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9" r:id="rId4"/>
    <p:sldId id="261" r:id="rId5"/>
    <p:sldId id="262" r:id="rId6"/>
    <p:sldId id="269" r:id="rId7"/>
    <p:sldId id="270" r:id="rId8"/>
    <p:sldId id="263" r:id="rId9"/>
    <p:sldId id="266" r:id="rId10"/>
    <p:sldId id="267" r:id="rId11"/>
    <p:sldId id="268" r:id="rId12"/>
    <p:sldId id="265" r:id="rId13"/>
    <p:sldId id="264" r:id="rId14"/>
    <p:sldId id="271" r:id="rId15"/>
    <p:sldId id="272" r:id="rId16"/>
    <p:sldId id="278" r:id="rId17"/>
    <p:sldId id="273" r:id="rId18"/>
    <p:sldId id="274" r:id="rId19"/>
    <p:sldId id="275" r:id="rId20"/>
    <p:sldId id="279" r:id="rId21"/>
    <p:sldId id="260" r:id="rId22"/>
    <p:sldId id="258"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355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07789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282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643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3880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9603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13131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2059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238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3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121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321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181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046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73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233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104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1367186"/>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46265" y="4378817"/>
            <a:ext cx="3670478" cy="1840998"/>
          </a:xfrm>
        </p:spPr>
        <p:txBody>
          <a:bodyPr/>
          <a:lstStyle/>
          <a:p>
            <a:pPr algn="ctr"/>
            <a:r>
              <a:rPr lang="en-US" sz="4400" dirty="0" smtClean="0">
                <a:solidFill>
                  <a:schemeClr val="accent3">
                    <a:lumMod val="40000"/>
                    <a:lumOff val="60000"/>
                  </a:schemeClr>
                </a:solidFill>
                <a:latin typeface="Algerian" panose="04020705040A02060702" pitchFamily="82" charset="0"/>
              </a:rPr>
              <a:t>BY,</a:t>
            </a:r>
            <a:br>
              <a:rPr lang="en-US" sz="4400" dirty="0" smtClean="0">
                <a:solidFill>
                  <a:schemeClr val="accent3">
                    <a:lumMod val="40000"/>
                    <a:lumOff val="60000"/>
                  </a:schemeClr>
                </a:solidFill>
                <a:latin typeface="Algerian" panose="04020705040A02060702" pitchFamily="82" charset="0"/>
              </a:rPr>
            </a:br>
            <a:r>
              <a:rPr lang="en-US" sz="4400" dirty="0" smtClean="0">
                <a:solidFill>
                  <a:schemeClr val="accent3">
                    <a:lumMod val="40000"/>
                    <a:lumOff val="60000"/>
                  </a:schemeClr>
                </a:solidFill>
                <a:latin typeface="Algerian" panose="04020705040A02060702" pitchFamily="82" charset="0"/>
              </a:rPr>
              <a:t>Cool Dudes</a:t>
            </a:r>
            <a:r>
              <a:rPr lang="en-US" sz="4000" dirty="0" smtClean="0">
                <a:latin typeface="Algerian" panose="04020705040A02060702" pitchFamily="82" charset="0"/>
              </a:rPr>
              <a:t/>
            </a:r>
            <a:br>
              <a:rPr lang="en-US" sz="4000" dirty="0" smtClean="0">
                <a:latin typeface="Algerian" panose="04020705040A02060702" pitchFamily="82" charset="0"/>
              </a:rPr>
            </a:br>
            <a:endParaRPr lang="en-IN" sz="4000" dirty="0">
              <a:latin typeface="Algerian" panose="04020705040A02060702" pitchFamily="82" charset="0"/>
            </a:endParaRPr>
          </a:p>
        </p:txBody>
      </p:sp>
      <p:sp>
        <p:nvSpPr>
          <p:cNvPr id="3" name="Subtitle 2"/>
          <p:cNvSpPr>
            <a:spLocks noGrp="1"/>
          </p:cNvSpPr>
          <p:nvPr>
            <p:ph type="subTitle" idx="1"/>
          </p:nvPr>
        </p:nvSpPr>
        <p:spPr>
          <a:xfrm>
            <a:off x="1966324" y="1583422"/>
            <a:ext cx="8929205" cy="1932512"/>
          </a:xfrm>
        </p:spPr>
        <p:txBody>
          <a:bodyPr>
            <a:noAutofit/>
          </a:bodyPr>
          <a:lstStyle/>
          <a:p>
            <a:pPr algn="ctr"/>
            <a:r>
              <a:rPr lang="en-US" sz="5400" b="1" u="sng" dirty="0" smtClean="0">
                <a:latin typeface="Algerian" panose="04020705040A02060702" pitchFamily="82" charset="0"/>
              </a:rPr>
              <a:t>Stock market ANALYSIS and Prediction</a:t>
            </a:r>
            <a:endParaRPr lang="en-IN" sz="5400" b="1" u="sng" dirty="0">
              <a:latin typeface="Algerian" panose="04020705040A02060702" pitchFamily="82" charset="0"/>
            </a:endParaRPr>
          </a:p>
        </p:txBody>
      </p:sp>
    </p:spTree>
    <p:extLst>
      <p:ext uri="{BB962C8B-B14F-4D97-AF65-F5344CB8AC3E}">
        <p14:creationId xmlns:p14="http://schemas.microsoft.com/office/powerpoint/2010/main" val="2220347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62359" y="3284114"/>
            <a:ext cx="5652076" cy="3387144"/>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stretch>
            <a:fillRect/>
          </a:stretch>
        </p:blipFill>
        <p:spPr>
          <a:xfrm>
            <a:off x="6348432" y="3284114"/>
            <a:ext cx="5496692" cy="3387144"/>
          </a:xfrm>
          <a:prstGeom prst="rect">
            <a:avLst/>
          </a:prstGeom>
          <a:ln>
            <a:noFill/>
          </a:ln>
          <a:effectLst>
            <a:outerShdw blurRad="190500" algn="tl" rotWithShape="0">
              <a:srgbClr val="000000">
                <a:alpha val="70000"/>
              </a:srgbClr>
            </a:outerShdw>
          </a:effectLst>
        </p:spPr>
      </p:pic>
      <p:sp>
        <p:nvSpPr>
          <p:cNvPr id="9" name="Content Placeholder 2"/>
          <p:cNvSpPr>
            <a:spLocks noGrp="1"/>
          </p:cNvSpPr>
          <p:nvPr>
            <p:ph idx="1"/>
          </p:nvPr>
        </p:nvSpPr>
        <p:spPr>
          <a:xfrm>
            <a:off x="673580" y="321972"/>
            <a:ext cx="10977071" cy="2756079"/>
          </a:xfrm>
        </p:spPr>
        <p:txBody>
          <a:bodyPr>
            <a:noAutofit/>
          </a:bodyPr>
          <a:lstStyle/>
          <a:p>
            <a:pPr algn="just"/>
            <a:r>
              <a:rPr lang="en-US" dirty="0">
                <a:latin typeface="Century Schoolbook" panose="02040604050505020304" pitchFamily="18" charset="0"/>
              </a:rPr>
              <a:t>Selection of company name also gives the Company's Profile </a:t>
            </a:r>
            <a:r>
              <a:rPr lang="en-US" dirty="0" smtClean="0">
                <a:latin typeface="Century Schoolbook" panose="02040604050505020304" pitchFamily="18" charset="0"/>
              </a:rPr>
              <a:t>which includes:</a:t>
            </a:r>
          </a:p>
          <a:p>
            <a:pPr lvl="1" algn="just">
              <a:buFont typeface="Wingdings" panose="05000000000000000000" pitchFamily="2" charset="2"/>
              <a:buChar char="q"/>
            </a:pPr>
            <a:r>
              <a:rPr lang="en-US" sz="2000" dirty="0" smtClean="0">
                <a:latin typeface="Century Schoolbook" panose="02040604050505020304" pitchFamily="18" charset="0"/>
              </a:rPr>
              <a:t>Company </a:t>
            </a:r>
            <a:r>
              <a:rPr lang="en-US" sz="2000" dirty="0">
                <a:latin typeface="Century Schoolbook" panose="02040604050505020304" pitchFamily="18" charset="0"/>
              </a:rPr>
              <a:t>background</a:t>
            </a:r>
          </a:p>
          <a:p>
            <a:pPr lvl="1" algn="just">
              <a:buFont typeface="Wingdings" panose="05000000000000000000" pitchFamily="2" charset="2"/>
              <a:buChar char="q"/>
            </a:pPr>
            <a:r>
              <a:rPr lang="en-US" sz="2000" dirty="0">
                <a:latin typeface="Century Schoolbook" panose="02040604050505020304" pitchFamily="18" charset="0"/>
              </a:rPr>
              <a:t>Products/Services </a:t>
            </a:r>
          </a:p>
          <a:p>
            <a:pPr lvl="1" algn="just">
              <a:buFont typeface="Wingdings" panose="05000000000000000000" pitchFamily="2" charset="2"/>
              <a:buChar char="q"/>
            </a:pPr>
            <a:r>
              <a:rPr lang="en-US" sz="2000" dirty="0">
                <a:latin typeface="Century Schoolbook" panose="02040604050505020304" pitchFamily="18" charset="0"/>
              </a:rPr>
              <a:t>Company history</a:t>
            </a:r>
          </a:p>
          <a:p>
            <a:pPr lvl="1" algn="just">
              <a:buFont typeface="Wingdings" panose="05000000000000000000" pitchFamily="2" charset="2"/>
              <a:buChar char="q"/>
            </a:pPr>
            <a:r>
              <a:rPr lang="en-US" sz="2000" dirty="0">
                <a:latin typeface="Century Schoolbook" panose="02040604050505020304" pitchFamily="18" charset="0"/>
              </a:rPr>
              <a:t>Sector and Industry</a:t>
            </a:r>
          </a:p>
          <a:p>
            <a:pPr algn="just"/>
            <a:r>
              <a:rPr lang="en-US" dirty="0" smtClean="0">
                <a:latin typeface="Century Schoolbook" panose="02040604050505020304" pitchFamily="18" charset="0"/>
              </a:rPr>
              <a:t>The </a:t>
            </a:r>
            <a:r>
              <a:rPr lang="en-US" dirty="0">
                <a:latin typeface="Century Schoolbook" panose="02040604050505020304" pitchFamily="18" charset="0"/>
              </a:rPr>
              <a:t>stock information obtained is then used to </a:t>
            </a:r>
            <a:r>
              <a:rPr lang="en-US" dirty="0" smtClean="0">
                <a:latin typeface="Century Schoolbook" panose="02040604050505020304" pitchFamily="18" charset="0"/>
              </a:rPr>
              <a:t>visualize, analyze </a:t>
            </a:r>
            <a:r>
              <a:rPr lang="en-US" dirty="0">
                <a:latin typeface="Century Schoolbook" panose="02040604050505020304" pitchFamily="18" charset="0"/>
              </a:rPr>
              <a:t>and to forecast the data.</a:t>
            </a:r>
            <a:endParaRPr lang="en-IN" dirty="0">
              <a:latin typeface="Century Schoolbook" panose="02040604050505020304" pitchFamily="18" charset="0"/>
            </a:endParaRPr>
          </a:p>
        </p:txBody>
      </p:sp>
    </p:spTree>
    <p:extLst>
      <p:ext uri="{BB962C8B-B14F-4D97-AF65-F5344CB8AC3E}">
        <p14:creationId xmlns:p14="http://schemas.microsoft.com/office/powerpoint/2010/main" val="1003443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29" y="791482"/>
            <a:ext cx="10185021" cy="1092747"/>
          </a:xfrm>
        </p:spPr>
        <p:txBody>
          <a:bodyPr/>
          <a:lstStyle/>
          <a:p>
            <a:r>
              <a:rPr lang="en-US" altLang="ko-KR" sz="2400" dirty="0">
                <a:solidFill>
                  <a:schemeClr val="tx1"/>
                </a:solidFill>
                <a:latin typeface="Century Schoolbook" panose="02040604050505020304" pitchFamily="18" charset="0"/>
                <a:cs typeface="Arial" pitchFamily="34" charset="0"/>
              </a:rPr>
              <a:t>An example of the data </a:t>
            </a:r>
            <a:r>
              <a:rPr lang="en-US" altLang="ko-KR" sz="2400" dirty="0" smtClean="0">
                <a:solidFill>
                  <a:schemeClr val="tx1"/>
                </a:solidFill>
                <a:latin typeface="Century Schoolbook" panose="02040604050505020304" pitchFamily="18" charset="0"/>
                <a:cs typeface="Arial" pitchFamily="34" charset="0"/>
              </a:rPr>
              <a:t>collected from yahoo finance which </a:t>
            </a:r>
            <a:r>
              <a:rPr lang="en-US" altLang="ko-KR" sz="2400" dirty="0">
                <a:solidFill>
                  <a:schemeClr val="tx1"/>
                </a:solidFill>
                <a:latin typeface="Century Schoolbook" panose="02040604050505020304" pitchFamily="18" charset="0"/>
                <a:cs typeface="Arial" pitchFamily="34" charset="0"/>
              </a:rPr>
              <a:t>is analyzed and </a:t>
            </a:r>
            <a:r>
              <a:rPr lang="en-US" altLang="ko-KR" sz="2400" dirty="0" smtClean="0">
                <a:solidFill>
                  <a:schemeClr val="tx1"/>
                </a:solidFill>
                <a:latin typeface="Century Schoolbook" panose="02040604050505020304" pitchFamily="18" charset="0"/>
                <a:cs typeface="Arial" pitchFamily="34" charset="0"/>
              </a:rPr>
              <a:t>then plotted </a:t>
            </a:r>
            <a:r>
              <a:rPr lang="en-US" altLang="ko-KR" sz="2400" dirty="0">
                <a:solidFill>
                  <a:schemeClr val="tx1"/>
                </a:solidFill>
                <a:latin typeface="Century Schoolbook" panose="02040604050505020304" pitchFamily="18" charset="0"/>
                <a:cs typeface="Arial" pitchFamily="34" charset="0"/>
              </a:rPr>
              <a:t>using a time series </a:t>
            </a:r>
            <a:r>
              <a:rPr lang="en-US" altLang="ko-KR" sz="2400" dirty="0" smtClean="0">
                <a:solidFill>
                  <a:schemeClr val="tx1"/>
                </a:solidFill>
                <a:latin typeface="Century Schoolbook" panose="02040604050505020304" pitchFamily="18" charset="0"/>
                <a:cs typeface="Arial" pitchFamily="34" charset="0"/>
              </a:rPr>
              <a:t>graph is as follows:</a:t>
            </a:r>
            <a:endParaRPr lang="en-IN" sz="2400" dirty="0">
              <a:solidFill>
                <a:schemeClr val="tx1"/>
              </a:solidFill>
              <a:latin typeface="Century Schoolbook" panose="02040604050505020304" pitchFamily="18" charset="0"/>
            </a:endParaRPr>
          </a:p>
        </p:txBody>
      </p:sp>
      <p:pic>
        <p:nvPicPr>
          <p:cNvPr id="4" name="Picture 3">
            <a:extLst>
              <a:ext uri="{FF2B5EF4-FFF2-40B4-BE49-F238E27FC236}">
                <a16:creationId xmlns="" xmlns:a16="http://schemas.microsoft.com/office/drawing/2014/main" id="{DDF2A086-BC79-4A22-8026-82DEE06213F6}"/>
              </a:ext>
            </a:extLst>
          </p:cNvPr>
          <p:cNvPicPr>
            <a:picLocks noChangeAspect="1"/>
          </p:cNvPicPr>
          <p:nvPr/>
        </p:nvPicPr>
        <p:blipFill rotWithShape="1">
          <a:blip r:embed="rId2"/>
          <a:srcRect l="50048"/>
          <a:stretch/>
        </p:blipFill>
        <p:spPr>
          <a:xfrm>
            <a:off x="443753" y="2142672"/>
            <a:ext cx="5004418" cy="3486637"/>
          </a:xfrm>
          <a:prstGeom prst="rect">
            <a:avLst/>
          </a:prstGeom>
        </p:spPr>
      </p:pic>
      <p:pic>
        <p:nvPicPr>
          <p:cNvPr id="5" name="Picture 4">
            <a:extLst>
              <a:ext uri="{FF2B5EF4-FFF2-40B4-BE49-F238E27FC236}">
                <a16:creationId xmlns="" xmlns:a16="http://schemas.microsoft.com/office/drawing/2014/main" id="{C33F41F3-B3FF-42B3-92AA-C9980E0982F6}"/>
              </a:ext>
            </a:extLst>
          </p:cNvPr>
          <p:cNvPicPr>
            <a:picLocks noChangeAspect="1"/>
          </p:cNvPicPr>
          <p:nvPr/>
        </p:nvPicPr>
        <p:blipFill rotWithShape="1">
          <a:blip r:embed="rId3">
            <a:extLst>
              <a:ext uri="{28A0092B-C50C-407E-A947-70E740481C1C}">
                <a14:useLocalDpi xmlns:a14="http://schemas.microsoft.com/office/drawing/2010/main" val="0"/>
              </a:ext>
            </a:extLst>
          </a:blip>
          <a:srcRect l="26250" t="22314" r="1176" b="18584"/>
          <a:stretch/>
        </p:blipFill>
        <p:spPr>
          <a:xfrm>
            <a:off x="5632343" y="2115985"/>
            <a:ext cx="6115904" cy="3486637"/>
          </a:xfrm>
          <a:prstGeom prst="rect">
            <a:avLst/>
          </a:prstGeom>
        </p:spPr>
      </p:pic>
      <p:sp>
        <p:nvSpPr>
          <p:cNvPr id="6" name="TextBox 5">
            <a:extLst>
              <a:ext uri="{FF2B5EF4-FFF2-40B4-BE49-F238E27FC236}">
                <a16:creationId xmlns="" xmlns:a16="http://schemas.microsoft.com/office/drawing/2014/main" id="{E890C95B-9B0B-4A3F-8993-5531CAFEFA0C}"/>
              </a:ext>
            </a:extLst>
          </p:cNvPr>
          <p:cNvSpPr txBox="1"/>
          <p:nvPr/>
        </p:nvSpPr>
        <p:spPr>
          <a:xfrm>
            <a:off x="443753" y="5834378"/>
            <a:ext cx="5004418" cy="707886"/>
          </a:xfrm>
          <a:prstGeom prst="rect">
            <a:avLst/>
          </a:prstGeom>
          <a:noFill/>
        </p:spPr>
        <p:txBody>
          <a:bodyPr wrap="square" rtlCol="0">
            <a:spAutoFit/>
          </a:bodyPr>
          <a:lstStyle/>
          <a:p>
            <a:pPr algn="ctr"/>
            <a:r>
              <a:rPr lang="en-US" altLang="ko-KR" sz="2000" dirty="0">
                <a:solidFill>
                  <a:schemeClr val="accent1">
                    <a:lumMod val="40000"/>
                    <a:lumOff val="60000"/>
                  </a:schemeClr>
                </a:solidFill>
                <a:latin typeface="Century Schoolbook" panose="02040604050505020304" pitchFamily="18" charset="0"/>
                <a:cs typeface="Arial" pitchFamily="34" charset="0"/>
              </a:rPr>
              <a:t>Tata Steel Ltd (As viewed in Yahoo Finance) </a:t>
            </a:r>
          </a:p>
        </p:txBody>
      </p:sp>
      <p:sp>
        <p:nvSpPr>
          <p:cNvPr id="7" name="TextBox 6">
            <a:extLst>
              <a:ext uri="{FF2B5EF4-FFF2-40B4-BE49-F238E27FC236}">
                <a16:creationId xmlns="" xmlns:a16="http://schemas.microsoft.com/office/drawing/2014/main" id="{AA46198F-F551-4246-AD48-D05525FC3563}"/>
              </a:ext>
            </a:extLst>
          </p:cNvPr>
          <p:cNvSpPr txBox="1"/>
          <p:nvPr/>
        </p:nvSpPr>
        <p:spPr>
          <a:xfrm>
            <a:off x="5781807" y="5834378"/>
            <a:ext cx="5816975" cy="707886"/>
          </a:xfrm>
          <a:prstGeom prst="rect">
            <a:avLst/>
          </a:prstGeom>
          <a:noFill/>
        </p:spPr>
        <p:txBody>
          <a:bodyPr wrap="square" rtlCol="0">
            <a:spAutoFit/>
          </a:bodyPr>
          <a:lstStyle/>
          <a:p>
            <a:pPr algn="ctr"/>
            <a:r>
              <a:rPr lang="en-US" altLang="ko-KR" sz="2000" dirty="0">
                <a:solidFill>
                  <a:schemeClr val="accent1">
                    <a:lumMod val="40000"/>
                    <a:lumOff val="60000"/>
                  </a:schemeClr>
                </a:solidFill>
                <a:latin typeface="Century Schoolbook" panose="02040604050505020304" pitchFamily="18" charset="0"/>
                <a:cs typeface="Arial" pitchFamily="34" charset="0"/>
              </a:rPr>
              <a:t>Tata Steel Ltd (As viewed in the developed Project)</a:t>
            </a:r>
          </a:p>
        </p:txBody>
      </p:sp>
    </p:spTree>
    <p:extLst>
      <p:ext uri="{BB962C8B-B14F-4D97-AF65-F5344CB8AC3E}">
        <p14:creationId xmlns:p14="http://schemas.microsoft.com/office/powerpoint/2010/main" val="589744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b="1" u="sng" dirty="0" smtClean="0">
                <a:solidFill>
                  <a:schemeClr val="bg2">
                    <a:lumMod val="40000"/>
                    <a:lumOff val="60000"/>
                  </a:schemeClr>
                </a:solidFill>
                <a:latin typeface="Algerian" panose="04020705040A02060702" pitchFamily="82" charset="0"/>
              </a:rPr>
              <a:t>Time Series Plot</a:t>
            </a:r>
            <a:endParaRPr lang="en-IN" b="1" u="sng" dirty="0">
              <a:solidFill>
                <a:schemeClr val="bg2">
                  <a:lumMod val="40000"/>
                  <a:lumOff val="60000"/>
                </a:schemeClr>
              </a:solidFill>
              <a:latin typeface="Algerian" panose="04020705040A02060702" pitchFamily="82" charset="0"/>
            </a:endParaRPr>
          </a:p>
        </p:txBody>
      </p:sp>
      <p:sp>
        <p:nvSpPr>
          <p:cNvPr id="3" name="Content Placeholder 2"/>
          <p:cNvSpPr>
            <a:spLocks noGrp="1"/>
          </p:cNvSpPr>
          <p:nvPr>
            <p:ph idx="1"/>
          </p:nvPr>
        </p:nvSpPr>
        <p:spPr>
          <a:xfrm>
            <a:off x="420732" y="1602158"/>
            <a:ext cx="11311922" cy="4656974"/>
          </a:xfrm>
        </p:spPr>
        <p:txBody>
          <a:bodyPr>
            <a:noAutofit/>
          </a:bodyPr>
          <a:lstStyle/>
          <a:p>
            <a:r>
              <a:rPr lang="en-US" dirty="0"/>
              <a:t>Time series data is a sequence of data points in chronological order that is used by businesses to analyze past data and make future predictions. </a:t>
            </a:r>
          </a:p>
          <a:p>
            <a:r>
              <a:rPr lang="en-US" dirty="0"/>
              <a:t>It is a graph that displays various price of a stock investment over a period of time</a:t>
            </a:r>
            <a:r>
              <a:rPr lang="en-US" dirty="0" smtClean="0"/>
              <a:t>.</a:t>
            </a:r>
          </a:p>
          <a:p>
            <a:r>
              <a:rPr lang="en-US" dirty="0" smtClean="0"/>
              <a:t>Time </a:t>
            </a:r>
            <a:r>
              <a:rPr lang="en-US" dirty="0"/>
              <a:t>series analysis can be useful to see how a given asset, security, or economic variable changes over time. It also can be used to examine how the changes associated with the chosen data point compare to shifts in other variables over the same time period.</a:t>
            </a:r>
            <a:endParaRPr lang="en-US" dirty="0" smtClean="0"/>
          </a:p>
          <a:p>
            <a:r>
              <a:rPr lang="en-US" dirty="0" smtClean="0"/>
              <a:t>It is also used to plot the volumes of stocks exchanged over a period of time.</a:t>
            </a:r>
          </a:p>
          <a:p>
            <a:r>
              <a:rPr lang="en-US" dirty="0"/>
              <a:t>The main purpose of a time series plot is to know the current prices of a stock investment and how it’s price has changed over time. The time series forecasting uses information regarding historical values and associated patterns to predict future activity.</a:t>
            </a:r>
            <a:endParaRPr lang="en-IN" dirty="0"/>
          </a:p>
        </p:txBody>
      </p:sp>
    </p:spTree>
    <p:extLst>
      <p:ext uri="{BB962C8B-B14F-4D97-AF65-F5344CB8AC3E}">
        <p14:creationId xmlns:p14="http://schemas.microsoft.com/office/powerpoint/2010/main" val="197523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64" y="845571"/>
            <a:ext cx="10300930" cy="1400530"/>
          </a:xfrm>
        </p:spPr>
        <p:txBody>
          <a:bodyPr/>
          <a:lstStyle/>
          <a:p>
            <a:r>
              <a:rPr lang="en-US" sz="2400" b="1" dirty="0">
                <a:latin typeface="Century Schoolbook" panose="02040604050505020304" pitchFamily="18" charset="0"/>
              </a:rPr>
              <a:t>The time series graph for opening and closing prices and volume of the stocks </a:t>
            </a:r>
            <a:r>
              <a:rPr lang="en-US" sz="2400" b="1" dirty="0" smtClean="0">
                <a:latin typeface="Century Schoolbook" panose="02040604050505020304" pitchFamily="18" charset="0"/>
              </a:rPr>
              <a:t>traded of </a:t>
            </a:r>
            <a:r>
              <a:rPr lang="en-US" sz="2400" b="1" dirty="0">
                <a:latin typeface="Century Schoolbook" panose="02040604050505020304" pitchFamily="18" charset="0"/>
              </a:rPr>
              <a:t>the company </a:t>
            </a:r>
            <a:r>
              <a:rPr lang="en-US" sz="2400" b="1" dirty="0" smtClean="0">
                <a:latin typeface="Century Schoolbook" panose="02040604050505020304" pitchFamily="18" charset="0"/>
              </a:rPr>
              <a:t>“Tata Consultancy Services (TCS)” in past 1 year </a:t>
            </a:r>
            <a:r>
              <a:rPr lang="en-US" sz="2400" b="1" dirty="0">
                <a:latin typeface="Century Schoolbook" panose="02040604050505020304" pitchFamily="18" charset="0"/>
              </a:rPr>
              <a:t>is depicted below:</a:t>
            </a:r>
            <a:endParaRPr lang="en-IN" sz="2400" b="1" dirty="0">
              <a:latin typeface="Century Schoolbook" panose="02040604050505020304" pitchFamily="18" charset="0"/>
            </a:endParaRPr>
          </a:p>
        </p:txBody>
      </p:sp>
      <p:pic>
        <p:nvPicPr>
          <p:cNvPr id="5" name="Picture 4"/>
          <p:cNvPicPr>
            <a:picLocks noChangeAspect="1"/>
          </p:cNvPicPr>
          <p:nvPr/>
        </p:nvPicPr>
        <p:blipFill>
          <a:blip r:embed="rId2"/>
          <a:stretch>
            <a:fillRect/>
          </a:stretch>
        </p:blipFill>
        <p:spPr>
          <a:xfrm>
            <a:off x="6389250" y="2472743"/>
            <a:ext cx="5472192" cy="3559436"/>
          </a:xfrm>
          <a:prstGeom prst="rect">
            <a:avLst/>
          </a:prstGeom>
        </p:spPr>
      </p:pic>
      <p:pic>
        <p:nvPicPr>
          <p:cNvPr id="6" name="Picture 5"/>
          <p:cNvPicPr>
            <a:picLocks noChangeAspect="1"/>
          </p:cNvPicPr>
          <p:nvPr/>
        </p:nvPicPr>
        <p:blipFill>
          <a:blip r:embed="rId3"/>
          <a:stretch>
            <a:fillRect/>
          </a:stretch>
        </p:blipFill>
        <p:spPr>
          <a:xfrm>
            <a:off x="944307" y="2472743"/>
            <a:ext cx="5083006" cy="3559436"/>
          </a:xfrm>
          <a:prstGeom prst="rect">
            <a:avLst/>
          </a:prstGeom>
        </p:spPr>
      </p:pic>
    </p:spTree>
    <p:extLst>
      <p:ext uri="{BB962C8B-B14F-4D97-AF65-F5344CB8AC3E}">
        <p14:creationId xmlns:p14="http://schemas.microsoft.com/office/powerpoint/2010/main" val="360856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443"/>
          </a:xfrm>
        </p:spPr>
        <p:txBody>
          <a:bodyPr/>
          <a:lstStyle/>
          <a:p>
            <a:r>
              <a:rPr lang="en-US" b="1" u="sng" dirty="0">
                <a:solidFill>
                  <a:schemeClr val="bg2">
                    <a:lumMod val="40000"/>
                    <a:lumOff val="60000"/>
                  </a:schemeClr>
                </a:solidFill>
                <a:latin typeface="Algerian" panose="04020705040A02060702" pitchFamily="82" charset="0"/>
              </a:rPr>
              <a:t>RSI </a:t>
            </a:r>
            <a:r>
              <a:rPr lang="en-US" b="1" u="sng" dirty="0" smtClean="0">
                <a:solidFill>
                  <a:schemeClr val="bg2">
                    <a:lumMod val="40000"/>
                    <a:lumOff val="60000"/>
                  </a:schemeClr>
                </a:solidFill>
                <a:latin typeface="Algerian" panose="04020705040A02060702" pitchFamily="82" charset="0"/>
              </a:rPr>
              <a:t>INDICATOR &amp; Bollinger bands</a:t>
            </a:r>
            <a:endParaRPr lang="en-IN" b="1" u="sng" dirty="0">
              <a:solidFill>
                <a:schemeClr val="bg2">
                  <a:lumMod val="40000"/>
                  <a:lumOff val="60000"/>
                </a:schemeClr>
              </a:solidFill>
              <a:latin typeface="Algerian" panose="04020705040A02060702" pitchFamily="82" charset="0"/>
            </a:endParaRPr>
          </a:p>
        </p:txBody>
      </p:sp>
      <p:sp>
        <p:nvSpPr>
          <p:cNvPr id="3" name="Content Placeholder 2"/>
          <p:cNvSpPr>
            <a:spLocks noGrp="1"/>
          </p:cNvSpPr>
          <p:nvPr>
            <p:ph idx="1"/>
          </p:nvPr>
        </p:nvSpPr>
        <p:spPr>
          <a:xfrm>
            <a:off x="498005" y="1512004"/>
            <a:ext cx="11350558" cy="5017585"/>
          </a:xfrm>
        </p:spPr>
        <p:txBody>
          <a:bodyPr>
            <a:normAutofit lnSpcReduction="10000"/>
          </a:bodyPr>
          <a:lstStyle/>
          <a:p>
            <a:pPr algn="just"/>
            <a:r>
              <a:rPr lang="en-US" dirty="0">
                <a:latin typeface="Century Schoolbook" panose="02040604050505020304" pitchFamily="18" charset="0"/>
              </a:rPr>
              <a:t>The relative strength index (RSI) is a </a:t>
            </a:r>
            <a:r>
              <a:rPr lang="en-US" b="1" dirty="0">
                <a:latin typeface="Century Schoolbook" panose="02040604050505020304" pitchFamily="18" charset="0"/>
              </a:rPr>
              <a:t>momentum indicator</a:t>
            </a:r>
            <a:r>
              <a:rPr lang="en-US" dirty="0">
                <a:latin typeface="Century Schoolbook" panose="02040604050505020304" pitchFamily="18" charset="0"/>
              </a:rPr>
              <a:t> used in technical analysis. </a:t>
            </a:r>
          </a:p>
          <a:p>
            <a:pPr algn="just"/>
            <a:r>
              <a:rPr lang="en-US" dirty="0">
                <a:latin typeface="Century Schoolbook" panose="02040604050505020304" pitchFamily="18" charset="0"/>
              </a:rPr>
              <a:t>RSI measures the speed and magnitude of a stock's recent price changes to evaluate  whether it is overvalued or </a:t>
            </a:r>
            <a:r>
              <a:rPr lang="en-US" dirty="0" smtClean="0">
                <a:latin typeface="Century Schoolbook" panose="02040604050505020304" pitchFamily="18" charset="0"/>
              </a:rPr>
              <a:t>undervalued</a:t>
            </a:r>
          </a:p>
          <a:p>
            <a:pPr algn="just"/>
            <a:r>
              <a:rPr lang="en-US" dirty="0" smtClean="0">
                <a:latin typeface="Century Schoolbook" panose="02040604050505020304" pitchFamily="18" charset="0"/>
              </a:rPr>
              <a:t>If </a:t>
            </a:r>
            <a:r>
              <a:rPr lang="en-US" dirty="0">
                <a:latin typeface="Century Schoolbook" panose="02040604050505020304" pitchFamily="18" charset="0"/>
              </a:rPr>
              <a:t>the RSI score is above </a:t>
            </a:r>
            <a:r>
              <a:rPr lang="en-US" b="1" dirty="0">
                <a:latin typeface="Century Schoolbook" panose="02040604050505020304" pitchFamily="18" charset="0"/>
              </a:rPr>
              <a:t>70</a:t>
            </a:r>
            <a:r>
              <a:rPr lang="en-US" dirty="0">
                <a:latin typeface="Century Schoolbook" panose="02040604050505020304" pitchFamily="18" charset="0"/>
              </a:rPr>
              <a:t>, its not the right time to buy.</a:t>
            </a:r>
          </a:p>
          <a:p>
            <a:pPr algn="just"/>
            <a:r>
              <a:rPr lang="en-US" dirty="0">
                <a:latin typeface="Century Schoolbook" panose="02040604050505020304" pitchFamily="18" charset="0"/>
              </a:rPr>
              <a:t>If RSI goes below </a:t>
            </a:r>
            <a:r>
              <a:rPr lang="en-US" b="1" dirty="0">
                <a:latin typeface="Century Schoolbook" panose="02040604050505020304" pitchFamily="18" charset="0"/>
              </a:rPr>
              <a:t>30</a:t>
            </a:r>
            <a:r>
              <a:rPr lang="en-US" dirty="0">
                <a:latin typeface="Century Schoolbook" panose="02040604050505020304" pitchFamily="18" charset="0"/>
              </a:rPr>
              <a:t>, depending on the fundamentals of the stock positions can be </a:t>
            </a:r>
            <a:r>
              <a:rPr lang="en-US" dirty="0" smtClean="0">
                <a:latin typeface="Century Schoolbook" panose="02040604050505020304" pitchFamily="18" charset="0"/>
              </a:rPr>
              <a:t>taken.</a:t>
            </a:r>
          </a:p>
          <a:p>
            <a:pPr algn="just"/>
            <a:r>
              <a:rPr lang="en-US" dirty="0">
                <a:latin typeface="Century Schoolbook" panose="02040604050505020304" pitchFamily="18" charset="0"/>
              </a:rPr>
              <a:t>A Bollinger Band is a technical analysis tool defined by a set of </a:t>
            </a:r>
            <a:r>
              <a:rPr lang="en-US" dirty="0" smtClean="0">
                <a:latin typeface="Century Schoolbook" panose="02040604050505020304" pitchFamily="18" charset="0"/>
              </a:rPr>
              <a:t>trend lines </a:t>
            </a:r>
            <a:r>
              <a:rPr lang="en-US" dirty="0">
                <a:latin typeface="Century Schoolbook" panose="02040604050505020304" pitchFamily="18" charset="0"/>
              </a:rPr>
              <a:t>plotted two standard deviations (positively and negatively) away from a simple moving average (SMA) of a security's </a:t>
            </a:r>
            <a:r>
              <a:rPr lang="en-US" dirty="0" smtClean="0">
                <a:latin typeface="Century Schoolbook" panose="02040604050505020304" pitchFamily="18" charset="0"/>
              </a:rPr>
              <a:t>price.</a:t>
            </a:r>
            <a:endParaRPr lang="en-US" dirty="0">
              <a:latin typeface="Century Schoolbook" panose="02040604050505020304" pitchFamily="18" charset="0"/>
            </a:endParaRPr>
          </a:p>
          <a:p>
            <a:pPr algn="just"/>
            <a:r>
              <a:rPr lang="en-US" dirty="0">
                <a:latin typeface="Century Schoolbook" panose="02040604050505020304" pitchFamily="18" charset="0"/>
              </a:rPr>
              <a:t>When stock prices continually touch the upper Bollinger Band, the prices are thought to be overbought; conversely, when they continually touch the lower band, prices are thought to be oversold, triggering a buy signal. </a:t>
            </a:r>
          </a:p>
          <a:p>
            <a:pPr algn="just"/>
            <a:r>
              <a:rPr lang="en-US" b="1" dirty="0">
                <a:latin typeface="Century Schoolbook" panose="02040604050505020304" pitchFamily="18" charset="0"/>
              </a:rPr>
              <a:t>When the two are combined, the RSI acts to either support or dispel possible price trends</a:t>
            </a:r>
            <a:r>
              <a:rPr lang="en-US" dirty="0">
                <a:latin typeface="Century Schoolbook" panose="02040604050505020304" pitchFamily="18" charset="0"/>
              </a:rPr>
              <a:t>. For example, if a stock price reaches the upper band of a Bollinger Band price channel and, at the same time, the RSI reads 70+, the trader could make the interpretation that the security is overbought.</a:t>
            </a:r>
          </a:p>
        </p:txBody>
      </p:sp>
    </p:spTree>
    <p:extLst>
      <p:ext uri="{BB962C8B-B14F-4D97-AF65-F5344CB8AC3E}">
        <p14:creationId xmlns:p14="http://schemas.microsoft.com/office/powerpoint/2010/main" val="1229769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65806" y="414081"/>
            <a:ext cx="10635782" cy="912443"/>
          </a:xfrm>
        </p:spPr>
        <p:txBody>
          <a:bodyPr/>
          <a:lstStyle/>
          <a:p>
            <a:pPr algn="ctr"/>
            <a:r>
              <a:rPr lang="en-US" b="1" u="sng" dirty="0">
                <a:solidFill>
                  <a:schemeClr val="bg2">
                    <a:lumMod val="40000"/>
                    <a:lumOff val="60000"/>
                  </a:schemeClr>
                </a:solidFill>
                <a:latin typeface="Algerian" panose="04020705040A02060702" pitchFamily="82" charset="0"/>
              </a:rPr>
              <a:t>Bollinger bands </a:t>
            </a:r>
            <a:r>
              <a:rPr lang="en-US" b="1" u="sng" dirty="0" smtClean="0">
                <a:solidFill>
                  <a:schemeClr val="bg2">
                    <a:lumMod val="40000"/>
                    <a:lumOff val="60000"/>
                  </a:schemeClr>
                </a:solidFill>
                <a:latin typeface="Algerian" panose="04020705040A02060702" pitchFamily="82" charset="0"/>
              </a:rPr>
              <a:t>with RSI </a:t>
            </a:r>
            <a:r>
              <a:rPr lang="en-US" b="1" u="sng" dirty="0">
                <a:solidFill>
                  <a:schemeClr val="bg2">
                    <a:lumMod val="40000"/>
                    <a:lumOff val="60000"/>
                  </a:schemeClr>
                </a:solidFill>
                <a:latin typeface="Algerian" panose="04020705040A02060702" pitchFamily="82" charset="0"/>
              </a:rPr>
              <a:t>CURVE </a:t>
            </a:r>
            <a:r>
              <a:rPr lang="en-US" b="1" u="sng" dirty="0" smtClean="0">
                <a:solidFill>
                  <a:schemeClr val="bg2">
                    <a:lumMod val="40000"/>
                    <a:lumOff val="60000"/>
                  </a:schemeClr>
                </a:solidFill>
                <a:latin typeface="Algerian" panose="04020705040A02060702" pitchFamily="82" charset="0"/>
              </a:rPr>
              <a:t/>
            </a:r>
            <a:br>
              <a:rPr lang="en-US" b="1" u="sng" dirty="0" smtClean="0">
                <a:solidFill>
                  <a:schemeClr val="bg2">
                    <a:lumMod val="40000"/>
                    <a:lumOff val="60000"/>
                  </a:schemeClr>
                </a:solidFill>
                <a:latin typeface="Algerian" panose="04020705040A02060702" pitchFamily="82" charset="0"/>
              </a:rPr>
            </a:br>
            <a:r>
              <a:rPr lang="en-US" b="1" u="sng" dirty="0" smtClean="0">
                <a:solidFill>
                  <a:schemeClr val="bg2">
                    <a:lumMod val="40000"/>
                    <a:lumOff val="60000"/>
                  </a:schemeClr>
                </a:solidFill>
                <a:latin typeface="Algerian" panose="04020705040A02060702" pitchFamily="82" charset="0"/>
              </a:rPr>
              <a:t>(TCS)</a:t>
            </a:r>
            <a:endParaRPr lang="en-IN" b="1" u="sng" dirty="0">
              <a:solidFill>
                <a:schemeClr val="bg2">
                  <a:lumMod val="40000"/>
                  <a:lumOff val="60000"/>
                </a:schemeClr>
              </a:solidFill>
              <a:latin typeface="Algerian" panose="04020705040A02060702" pitchFamily="82"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10" y="1944710"/>
            <a:ext cx="10589891" cy="4731859"/>
          </a:xfrm>
          <a:prstGeom prst="rect">
            <a:avLst/>
          </a:prstGeom>
        </p:spPr>
      </p:pic>
    </p:spTree>
    <p:extLst>
      <p:ext uri="{BB962C8B-B14F-4D97-AF65-F5344CB8AC3E}">
        <p14:creationId xmlns:p14="http://schemas.microsoft.com/office/powerpoint/2010/main" val="2115607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88324"/>
            <a:ext cx="9404723" cy="912443"/>
          </a:xfrm>
        </p:spPr>
        <p:txBody>
          <a:bodyPr/>
          <a:lstStyle/>
          <a:p>
            <a:r>
              <a:rPr lang="en-US" b="1" u="sng" dirty="0" smtClean="0">
                <a:solidFill>
                  <a:schemeClr val="bg2">
                    <a:lumMod val="40000"/>
                    <a:lumOff val="60000"/>
                  </a:schemeClr>
                </a:solidFill>
                <a:latin typeface="Algerian" panose="04020705040A02060702" pitchFamily="82" charset="0"/>
              </a:rPr>
              <a:t>MACD &amp; GOLDEN </a:t>
            </a:r>
            <a:r>
              <a:rPr lang="en-US" b="1" u="sng" dirty="0" err="1" smtClean="0">
                <a:solidFill>
                  <a:schemeClr val="bg2">
                    <a:lumMod val="40000"/>
                    <a:lumOff val="60000"/>
                  </a:schemeClr>
                </a:solidFill>
                <a:latin typeface="Algerian" panose="04020705040A02060702" pitchFamily="82" charset="0"/>
              </a:rPr>
              <a:t>CRoss</a:t>
            </a:r>
            <a:endParaRPr lang="en-IN" b="1" u="sng" dirty="0">
              <a:solidFill>
                <a:schemeClr val="bg2">
                  <a:lumMod val="40000"/>
                  <a:lumOff val="60000"/>
                </a:schemeClr>
              </a:solidFill>
              <a:latin typeface="Algerian" panose="04020705040A02060702" pitchFamily="82" charset="0"/>
            </a:endParaRPr>
          </a:p>
        </p:txBody>
      </p:sp>
      <p:sp>
        <p:nvSpPr>
          <p:cNvPr id="3" name="Content Placeholder 2"/>
          <p:cNvSpPr>
            <a:spLocks noGrp="1"/>
          </p:cNvSpPr>
          <p:nvPr>
            <p:ph idx="1"/>
          </p:nvPr>
        </p:nvSpPr>
        <p:spPr>
          <a:xfrm>
            <a:off x="498005" y="1408973"/>
            <a:ext cx="11350558" cy="5674407"/>
          </a:xfrm>
        </p:spPr>
        <p:txBody>
          <a:bodyPr>
            <a:normAutofit/>
          </a:bodyPr>
          <a:lstStyle/>
          <a:p>
            <a:pPr algn="just"/>
            <a:r>
              <a:rPr lang="en-US" dirty="0">
                <a:latin typeface="Century Schoolbook" panose="02040604050505020304" pitchFamily="18" charset="0"/>
              </a:rPr>
              <a:t>The Moving Average </a:t>
            </a:r>
            <a:r>
              <a:rPr lang="en-US" dirty="0" smtClean="0">
                <a:latin typeface="Century Schoolbook" panose="02040604050505020304" pitchFamily="18" charset="0"/>
              </a:rPr>
              <a:t>Convergence/Divergence(MACD) </a:t>
            </a:r>
            <a:r>
              <a:rPr lang="en-US" dirty="0">
                <a:latin typeface="Century Schoolbook" panose="02040604050505020304" pitchFamily="18" charset="0"/>
              </a:rPr>
              <a:t>indicator is a </a:t>
            </a:r>
            <a:r>
              <a:rPr lang="en-US" dirty="0" smtClean="0">
                <a:latin typeface="Century Schoolbook" panose="02040604050505020304" pitchFamily="18" charset="0"/>
              </a:rPr>
              <a:t>bar that </a:t>
            </a:r>
            <a:r>
              <a:rPr lang="en-US" dirty="0">
                <a:latin typeface="Century Schoolbook" panose="02040604050505020304" pitchFamily="18" charset="0"/>
              </a:rPr>
              <a:t>shows </a:t>
            </a:r>
            <a:r>
              <a:rPr lang="en-US" dirty="0" smtClean="0">
                <a:latin typeface="Century Schoolbook" panose="02040604050505020304" pitchFamily="18" charset="0"/>
              </a:rPr>
              <a:t>the </a:t>
            </a:r>
            <a:r>
              <a:rPr lang="en-US" dirty="0">
                <a:latin typeface="Century Schoolbook" panose="02040604050505020304" pitchFamily="18" charset="0"/>
              </a:rPr>
              <a:t>association between two moving averages of a security's price to track trend momentum. The MACD line is calculated by subtracting the 26-period EMA from the 12-period EMA</a:t>
            </a:r>
            <a:r>
              <a:rPr lang="en-US" dirty="0" smtClean="0">
                <a:latin typeface="Century Schoolbook" panose="02040604050505020304" pitchFamily="18" charset="0"/>
              </a:rPr>
              <a:t>.</a:t>
            </a:r>
          </a:p>
          <a:p>
            <a:pPr algn="just"/>
            <a:r>
              <a:rPr lang="en-US" dirty="0">
                <a:latin typeface="Century Schoolbook" panose="02040604050505020304" pitchFamily="18" charset="0"/>
              </a:rPr>
              <a:t>The MACD Histogram represents the difference between MACD and its 9-day EMA, the signal line. </a:t>
            </a:r>
            <a:endParaRPr lang="en-US" dirty="0" smtClean="0">
              <a:latin typeface="Century Schoolbook" panose="02040604050505020304" pitchFamily="18" charset="0"/>
            </a:endParaRPr>
          </a:p>
          <a:p>
            <a:pPr algn="just"/>
            <a:r>
              <a:rPr lang="en-US" dirty="0">
                <a:latin typeface="Century Schoolbook" panose="02040604050505020304" pitchFamily="18" charset="0"/>
              </a:rPr>
              <a:t>When the MACD is positive, and the histogram is increasing, it indicates that momentum is building. In this instance, the price tends to rise, which can be regarded as a "busy" indication.</a:t>
            </a:r>
          </a:p>
          <a:p>
            <a:pPr algn="just"/>
            <a:r>
              <a:rPr lang="en-US" dirty="0">
                <a:latin typeface="Century Schoolbook" panose="02040604050505020304" pitchFamily="18" charset="0"/>
              </a:rPr>
              <a:t>When MACD and the histogram value both decreases, it indicates that the price is most certainly falling and that the </a:t>
            </a:r>
            <a:r>
              <a:rPr lang="en-US" dirty="0" smtClean="0">
                <a:latin typeface="Century Schoolbook" panose="02040604050505020304" pitchFamily="18" charset="0"/>
              </a:rPr>
              <a:t>assets </a:t>
            </a:r>
            <a:r>
              <a:rPr lang="en-US" dirty="0">
                <a:latin typeface="Century Schoolbook" panose="02040604050505020304" pitchFamily="18" charset="0"/>
              </a:rPr>
              <a:t>should be sold</a:t>
            </a:r>
            <a:r>
              <a:rPr lang="en-US" dirty="0" smtClean="0">
                <a:latin typeface="Century Schoolbook" panose="02040604050505020304" pitchFamily="18" charset="0"/>
              </a:rPr>
              <a:t>.</a:t>
            </a:r>
          </a:p>
          <a:p>
            <a:pPr algn="just"/>
            <a:r>
              <a:rPr lang="en-US" dirty="0" smtClean="0">
                <a:latin typeface="Century Schoolbook" panose="02040604050505020304" pitchFamily="18" charset="0"/>
              </a:rPr>
              <a:t>Golden cross is </a:t>
            </a:r>
            <a:r>
              <a:rPr lang="en-US" dirty="0">
                <a:latin typeface="Century Schoolbook" panose="02040604050505020304" pitchFamily="18" charset="0"/>
              </a:rPr>
              <a:t>used to describe a situation in which the short-term </a:t>
            </a:r>
            <a:r>
              <a:rPr lang="en-US" dirty="0" smtClean="0">
                <a:latin typeface="Century Schoolbook" panose="02040604050505020304" pitchFamily="18" charset="0"/>
              </a:rPr>
              <a:t>50-day </a:t>
            </a:r>
            <a:r>
              <a:rPr lang="en-US" dirty="0">
                <a:latin typeface="Century Schoolbook" panose="02040604050505020304" pitchFamily="18" charset="0"/>
              </a:rPr>
              <a:t>moving average, crosses above its long-term moving average, such as the 200-day moving average</a:t>
            </a:r>
            <a:r>
              <a:rPr lang="en-US" dirty="0" smtClean="0">
                <a:latin typeface="Century Schoolbook" panose="02040604050505020304" pitchFamily="18" charset="0"/>
              </a:rPr>
              <a:t>.</a:t>
            </a:r>
          </a:p>
          <a:p>
            <a:pPr algn="just"/>
            <a:r>
              <a:rPr lang="en-US" dirty="0">
                <a:latin typeface="Century Schoolbook" panose="02040604050505020304" pitchFamily="18" charset="0"/>
              </a:rPr>
              <a:t>It indicates that the stock is in upward momentum. Some investors use the Golden Cross as a buying signal. While others use it as a confirmation of a stock’s strength after it has already begun to move higher.</a:t>
            </a:r>
            <a:endParaRPr lang="en-US" dirty="0">
              <a:latin typeface="Century Schoolbook" panose="02040604050505020304" pitchFamily="18" charset="0"/>
            </a:endParaRPr>
          </a:p>
        </p:txBody>
      </p:sp>
    </p:spTree>
    <p:extLst>
      <p:ext uri="{BB962C8B-B14F-4D97-AF65-F5344CB8AC3E}">
        <p14:creationId xmlns:p14="http://schemas.microsoft.com/office/powerpoint/2010/main" val="673359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6" y="231820"/>
            <a:ext cx="11436439" cy="6478073"/>
          </a:xfrm>
          <a:prstGeom prst="rect">
            <a:avLst/>
          </a:prstGeom>
        </p:spPr>
      </p:pic>
    </p:spTree>
    <p:extLst>
      <p:ext uri="{BB962C8B-B14F-4D97-AF65-F5344CB8AC3E}">
        <p14:creationId xmlns:p14="http://schemas.microsoft.com/office/powerpoint/2010/main" val="809099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1365162"/>
            <a:ext cx="11243256" cy="5035638"/>
          </a:xfrm>
        </p:spPr>
        <p:txBody>
          <a:bodyPr>
            <a:noAutofit/>
          </a:bodyPr>
          <a:lstStyle/>
          <a:p>
            <a:pPr algn="just"/>
            <a:r>
              <a:rPr lang="en-US" sz="2100" dirty="0">
                <a:latin typeface="Century Schoolbook" panose="02040604050505020304" pitchFamily="18" charset="0"/>
              </a:rPr>
              <a:t>An autoregressive integrated moving average, or ARIMA, is a statistical analysis model that uses time series data to predict future trends</a:t>
            </a:r>
            <a:r>
              <a:rPr lang="en-US" sz="2100" dirty="0" smtClean="0">
                <a:latin typeface="Century Schoolbook" panose="02040604050505020304" pitchFamily="18" charset="0"/>
              </a:rPr>
              <a:t>.</a:t>
            </a:r>
          </a:p>
          <a:p>
            <a:pPr algn="just"/>
            <a:r>
              <a:rPr lang="en-US" sz="2100" dirty="0">
                <a:latin typeface="Century Schoolbook" panose="02040604050505020304" pitchFamily="18" charset="0"/>
              </a:rPr>
              <a:t>It is widely used in demand </a:t>
            </a:r>
            <a:r>
              <a:rPr lang="en-US" sz="2100" dirty="0" smtClean="0">
                <a:latin typeface="Century Schoolbook" panose="02040604050505020304" pitchFamily="18" charset="0"/>
              </a:rPr>
              <a:t>forecasting.</a:t>
            </a:r>
          </a:p>
          <a:p>
            <a:pPr algn="just"/>
            <a:r>
              <a:rPr lang="en-US" sz="2100" dirty="0">
                <a:latin typeface="Century Schoolbook" panose="02040604050505020304" pitchFamily="18" charset="0"/>
              </a:rPr>
              <a:t>A seasonal ARIMA model is formed by including additional seasonal terms in the ARIMA. The seasonal part of the model consists of terms that are very similar to the non-seasonal components of the model, but they involve backshifts of the seasonal period</a:t>
            </a:r>
            <a:r>
              <a:rPr lang="en-US" sz="2100" dirty="0" smtClean="0">
                <a:latin typeface="Century Schoolbook" panose="02040604050505020304" pitchFamily="18" charset="0"/>
              </a:rPr>
              <a:t>.</a:t>
            </a:r>
          </a:p>
          <a:p>
            <a:pPr algn="just"/>
            <a:r>
              <a:rPr lang="en-US" sz="2100" dirty="0" smtClean="0">
                <a:latin typeface="Century Schoolbook" panose="02040604050505020304" pitchFamily="18" charset="0"/>
              </a:rPr>
              <a:t>It </a:t>
            </a:r>
            <a:r>
              <a:rPr lang="en-US" sz="2100" dirty="0">
                <a:latin typeface="Century Schoolbook" panose="02040604050505020304" pitchFamily="18" charset="0"/>
              </a:rPr>
              <a:t>uses past values </a:t>
            </a:r>
            <a:r>
              <a:rPr lang="en-US" sz="2100" dirty="0" smtClean="0">
                <a:latin typeface="Century Schoolbook" panose="02040604050505020304" pitchFamily="18" charset="0"/>
              </a:rPr>
              <a:t>to predict but </a:t>
            </a:r>
            <a:r>
              <a:rPr lang="en-US" sz="2100" dirty="0">
                <a:latin typeface="Century Schoolbook" panose="02040604050505020304" pitchFamily="18" charset="0"/>
              </a:rPr>
              <a:t>also takes into account any seasonality </a:t>
            </a:r>
            <a:r>
              <a:rPr lang="en-US" sz="2100" dirty="0" smtClean="0">
                <a:latin typeface="Century Schoolbook" panose="02040604050505020304" pitchFamily="18" charset="0"/>
              </a:rPr>
              <a:t>patterns underlying in the data.</a:t>
            </a:r>
          </a:p>
          <a:p>
            <a:pPr algn="just"/>
            <a:r>
              <a:rPr lang="en-US" sz="2100" dirty="0" smtClean="0">
                <a:latin typeface="Century Schoolbook" panose="02040604050505020304" pitchFamily="18" charset="0"/>
              </a:rPr>
              <a:t>The </a:t>
            </a:r>
            <a:r>
              <a:rPr lang="en-US" sz="2100" dirty="0">
                <a:latin typeface="Century Schoolbook" panose="02040604050505020304" pitchFamily="18" charset="0"/>
              </a:rPr>
              <a:t>non seasonal </a:t>
            </a:r>
            <a:r>
              <a:rPr lang="en-US" sz="2100" dirty="0" smtClean="0">
                <a:latin typeface="Century Schoolbook" panose="02040604050505020304" pitchFamily="18" charset="0"/>
              </a:rPr>
              <a:t>ARIMA model means </a:t>
            </a:r>
            <a:r>
              <a:rPr lang="en-US" sz="2100" dirty="0">
                <a:latin typeface="Century Schoolbook" panose="02040604050505020304" pitchFamily="18" charset="0"/>
              </a:rPr>
              <a:t>that the seasonal </a:t>
            </a:r>
            <a:r>
              <a:rPr lang="en-US" sz="2100" dirty="0" smtClean="0">
                <a:latin typeface="Century Schoolbook" panose="02040604050505020304" pitchFamily="18" charset="0"/>
              </a:rPr>
              <a:t>components are </a:t>
            </a:r>
            <a:r>
              <a:rPr lang="en-US" sz="2100" dirty="0">
                <a:latin typeface="Century Schoolbook" panose="02040604050505020304" pitchFamily="18" charset="0"/>
              </a:rPr>
              <a:t>estimated even if there are no signs of the presence of seasonal fluctuations in the time series</a:t>
            </a:r>
            <a:r>
              <a:rPr lang="en-US" sz="2100" dirty="0" smtClean="0">
                <a:latin typeface="Century Schoolbook" panose="02040604050505020304" pitchFamily="18" charset="0"/>
              </a:rPr>
              <a:t>.</a:t>
            </a:r>
          </a:p>
          <a:p>
            <a:pPr algn="just"/>
            <a:r>
              <a:rPr lang="en-US" sz="2100" dirty="0">
                <a:latin typeface="Century Schoolbook" panose="02040604050505020304" pitchFamily="18" charset="0"/>
              </a:rPr>
              <a:t>A key aspect of </a:t>
            </a:r>
            <a:r>
              <a:rPr lang="en-US" sz="2100" dirty="0" smtClean="0">
                <a:latin typeface="Century Schoolbook" panose="02040604050505020304" pitchFamily="18" charset="0"/>
              </a:rPr>
              <a:t>non seasonal ARIMA </a:t>
            </a:r>
            <a:r>
              <a:rPr lang="en-US" sz="2100" dirty="0">
                <a:latin typeface="Century Schoolbook" panose="02040604050505020304" pitchFamily="18" charset="0"/>
              </a:rPr>
              <a:t>models is that in their basic form, they do not consider exogenous variables. Rather, the forecast is made purely with past values of the target </a:t>
            </a:r>
            <a:r>
              <a:rPr lang="en-US" sz="2100" dirty="0" smtClean="0">
                <a:latin typeface="Century Schoolbook" panose="02040604050505020304" pitchFamily="18" charset="0"/>
              </a:rPr>
              <a:t>variable.</a:t>
            </a:r>
            <a:endParaRPr lang="en-US" sz="2100" dirty="0">
              <a:latin typeface="Century Schoolbook" panose="02040604050505020304" pitchFamily="18" charset="0"/>
            </a:endParaRPr>
          </a:p>
          <a:p>
            <a:pPr algn="just"/>
            <a:endParaRPr lang="en-IN" sz="2100" dirty="0">
              <a:latin typeface="Century Schoolbook" panose="02040604050505020304" pitchFamily="18" charset="0"/>
            </a:endParaRPr>
          </a:p>
        </p:txBody>
      </p:sp>
      <p:sp>
        <p:nvSpPr>
          <p:cNvPr id="4" name="Title 1"/>
          <p:cNvSpPr>
            <a:spLocks noGrp="1"/>
          </p:cNvSpPr>
          <p:nvPr>
            <p:ph type="title"/>
          </p:nvPr>
        </p:nvSpPr>
        <p:spPr>
          <a:xfrm>
            <a:off x="4345620" y="452719"/>
            <a:ext cx="3935495" cy="912443"/>
          </a:xfrm>
        </p:spPr>
        <p:txBody>
          <a:bodyPr/>
          <a:lstStyle/>
          <a:p>
            <a:r>
              <a:rPr lang="en-US" b="1" u="sng" dirty="0" smtClean="0">
                <a:solidFill>
                  <a:schemeClr val="bg2">
                    <a:lumMod val="40000"/>
                    <a:lumOff val="60000"/>
                  </a:schemeClr>
                </a:solidFill>
                <a:latin typeface="Algerian" panose="04020705040A02060702" pitchFamily="82" charset="0"/>
              </a:rPr>
              <a:t>ARIMA MODEL</a:t>
            </a:r>
            <a:endParaRPr lang="en-IN" b="1" u="sng" dirty="0">
              <a:solidFill>
                <a:schemeClr val="bg2">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3315980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489" y="1403799"/>
            <a:ext cx="11157376" cy="1107582"/>
          </a:xfrm>
        </p:spPr>
        <p:txBody>
          <a:bodyPr>
            <a:normAutofit/>
          </a:bodyPr>
          <a:lstStyle/>
          <a:p>
            <a:pPr algn="just"/>
            <a:r>
              <a:rPr lang="en-US" sz="2200" dirty="0" smtClean="0">
                <a:latin typeface="Century Schoolbook" panose="02040604050505020304" pitchFamily="18" charset="0"/>
              </a:rPr>
              <a:t>The Auto ARIMA is being used to predict the closing prices of the stock up to next 30 days. </a:t>
            </a:r>
            <a:r>
              <a:rPr lang="en-US" sz="2200" dirty="0" smtClean="0">
                <a:latin typeface="Century Schoolbook" panose="02040604050505020304" pitchFamily="18" charset="0"/>
              </a:rPr>
              <a:t>It gives us the point forecast values, and also the lowest and highest value of the day with 80 and 95 percent confidence intervals.</a:t>
            </a:r>
            <a:endParaRPr lang="en-IN" sz="2200" dirty="0">
              <a:latin typeface="Century Schoolbook" panose="02040604050505020304" pitchFamily="18" charset="0"/>
            </a:endParaRPr>
          </a:p>
        </p:txBody>
      </p:sp>
      <p:sp>
        <p:nvSpPr>
          <p:cNvPr id="5" name="Title 1"/>
          <p:cNvSpPr>
            <a:spLocks noGrp="1"/>
          </p:cNvSpPr>
          <p:nvPr>
            <p:ph type="title"/>
          </p:nvPr>
        </p:nvSpPr>
        <p:spPr>
          <a:xfrm>
            <a:off x="824249" y="491355"/>
            <a:ext cx="9092484" cy="912443"/>
          </a:xfrm>
        </p:spPr>
        <p:txBody>
          <a:bodyPr/>
          <a:lstStyle/>
          <a:p>
            <a:r>
              <a:rPr lang="en-US" b="1" u="sng" dirty="0" smtClean="0">
                <a:solidFill>
                  <a:schemeClr val="bg2">
                    <a:lumMod val="40000"/>
                    <a:lumOff val="60000"/>
                  </a:schemeClr>
                </a:solidFill>
                <a:latin typeface="Algerian" panose="04020705040A02060702" pitchFamily="82" charset="0"/>
              </a:rPr>
              <a:t>ARIMA MODEL- seasonal (TCS)</a:t>
            </a:r>
            <a:endParaRPr lang="en-IN" b="1" u="sng" dirty="0">
              <a:solidFill>
                <a:schemeClr val="bg2">
                  <a:lumMod val="40000"/>
                  <a:lumOff val="60000"/>
                </a:schemeClr>
              </a:solidFill>
              <a:latin typeface="Algerian" panose="04020705040A02060702" pitchFamily="82" charset="0"/>
            </a:endParaRPr>
          </a:p>
        </p:txBody>
      </p:sp>
      <p:pic>
        <p:nvPicPr>
          <p:cNvPr id="7" name="Picture 6"/>
          <p:cNvPicPr>
            <a:picLocks noChangeAspect="1"/>
          </p:cNvPicPr>
          <p:nvPr/>
        </p:nvPicPr>
        <p:blipFill rotWithShape="1">
          <a:blip r:embed="rId2"/>
          <a:srcRect r="58002" b="15958"/>
          <a:stretch/>
        </p:blipFill>
        <p:spPr>
          <a:xfrm>
            <a:off x="631067" y="2670484"/>
            <a:ext cx="5344730" cy="3841238"/>
          </a:xfrm>
          <a:prstGeom prst="rect">
            <a:avLst/>
          </a:prstGeom>
        </p:spPr>
      </p:pic>
      <p:pic>
        <p:nvPicPr>
          <p:cNvPr id="8" name="Picture 7"/>
          <p:cNvPicPr>
            <a:picLocks noChangeAspect="1"/>
          </p:cNvPicPr>
          <p:nvPr/>
        </p:nvPicPr>
        <p:blipFill rotWithShape="1">
          <a:blip r:embed="rId2"/>
          <a:srcRect l="51293" r="2880" b="15629"/>
          <a:stretch/>
        </p:blipFill>
        <p:spPr>
          <a:xfrm>
            <a:off x="6160376" y="2670484"/>
            <a:ext cx="5443489" cy="3841238"/>
          </a:xfrm>
          <a:prstGeom prst="rect">
            <a:avLst/>
          </a:prstGeom>
        </p:spPr>
      </p:pic>
    </p:spTree>
    <p:extLst>
      <p:ext uri="{BB962C8B-B14F-4D97-AF65-F5344CB8AC3E}">
        <p14:creationId xmlns:p14="http://schemas.microsoft.com/office/powerpoint/2010/main" val="408908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93" y="452718"/>
            <a:ext cx="9747140" cy="1400530"/>
          </a:xfrm>
        </p:spPr>
        <p:txBody>
          <a:bodyPr/>
          <a:lstStyle/>
          <a:p>
            <a:pPr algn="ctr"/>
            <a:r>
              <a:rPr lang="en-US" b="1" dirty="0" smtClean="0">
                <a:solidFill>
                  <a:schemeClr val="bg2">
                    <a:lumMod val="40000"/>
                    <a:lumOff val="60000"/>
                  </a:schemeClr>
                </a:solidFill>
                <a:latin typeface="Algerian" panose="04020705040A02060702" pitchFamily="82" charset="0"/>
              </a:rPr>
              <a:t>Why Stock Market Analysis is essential?</a:t>
            </a:r>
            <a:endParaRPr lang="en-IN" b="1" dirty="0">
              <a:solidFill>
                <a:schemeClr val="bg2">
                  <a:lumMod val="40000"/>
                  <a:lumOff val="60000"/>
                </a:schemeClr>
              </a:solidFill>
              <a:latin typeface="Algerian" panose="04020705040A02060702" pitchFamily="82" charset="0"/>
            </a:endParaRPr>
          </a:p>
        </p:txBody>
      </p:sp>
      <p:sp>
        <p:nvSpPr>
          <p:cNvPr id="3" name="Content Placeholder 2"/>
          <p:cNvSpPr>
            <a:spLocks noGrp="1"/>
          </p:cNvSpPr>
          <p:nvPr>
            <p:ph idx="1"/>
          </p:nvPr>
        </p:nvSpPr>
        <p:spPr>
          <a:xfrm>
            <a:off x="543080" y="1969159"/>
            <a:ext cx="11035027" cy="4511060"/>
          </a:xfrm>
        </p:spPr>
        <p:txBody>
          <a:bodyPr>
            <a:noAutofit/>
          </a:bodyPr>
          <a:lstStyle/>
          <a:p>
            <a:pPr algn="just"/>
            <a:r>
              <a:rPr lang="en-US" sz="2500" dirty="0">
                <a:latin typeface="Century Schoolbook" panose="02040604050505020304" pitchFamily="18" charset="0"/>
              </a:rPr>
              <a:t>The stock market is the main source of the companies that want to raise funds for their expansion. Hence, Performing a research </a:t>
            </a:r>
            <a:r>
              <a:rPr lang="en-US" sz="2500" dirty="0" smtClean="0">
                <a:latin typeface="Century Schoolbook" panose="02040604050505020304" pitchFamily="18" charset="0"/>
              </a:rPr>
              <a:t>on the company and it’s past stock performances before </a:t>
            </a:r>
            <a:r>
              <a:rPr lang="en-US" sz="2500" dirty="0">
                <a:latin typeface="Century Schoolbook" panose="02040604050505020304" pitchFamily="18" charset="0"/>
              </a:rPr>
              <a:t>making an investment is a must</a:t>
            </a:r>
            <a:r>
              <a:rPr lang="en-US" sz="2500" dirty="0" smtClean="0">
                <a:latin typeface="Century Schoolbook" panose="02040604050505020304" pitchFamily="18" charset="0"/>
              </a:rPr>
              <a:t>.</a:t>
            </a:r>
          </a:p>
          <a:p>
            <a:pPr algn="just"/>
            <a:r>
              <a:rPr lang="en-US" sz="2500" dirty="0">
                <a:latin typeface="Century Schoolbook" panose="02040604050505020304" pitchFamily="18" charset="0"/>
              </a:rPr>
              <a:t>The stock market analysis helps you to understand and predict future price movement and gauge whether a stock is undervalued or overvalued. At the same time, it helps you </a:t>
            </a:r>
            <a:r>
              <a:rPr lang="en-US" sz="2500" dirty="0" smtClean="0">
                <a:latin typeface="Century Schoolbook" panose="02040604050505020304" pitchFamily="18" charset="0"/>
              </a:rPr>
              <a:t>analyze </a:t>
            </a:r>
            <a:r>
              <a:rPr lang="en-US" sz="2500" dirty="0">
                <a:latin typeface="Century Schoolbook" panose="02040604050505020304" pitchFamily="18" charset="0"/>
              </a:rPr>
              <a:t>a company’s strength and its ability to beat its competitors</a:t>
            </a:r>
            <a:r>
              <a:rPr lang="en-US" sz="2500" dirty="0" smtClean="0">
                <a:latin typeface="Century Schoolbook" panose="02040604050505020304" pitchFamily="18" charset="0"/>
              </a:rPr>
              <a:t>.</a:t>
            </a:r>
          </a:p>
          <a:p>
            <a:pPr algn="just"/>
            <a:r>
              <a:rPr lang="en-US" sz="2500" dirty="0">
                <a:latin typeface="Century Schoolbook" panose="02040604050505020304" pitchFamily="18" charset="0"/>
              </a:rPr>
              <a:t>Although technical analysis does not result in absolute predictions, it can help investors anticipate what is "likely" to happen to prices over time.​</a:t>
            </a:r>
            <a:endParaRPr lang="en-IN" sz="2500" dirty="0">
              <a:latin typeface="Century Schoolbook" panose="02040604050505020304" pitchFamily="18" charset="0"/>
            </a:endParaRPr>
          </a:p>
        </p:txBody>
      </p:sp>
    </p:spTree>
    <p:extLst>
      <p:ext uri="{BB962C8B-B14F-4D97-AF65-F5344CB8AC3E}">
        <p14:creationId xmlns:p14="http://schemas.microsoft.com/office/powerpoint/2010/main" val="317041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27278" y="414081"/>
            <a:ext cx="9427335" cy="912443"/>
          </a:xfrm>
        </p:spPr>
        <p:txBody>
          <a:bodyPr/>
          <a:lstStyle/>
          <a:p>
            <a:pPr algn="ctr"/>
            <a:r>
              <a:rPr lang="en-US" b="1" u="sng" dirty="0" smtClean="0">
                <a:solidFill>
                  <a:schemeClr val="bg2">
                    <a:lumMod val="40000"/>
                    <a:lumOff val="60000"/>
                  </a:schemeClr>
                </a:solidFill>
                <a:latin typeface="Algerian" panose="04020705040A02060702" pitchFamily="82" charset="0"/>
              </a:rPr>
              <a:t>ARIMA MODEL- NON seasonal </a:t>
            </a:r>
            <a:br>
              <a:rPr lang="en-US" b="1" u="sng" dirty="0" smtClean="0">
                <a:solidFill>
                  <a:schemeClr val="bg2">
                    <a:lumMod val="40000"/>
                    <a:lumOff val="60000"/>
                  </a:schemeClr>
                </a:solidFill>
                <a:latin typeface="Algerian" panose="04020705040A02060702" pitchFamily="82" charset="0"/>
              </a:rPr>
            </a:br>
            <a:r>
              <a:rPr lang="en-US" b="1" u="sng" dirty="0" smtClean="0">
                <a:solidFill>
                  <a:schemeClr val="bg2">
                    <a:lumMod val="40000"/>
                    <a:lumOff val="60000"/>
                  </a:schemeClr>
                </a:solidFill>
                <a:latin typeface="Algerian" panose="04020705040A02060702" pitchFamily="82" charset="0"/>
              </a:rPr>
              <a:t>(TCS)</a:t>
            </a:r>
            <a:endParaRPr lang="en-IN" b="1" u="sng" dirty="0">
              <a:solidFill>
                <a:schemeClr val="bg2">
                  <a:lumMod val="40000"/>
                  <a:lumOff val="60000"/>
                </a:schemeClr>
              </a:solidFill>
              <a:latin typeface="Algerian" panose="04020705040A02060702" pitchFamily="82" charset="0"/>
            </a:endParaRPr>
          </a:p>
        </p:txBody>
      </p:sp>
      <p:pic>
        <p:nvPicPr>
          <p:cNvPr id="2" name="Picture 1"/>
          <p:cNvPicPr>
            <a:picLocks noChangeAspect="1"/>
          </p:cNvPicPr>
          <p:nvPr/>
        </p:nvPicPr>
        <p:blipFill rotWithShape="1">
          <a:blip r:embed="rId2"/>
          <a:srcRect r="56769" b="16002"/>
          <a:stretch/>
        </p:blipFill>
        <p:spPr>
          <a:xfrm>
            <a:off x="432043" y="2112846"/>
            <a:ext cx="5427845" cy="4403863"/>
          </a:xfrm>
          <a:prstGeom prst="rect">
            <a:avLst/>
          </a:prstGeom>
        </p:spPr>
      </p:pic>
      <p:pic>
        <p:nvPicPr>
          <p:cNvPr id="4" name="Picture 3"/>
          <p:cNvPicPr>
            <a:picLocks noChangeAspect="1"/>
          </p:cNvPicPr>
          <p:nvPr/>
        </p:nvPicPr>
        <p:blipFill rotWithShape="1">
          <a:blip r:embed="rId2"/>
          <a:srcRect l="51402" r="3568" b="15021"/>
          <a:stretch/>
        </p:blipFill>
        <p:spPr>
          <a:xfrm>
            <a:off x="6091708" y="2112846"/>
            <a:ext cx="5653826" cy="4403863"/>
          </a:xfrm>
          <a:prstGeom prst="rect">
            <a:avLst/>
          </a:prstGeom>
        </p:spPr>
      </p:pic>
    </p:spTree>
    <p:extLst>
      <p:ext uri="{BB962C8B-B14F-4D97-AF65-F5344CB8AC3E}">
        <p14:creationId xmlns:p14="http://schemas.microsoft.com/office/powerpoint/2010/main" val="73589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78476"/>
            <a:ext cx="9747140" cy="1400530"/>
          </a:xfrm>
        </p:spPr>
        <p:txBody>
          <a:bodyPr/>
          <a:lstStyle/>
          <a:p>
            <a:r>
              <a:rPr lang="en-US" b="1" u="sng" dirty="0" smtClean="0">
                <a:solidFill>
                  <a:schemeClr val="bg2">
                    <a:lumMod val="40000"/>
                    <a:lumOff val="60000"/>
                  </a:schemeClr>
                </a:solidFill>
                <a:latin typeface="Algerian" panose="04020705040A02060702" pitchFamily="82" charset="0"/>
              </a:rPr>
              <a:t>Key takeaways &amp; challenges:</a:t>
            </a:r>
            <a:endParaRPr lang="en-IN" b="1" u="sng" dirty="0">
              <a:solidFill>
                <a:schemeClr val="bg2">
                  <a:lumMod val="40000"/>
                  <a:lumOff val="60000"/>
                </a:schemeClr>
              </a:solidFill>
              <a:latin typeface="Algerian" panose="04020705040A02060702" pitchFamily="82" charset="0"/>
            </a:endParaRPr>
          </a:p>
        </p:txBody>
      </p:sp>
      <p:sp>
        <p:nvSpPr>
          <p:cNvPr id="3" name="Content Placeholder 2"/>
          <p:cNvSpPr>
            <a:spLocks noGrp="1"/>
          </p:cNvSpPr>
          <p:nvPr>
            <p:ph idx="1"/>
          </p:nvPr>
        </p:nvSpPr>
        <p:spPr>
          <a:xfrm>
            <a:off x="646111" y="1692308"/>
            <a:ext cx="6463027" cy="4953190"/>
          </a:xfrm>
        </p:spPr>
        <p:txBody>
          <a:bodyPr>
            <a:noAutofit/>
          </a:bodyPr>
          <a:lstStyle/>
          <a:p>
            <a:pPr algn="just"/>
            <a:r>
              <a:rPr lang="en-US" sz="2200" dirty="0" smtClean="0">
                <a:latin typeface="Century Schoolbook" panose="02040604050505020304" pitchFamily="18" charset="0"/>
              </a:rPr>
              <a:t>A brief understanding of the working of  stock market and it’s components.</a:t>
            </a:r>
          </a:p>
          <a:p>
            <a:pPr algn="just"/>
            <a:r>
              <a:rPr lang="en-US" sz="2200" dirty="0" smtClean="0">
                <a:latin typeface="Century Schoolbook" panose="02040604050505020304" pitchFamily="18" charset="0"/>
              </a:rPr>
              <a:t>The understanding behind different concepts and graphs like Time Series, Moving averages, ARIMA model etc.</a:t>
            </a:r>
          </a:p>
          <a:p>
            <a:pPr algn="just"/>
            <a:r>
              <a:rPr lang="en-US" sz="2200" dirty="0" smtClean="0">
                <a:latin typeface="Century Schoolbook" panose="02040604050505020304" pitchFamily="18" charset="0"/>
              </a:rPr>
              <a:t>One of the many challenges </a:t>
            </a:r>
            <a:r>
              <a:rPr lang="en-US" sz="2200" dirty="0">
                <a:latin typeface="Century Schoolbook" panose="02040604050505020304" pitchFamily="18" charset="0"/>
              </a:rPr>
              <a:t>throughout the duration of this project </a:t>
            </a:r>
            <a:r>
              <a:rPr lang="en-US" sz="2200" dirty="0" smtClean="0">
                <a:latin typeface="Century Schoolbook" panose="02040604050505020304" pitchFamily="18" charset="0"/>
              </a:rPr>
              <a:t>was learning the </a:t>
            </a:r>
            <a:r>
              <a:rPr lang="en-US" sz="2200" dirty="0">
                <a:latin typeface="Century Schoolbook" panose="02040604050505020304" pitchFamily="18" charset="0"/>
              </a:rPr>
              <a:t>various implementations </a:t>
            </a:r>
            <a:r>
              <a:rPr lang="en-US" sz="2200" dirty="0" smtClean="0">
                <a:latin typeface="Century Schoolbook" panose="02040604050505020304" pitchFamily="18" charset="0"/>
              </a:rPr>
              <a:t>of </a:t>
            </a:r>
            <a:r>
              <a:rPr lang="en-US" sz="2200" dirty="0">
                <a:latin typeface="Century Schoolbook" panose="02040604050505020304" pitchFamily="18" charset="0"/>
              </a:rPr>
              <a:t>R shiny and its </a:t>
            </a:r>
            <a:r>
              <a:rPr lang="en-US" sz="2200" dirty="0" smtClean="0">
                <a:latin typeface="Century Schoolbook" panose="02040604050505020304" pitchFamily="18" charset="0"/>
              </a:rPr>
              <a:t>enriched vast packages. But, eventually learnt a lot about R shiny and it’s features along with some truly amazing packages like “forecast”, “TTR” etc.</a:t>
            </a:r>
          </a:p>
          <a:p>
            <a:pPr algn="just"/>
            <a:endParaRPr lang="en-IN" sz="2200" dirty="0">
              <a:latin typeface="Century Schoolbook" panose="020406040505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093" t="10843" r="4679" b="18911"/>
          <a:stretch/>
        </p:blipFill>
        <p:spPr>
          <a:xfrm>
            <a:off x="7559898" y="2356834"/>
            <a:ext cx="4146998" cy="2575774"/>
          </a:xfrm>
          <a:prstGeom prst="rect">
            <a:avLst/>
          </a:prstGeom>
        </p:spPr>
      </p:pic>
    </p:spTree>
    <p:extLst>
      <p:ext uri="{BB962C8B-B14F-4D97-AF65-F5344CB8AC3E}">
        <p14:creationId xmlns:p14="http://schemas.microsoft.com/office/powerpoint/2010/main" val="1060436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536" y="504233"/>
            <a:ext cx="9721382" cy="1400530"/>
          </a:xfrm>
        </p:spPr>
        <p:txBody>
          <a:bodyPr/>
          <a:lstStyle/>
          <a:p>
            <a:r>
              <a:rPr lang="en-IN" b="1" u="sng" dirty="0" smtClean="0">
                <a:solidFill>
                  <a:schemeClr val="bg2">
                    <a:lumMod val="40000"/>
                    <a:lumOff val="60000"/>
                  </a:schemeClr>
                </a:solidFill>
                <a:latin typeface="Algerian" panose="04020705040A02060702" pitchFamily="82" charset="0"/>
              </a:rPr>
              <a:t>Potential Area Of </a:t>
            </a:r>
            <a:r>
              <a:rPr lang="en-IN" b="1" u="sng" dirty="0">
                <a:solidFill>
                  <a:schemeClr val="bg2">
                    <a:lumMod val="40000"/>
                    <a:lumOff val="60000"/>
                  </a:schemeClr>
                </a:solidFill>
                <a:latin typeface="Algerian" panose="04020705040A02060702" pitchFamily="82" charset="0"/>
              </a:rPr>
              <a:t>Improvements!</a:t>
            </a:r>
          </a:p>
        </p:txBody>
      </p:sp>
      <p:sp>
        <p:nvSpPr>
          <p:cNvPr id="4" name="Content Placeholder 2"/>
          <p:cNvSpPr>
            <a:spLocks noGrp="1"/>
          </p:cNvSpPr>
          <p:nvPr>
            <p:ph idx="1"/>
          </p:nvPr>
        </p:nvSpPr>
        <p:spPr>
          <a:xfrm>
            <a:off x="562400" y="1666551"/>
            <a:ext cx="6353556" cy="4579703"/>
          </a:xfrm>
        </p:spPr>
        <p:txBody>
          <a:bodyPr>
            <a:noAutofit/>
          </a:bodyPr>
          <a:lstStyle/>
          <a:p>
            <a:pPr algn="just"/>
            <a:r>
              <a:rPr lang="en-US" sz="2200" dirty="0" smtClean="0">
                <a:latin typeface="Century Schoolbook" panose="02040604050505020304" pitchFamily="18" charset="0"/>
              </a:rPr>
              <a:t>The ARIMA components takes some time to get loaded on the front end, this can be improved by faster optimized computations.</a:t>
            </a:r>
          </a:p>
          <a:p>
            <a:pPr algn="just"/>
            <a:r>
              <a:rPr lang="en-US" sz="2200" dirty="0" smtClean="0">
                <a:latin typeface="Century Schoolbook" panose="02040604050505020304" pitchFamily="18" charset="0"/>
              </a:rPr>
              <a:t>More graphs and plots can be introduced to order to get an in-depth knowledge of the stock exchanges.</a:t>
            </a:r>
          </a:p>
          <a:p>
            <a:pPr algn="just"/>
            <a:r>
              <a:rPr lang="en-US" sz="2200" dirty="0" smtClean="0">
                <a:latin typeface="Century Schoolbook" panose="02040604050505020304" pitchFamily="18" charset="0"/>
              </a:rPr>
              <a:t>Predictions are made using Auto ARIMA model, but in order to get even more accurate predictions one can introduce the various market and business factors.</a:t>
            </a:r>
          </a:p>
          <a:p>
            <a:pPr algn="just"/>
            <a:r>
              <a:rPr lang="en-US" sz="2200" dirty="0" smtClean="0">
                <a:latin typeface="Century Schoolbook" panose="02040604050505020304" pitchFamily="18" charset="0"/>
              </a:rPr>
              <a:t>The design of front end can be improved and made more attractive.</a:t>
            </a:r>
          </a:p>
          <a:p>
            <a:pPr algn="just"/>
            <a:endParaRPr lang="en-IN" sz="2200" dirty="0">
              <a:latin typeface="Century Schoolbook" panose="020406040505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202" t="20657" r="14194" b="26949"/>
          <a:stretch/>
        </p:blipFill>
        <p:spPr>
          <a:xfrm>
            <a:off x="7173533" y="2333663"/>
            <a:ext cx="4752322" cy="3245477"/>
          </a:xfrm>
          <a:prstGeom prst="rect">
            <a:avLst/>
          </a:prstGeom>
        </p:spPr>
      </p:pic>
    </p:spTree>
    <p:extLst>
      <p:ext uri="{BB962C8B-B14F-4D97-AF65-F5344CB8AC3E}">
        <p14:creationId xmlns:p14="http://schemas.microsoft.com/office/powerpoint/2010/main" val="1064923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096" y="597605"/>
            <a:ext cx="8946541" cy="5004704"/>
          </a:xfrm>
        </p:spPr>
        <p:txBody>
          <a:bodyPr>
            <a:noAutofit/>
          </a:bodyPr>
          <a:lstStyle/>
          <a:p>
            <a:pPr marL="0" indent="0">
              <a:buNone/>
            </a:pPr>
            <a:r>
              <a:rPr lang="en-US" sz="2800" dirty="0" smtClean="0">
                <a:solidFill>
                  <a:schemeClr val="bg2">
                    <a:lumMod val="20000"/>
                    <a:lumOff val="80000"/>
                  </a:schemeClr>
                </a:solidFill>
                <a:latin typeface="Algerian" panose="04020705040A02060702" pitchFamily="82" charset="0"/>
              </a:rPr>
              <a:t>Presented by,</a:t>
            </a:r>
          </a:p>
          <a:p>
            <a:pPr marL="0" indent="0" algn="ctr">
              <a:buNone/>
            </a:pPr>
            <a:r>
              <a:rPr lang="en-US" sz="2800" b="1" u="sng" dirty="0" smtClean="0">
                <a:solidFill>
                  <a:schemeClr val="bg2">
                    <a:lumMod val="20000"/>
                    <a:lumOff val="80000"/>
                  </a:schemeClr>
                </a:solidFill>
                <a:latin typeface="Algerian" panose="04020705040A02060702" pitchFamily="82" charset="0"/>
              </a:rPr>
              <a:t>cool dudes</a:t>
            </a:r>
          </a:p>
          <a:p>
            <a:pPr algn="ctr">
              <a:buFont typeface="Wingdings" panose="05000000000000000000" pitchFamily="2" charset="2"/>
              <a:buChar char="q"/>
            </a:pPr>
            <a:r>
              <a:rPr lang="en-IN" sz="2800" dirty="0">
                <a:solidFill>
                  <a:schemeClr val="bg2">
                    <a:lumMod val="20000"/>
                    <a:lumOff val="80000"/>
                  </a:schemeClr>
                </a:solidFill>
                <a:latin typeface="Algerian" panose="04020705040A02060702" pitchFamily="82" charset="0"/>
              </a:rPr>
              <a:t>Karan Agrawal B (TL</a:t>
            </a:r>
            <a:r>
              <a:rPr lang="en-IN" sz="2800" dirty="0" smtClean="0">
                <a:solidFill>
                  <a:schemeClr val="bg2">
                    <a:lumMod val="20000"/>
                    <a:lumOff val="80000"/>
                  </a:schemeClr>
                </a:solidFill>
                <a:latin typeface="Algerian" panose="04020705040A02060702" pitchFamily="82" charset="0"/>
              </a:rPr>
              <a:t>): 222bda56</a:t>
            </a:r>
          </a:p>
          <a:p>
            <a:pPr algn="ctr">
              <a:buFont typeface="Wingdings" panose="05000000000000000000" pitchFamily="2" charset="2"/>
              <a:buChar char="q"/>
            </a:pPr>
            <a:r>
              <a:rPr lang="en-IN" sz="2800" dirty="0" err="1">
                <a:solidFill>
                  <a:schemeClr val="bg2">
                    <a:lumMod val="20000"/>
                    <a:lumOff val="80000"/>
                  </a:schemeClr>
                </a:solidFill>
                <a:latin typeface="Algerian" panose="04020705040A02060702" pitchFamily="82" charset="0"/>
              </a:rPr>
              <a:t>Shashanka</a:t>
            </a:r>
            <a:r>
              <a:rPr lang="en-IN" sz="2800" dirty="0">
                <a:solidFill>
                  <a:schemeClr val="bg2">
                    <a:lumMod val="20000"/>
                    <a:lumOff val="80000"/>
                  </a:schemeClr>
                </a:solidFill>
                <a:latin typeface="Algerian" panose="04020705040A02060702" pitchFamily="82" charset="0"/>
              </a:rPr>
              <a:t> B </a:t>
            </a:r>
            <a:r>
              <a:rPr lang="en-IN" sz="2800" dirty="0" smtClean="0">
                <a:solidFill>
                  <a:schemeClr val="bg2">
                    <a:lumMod val="20000"/>
                    <a:lumOff val="80000"/>
                  </a:schemeClr>
                </a:solidFill>
                <a:latin typeface="Algerian" panose="04020705040A02060702" pitchFamily="82" charset="0"/>
              </a:rPr>
              <a:t>P: 222bda50</a:t>
            </a:r>
          </a:p>
          <a:p>
            <a:pPr algn="ctr">
              <a:buFont typeface="Wingdings" panose="05000000000000000000" pitchFamily="2" charset="2"/>
              <a:buChar char="q"/>
            </a:pPr>
            <a:r>
              <a:rPr lang="en-IN" sz="2800" dirty="0" err="1">
                <a:solidFill>
                  <a:schemeClr val="bg2">
                    <a:lumMod val="20000"/>
                    <a:lumOff val="80000"/>
                  </a:schemeClr>
                </a:solidFill>
                <a:latin typeface="Algerian" panose="04020705040A02060702" pitchFamily="82" charset="0"/>
              </a:rPr>
              <a:t>Jibin</a:t>
            </a:r>
            <a:r>
              <a:rPr lang="en-IN" sz="2800" dirty="0">
                <a:solidFill>
                  <a:schemeClr val="bg2">
                    <a:lumMod val="20000"/>
                    <a:lumOff val="80000"/>
                  </a:schemeClr>
                </a:solidFill>
                <a:latin typeface="Algerian" panose="04020705040A02060702" pitchFamily="82" charset="0"/>
              </a:rPr>
              <a:t> </a:t>
            </a:r>
            <a:r>
              <a:rPr lang="en-IN" sz="2800" dirty="0" smtClean="0">
                <a:solidFill>
                  <a:schemeClr val="bg2">
                    <a:lumMod val="20000"/>
                    <a:lumOff val="80000"/>
                  </a:schemeClr>
                </a:solidFill>
                <a:latin typeface="Algerian" panose="04020705040A02060702" pitchFamily="82" charset="0"/>
              </a:rPr>
              <a:t>Joseph: 222bda55</a:t>
            </a:r>
          </a:p>
          <a:p>
            <a:pPr algn="ctr">
              <a:buFont typeface="Wingdings" panose="05000000000000000000" pitchFamily="2" charset="2"/>
              <a:buChar char="q"/>
            </a:pPr>
            <a:r>
              <a:rPr lang="en-IN" sz="2800" dirty="0" err="1">
                <a:solidFill>
                  <a:schemeClr val="bg2">
                    <a:lumMod val="20000"/>
                    <a:lumOff val="80000"/>
                  </a:schemeClr>
                </a:solidFill>
                <a:latin typeface="Algerian" panose="04020705040A02060702" pitchFamily="82" charset="0"/>
              </a:rPr>
              <a:t>Nagarathna</a:t>
            </a:r>
            <a:r>
              <a:rPr lang="en-IN" sz="2800" dirty="0">
                <a:solidFill>
                  <a:schemeClr val="bg2">
                    <a:lumMod val="20000"/>
                    <a:lumOff val="80000"/>
                  </a:schemeClr>
                </a:solidFill>
                <a:latin typeface="Algerian" panose="04020705040A02060702" pitchFamily="82" charset="0"/>
              </a:rPr>
              <a:t> </a:t>
            </a:r>
            <a:r>
              <a:rPr lang="en-IN" sz="2800" dirty="0" smtClean="0">
                <a:solidFill>
                  <a:schemeClr val="bg2">
                    <a:lumMod val="20000"/>
                    <a:lumOff val="80000"/>
                  </a:schemeClr>
                </a:solidFill>
                <a:latin typeface="Algerian" panose="04020705040A02060702" pitchFamily="82" charset="0"/>
              </a:rPr>
              <a:t>R: 222bda39</a:t>
            </a:r>
          </a:p>
          <a:p>
            <a:pPr algn="ctr">
              <a:buFont typeface="Wingdings" panose="05000000000000000000" pitchFamily="2" charset="2"/>
              <a:buChar char="q"/>
            </a:pPr>
            <a:r>
              <a:rPr lang="en-IN" sz="2800" dirty="0" err="1">
                <a:solidFill>
                  <a:schemeClr val="bg2">
                    <a:lumMod val="20000"/>
                    <a:lumOff val="80000"/>
                  </a:schemeClr>
                </a:solidFill>
                <a:latin typeface="Algerian" panose="04020705040A02060702" pitchFamily="82" charset="0"/>
              </a:rPr>
              <a:t>Sreenidhi</a:t>
            </a:r>
            <a:r>
              <a:rPr lang="en-IN" sz="2800" dirty="0">
                <a:solidFill>
                  <a:schemeClr val="bg2">
                    <a:lumMod val="20000"/>
                    <a:lumOff val="80000"/>
                  </a:schemeClr>
                </a:solidFill>
                <a:latin typeface="Algerian" panose="04020705040A02060702" pitchFamily="82" charset="0"/>
              </a:rPr>
              <a:t> </a:t>
            </a:r>
            <a:r>
              <a:rPr lang="en-IN" sz="2800" dirty="0" err="1" smtClean="0">
                <a:solidFill>
                  <a:schemeClr val="bg2">
                    <a:lumMod val="20000"/>
                    <a:lumOff val="80000"/>
                  </a:schemeClr>
                </a:solidFill>
                <a:latin typeface="Algerian" panose="04020705040A02060702" pitchFamily="82" charset="0"/>
              </a:rPr>
              <a:t>Karanam</a:t>
            </a:r>
            <a:r>
              <a:rPr lang="en-IN" sz="2800" dirty="0" smtClean="0">
                <a:solidFill>
                  <a:schemeClr val="bg2">
                    <a:lumMod val="20000"/>
                    <a:lumOff val="80000"/>
                  </a:schemeClr>
                </a:solidFill>
                <a:latin typeface="Algerian" panose="04020705040A02060702" pitchFamily="82" charset="0"/>
              </a:rPr>
              <a:t>: 222bda20</a:t>
            </a:r>
          </a:p>
          <a:p>
            <a:pPr algn="ctr">
              <a:buFont typeface="Wingdings" panose="05000000000000000000" pitchFamily="2" charset="2"/>
              <a:buChar char="q"/>
            </a:pPr>
            <a:r>
              <a:rPr lang="en-IN" sz="2800" dirty="0" err="1" smtClean="0">
                <a:solidFill>
                  <a:schemeClr val="bg2">
                    <a:lumMod val="20000"/>
                    <a:lumOff val="80000"/>
                  </a:schemeClr>
                </a:solidFill>
                <a:latin typeface="Algerian" panose="04020705040A02060702" pitchFamily="82" charset="0"/>
              </a:rPr>
              <a:t>Sachidananda</a:t>
            </a:r>
            <a:r>
              <a:rPr lang="en-IN" sz="2800" dirty="0" smtClean="0">
                <a:solidFill>
                  <a:schemeClr val="bg2">
                    <a:lumMod val="20000"/>
                    <a:lumOff val="80000"/>
                  </a:schemeClr>
                </a:solidFill>
                <a:latin typeface="Algerian" panose="04020705040A02060702" pitchFamily="82" charset="0"/>
              </a:rPr>
              <a:t> </a:t>
            </a:r>
            <a:r>
              <a:rPr lang="en-IN" sz="2800" dirty="0" err="1" smtClean="0">
                <a:solidFill>
                  <a:schemeClr val="bg2">
                    <a:lumMod val="20000"/>
                    <a:lumOff val="80000"/>
                  </a:schemeClr>
                </a:solidFill>
                <a:latin typeface="Algerian" panose="04020705040A02060702" pitchFamily="82" charset="0"/>
              </a:rPr>
              <a:t>Rautray</a:t>
            </a:r>
            <a:r>
              <a:rPr lang="en-IN" sz="2800" dirty="0" smtClean="0">
                <a:solidFill>
                  <a:schemeClr val="bg2">
                    <a:lumMod val="20000"/>
                    <a:lumOff val="80000"/>
                  </a:schemeClr>
                </a:solidFill>
                <a:latin typeface="Algerian" panose="04020705040A02060702" pitchFamily="82" charset="0"/>
              </a:rPr>
              <a:t>: 21bda58</a:t>
            </a:r>
          </a:p>
          <a:p>
            <a:pPr algn="ctr">
              <a:buFont typeface="Wingdings" panose="05000000000000000000" pitchFamily="2" charset="2"/>
              <a:buChar char="q"/>
            </a:pPr>
            <a:r>
              <a:rPr lang="en-IN" sz="2800" dirty="0">
                <a:solidFill>
                  <a:schemeClr val="bg2">
                    <a:lumMod val="20000"/>
                    <a:lumOff val="80000"/>
                  </a:schemeClr>
                </a:solidFill>
                <a:latin typeface="Algerian" panose="04020705040A02060702" pitchFamily="82" charset="0"/>
              </a:rPr>
              <a:t>Rachel </a:t>
            </a:r>
            <a:r>
              <a:rPr lang="en-IN" sz="2800" dirty="0" err="1">
                <a:solidFill>
                  <a:schemeClr val="bg2">
                    <a:lumMod val="20000"/>
                    <a:lumOff val="80000"/>
                  </a:schemeClr>
                </a:solidFill>
                <a:latin typeface="Algerian" panose="04020705040A02060702" pitchFamily="82" charset="0"/>
              </a:rPr>
              <a:t>Roshani</a:t>
            </a:r>
            <a:r>
              <a:rPr lang="en-IN" sz="2800" dirty="0">
                <a:solidFill>
                  <a:schemeClr val="bg2">
                    <a:lumMod val="20000"/>
                    <a:lumOff val="80000"/>
                  </a:schemeClr>
                </a:solidFill>
                <a:latin typeface="Algerian" panose="04020705040A02060702" pitchFamily="82" charset="0"/>
              </a:rPr>
              <a:t> </a:t>
            </a:r>
            <a:r>
              <a:rPr lang="en-IN" sz="2800" dirty="0" smtClean="0">
                <a:solidFill>
                  <a:schemeClr val="bg2">
                    <a:lumMod val="20000"/>
                    <a:lumOff val="80000"/>
                  </a:schemeClr>
                </a:solidFill>
                <a:latin typeface="Algerian" panose="04020705040A02060702" pitchFamily="82" charset="0"/>
              </a:rPr>
              <a:t>J: 222bda42</a:t>
            </a:r>
          </a:p>
        </p:txBody>
      </p:sp>
      <p:sp>
        <p:nvSpPr>
          <p:cNvPr id="6" name="Title 1"/>
          <p:cNvSpPr>
            <a:spLocks noGrp="1"/>
          </p:cNvSpPr>
          <p:nvPr>
            <p:ph type="title"/>
          </p:nvPr>
        </p:nvSpPr>
        <p:spPr>
          <a:xfrm>
            <a:off x="8035354" y="5457470"/>
            <a:ext cx="3938767" cy="1400530"/>
          </a:xfrm>
        </p:spPr>
        <p:txBody>
          <a:bodyPr/>
          <a:lstStyle/>
          <a:p>
            <a:r>
              <a:rPr lang="en-US" sz="5400" dirty="0" smtClean="0">
                <a:solidFill>
                  <a:schemeClr val="accent1">
                    <a:lumMod val="60000"/>
                    <a:lumOff val="40000"/>
                  </a:schemeClr>
                </a:solidFill>
                <a:latin typeface="Algerian" panose="04020705040A02060702" pitchFamily="82" charset="0"/>
              </a:rPr>
              <a:t>Thank You</a:t>
            </a:r>
            <a:endParaRPr lang="en-IN" sz="5400" dirty="0">
              <a:solidFill>
                <a:schemeClr val="accent1">
                  <a:lumMod val="60000"/>
                  <a:lumOff val="40000"/>
                </a:schemeClr>
              </a:solidFill>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975" y="1777284"/>
            <a:ext cx="3275527" cy="3501980"/>
          </a:xfrm>
          <a:prstGeom prst="rect">
            <a:avLst/>
          </a:prstGeom>
        </p:spPr>
      </p:pic>
    </p:spTree>
    <p:extLst>
      <p:ext uri="{BB962C8B-B14F-4D97-AF65-F5344CB8AC3E}">
        <p14:creationId xmlns:p14="http://schemas.microsoft.com/office/powerpoint/2010/main" val="36405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2000"/>
                                        <p:tgtEl>
                                          <p:spTgt spid="3">
                                            <p:txEl>
                                              <p:pRg st="2" end="2"/>
                                            </p:txEl>
                                          </p:spTgt>
                                        </p:tgtEl>
                                      </p:cBhvr>
                                    </p:animEffect>
                                    <p:anim calcmode="lin" valueType="num">
                                      <p:cBhvr>
                                        <p:cTn id="21"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2" end="2"/>
                                            </p:txEl>
                                          </p:spTgt>
                                        </p:tgtEl>
                                        <p:attrNameLst>
                                          <p:attrName>ppt_h</p:attrName>
                                        </p:attrNameLst>
                                      </p:cBhvr>
                                      <p:tavLst>
                                        <p:tav tm="0">
                                          <p:val>
                                            <p:strVal val="#ppt_h"/>
                                          </p:val>
                                        </p:tav>
                                        <p:tav tm="100000">
                                          <p:val>
                                            <p:strVal val="#ppt_h"/>
                                          </p:val>
                                        </p:tav>
                                      </p:tavLst>
                                    </p:anim>
                                  </p:childTnLst>
                                </p:cTn>
                              </p:par>
                              <p:par>
                                <p:cTn id="23" presetID="45"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3" end="3"/>
                                            </p:txEl>
                                          </p:spTgt>
                                        </p:tgtEl>
                                        <p:attrNameLst>
                                          <p:attrName>ppt_h</p:attrName>
                                        </p:attrNameLst>
                                      </p:cBhvr>
                                      <p:tavLst>
                                        <p:tav tm="0">
                                          <p:val>
                                            <p:strVal val="#ppt_h"/>
                                          </p:val>
                                        </p:tav>
                                        <p:tav tm="100000">
                                          <p:val>
                                            <p:strVal val="#ppt_h"/>
                                          </p:val>
                                        </p:tav>
                                      </p:tavLst>
                                    </p:anim>
                                  </p:childTnLst>
                                </p:cTn>
                              </p:par>
                              <p:par>
                                <p:cTn id="28" presetID="45"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2000"/>
                                        <p:tgtEl>
                                          <p:spTgt spid="3">
                                            <p:txEl>
                                              <p:pRg st="4" end="4"/>
                                            </p:txEl>
                                          </p:spTgt>
                                        </p:tgtEl>
                                      </p:cBhvr>
                                    </p:animEffect>
                                    <p:anim calcmode="lin" valueType="num">
                                      <p:cBhvr>
                                        <p:cTn id="31"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2" dur="2000" fill="hold"/>
                                        <p:tgtEl>
                                          <p:spTgt spid="3">
                                            <p:txEl>
                                              <p:pRg st="4" end="4"/>
                                            </p:txEl>
                                          </p:spTgt>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2000"/>
                                        <p:tgtEl>
                                          <p:spTgt spid="3">
                                            <p:txEl>
                                              <p:pRg st="5" end="5"/>
                                            </p:txEl>
                                          </p:spTgt>
                                        </p:tgtEl>
                                      </p:cBhvr>
                                    </p:animEffect>
                                    <p:anim calcmode="lin" valueType="num">
                                      <p:cBhvr>
                                        <p:cTn id="36"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5" end="5"/>
                                            </p:txEl>
                                          </p:spTgt>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2000"/>
                                        <p:tgtEl>
                                          <p:spTgt spid="3">
                                            <p:txEl>
                                              <p:pRg st="6" end="6"/>
                                            </p:txEl>
                                          </p:spTgt>
                                        </p:tgtEl>
                                      </p:cBhvr>
                                    </p:animEffect>
                                    <p:anim calcmode="lin" valueType="num">
                                      <p:cBhvr>
                                        <p:cTn id="41"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42" dur="2000" fill="hold"/>
                                        <p:tgtEl>
                                          <p:spTgt spid="3">
                                            <p:txEl>
                                              <p:pRg st="6" end="6"/>
                                            </p:txEl>
                                          </p:spTgt>
                                        </p:tgtEl>
                                        <p:attrNameLst>
                                          <p:attrName>ppt_h</p:attrName>
                                        </p:attrNameLst>
                                      </p:cBhvr>
                                      <p:tavLst>
                                        <p:tav tm="0">
                                          <p:val>
                                            <p:strVal val="#ppt_h"/>
                                          </p:val>
                                        </p:tav>
                                        <p:tav tm="100000">
                                          <p:val>
                                            <p:strVal val="#ppt_h"/>
                                          </p:val>
                                        </p:tav>
                                      </p:tavLst>
                                    </p:anim>
                                  </p:childTnLst>
                                </p:cTn>
                              </p:par>
                              <p:par>
                                <p:cTn id="43" presetID="45"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2000"/>
                                        <p:tgtEl>
                                          <p:spTgt spid="3">
                                            <p:txEl>
                                              <p:pRg st="7" end="7"/>
                                            </p:txEl>
                                          </p:spTgt>
                                        </p:tgtEl>
                                      </p:cBhvr>
                                    </p:animEffect>
                                    <p:anim calcmode="lin" valueType="num">
                                      <p:cBhvr>
                                        <p:cTn id="46"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47" dur="2000" fill="hold"/>
                                        <p:tgtEl>
                                          <p:spTgt spid="3">
                                            <p:txEl>
                                              <p:pRg st="7" end="7"/>
                                            </p:txEl>
                                          </p:spTgt>
                                        </p:tgtEl>
                                        <p:attrNameLst>
                                          <p:attrName>ppt_h</p:attrName>
                                        </p:attrNameLst>
                                      </p:cBhvr>
                                      <p:tavLst>
                                        <p:tav tm="0">
                                          <p:val>
                                            <p:strVal val="#ppt_h"/>
                                          </p:val>
                                        </p:tav>
                                        <p:tav tm="100000">
                                          <p:val>
                                            <p:strVal val="#ppt_h"/>
                                          </p:val>
                                        </p:tav>
                                      </p:tavLst>
                                    </p:anim>
                                  </p:childTnLst>
                                </p:cTn>
                              </p:par>
                              <p:par>
                                <p:cTn id="48" presetID="45"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2000"/>
                                        <p:tgtEl>
                                          <p:spTgt spid="3">
                                            <p:txEl>
                                              <p:pRg st="8" end="8"/>
                                            </p:txEl>
                                          </p:spTgt>
                                        </p:tgtEl>
                                      </p:cBhvr>
                                    </p:animEffect>
                                    <p:anim calcmode="lin" valueType="num">
                                      <p:cBhvr>
                                        <p:cTn id="51"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52"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randombar(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77" y="519919"/>
            <a:ext cx="10378203" cy="1400530"/>
          </a:xfrm>
        </p:spPr>
        <p:txBody>
          <a:bodyPr/>
          <a:lstStyle/>
          <a:p>
            <a:pPr algn="ctr"/>
            <a:r>
              <a:rPr lang="en-US" b="1" dirty="0" smtClean="0">
                <a:solidFill>
                  <a:schemeClr val="bg2">
                    <a:lumMod val="40000"/>
                    <a:lumOff val="60000"/>
                  </a:schemeClr>
                </a:solidFill>
                <a:latin typeface="Algerian" panose="04020705040A02060702" pitchFamily="82" charset="0"/>
              </a:rPr>
              <a:t>How to Evaluate different stocks performance in the near future?</a:t>
            </a:r>
            <a:endParaRPr lang="en-IN" b="1" dirty="0">
              <a:solidFill>
                <a:schemeClr val="bg2">
                  <a:lumMod val="40000"/>
                  <a:lumOff val="60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4351" y="2221105"/>
            <a:ext cx="4570442" cy="2863362"/>
          </a:xfrm>
        </p:spPr>
      </p:pic>
      <p:sp>
        <p:nvSpPr>
          <p:cNvPr id="6" name="TextBox 5"/>
          <p:cNvSpPr txBox="1"/>
          <p:nvPr/>
        </p:nvSpPr>
        <p:spPr>
          <a:xfrm>
            <a:off x="450761" y="2129292"/>
            <a:ext cx="6233375"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entury Schoolbook" panose="02040604050505020304" pitchFamily="18" charset="0"/>
              </a:rPr>
              <a:t>Evaluating the performance of a stock requires more than </a:t>
            </a:r>
            <a:r>
              <a:rPr lang="en-US" sz="2400" dirty="0" smtClean="0">
                <a:latin typeface="Century Schoolbook" panose="02040604050505020304" pitchFamily="18" charset="0"/>
              </a:rPr>
              <a:t>just simply </a:t>
            </a:r>
            <a:r>
              <a:rPr lang="en-US" sz="2400" dirty="0">
                <a:latin typeface="Century Schoolbook" panose="02040604050505020304" pitchFamily="18" charset="0"/>
              </a:rPr>
              <a:t>looking at the change in </a:t>
            </a:r>
            <a:r>
              <a:rPr lang="en-US" sz="2400" dirty="0" smtClean="0">
                <a:latin typeface="Century Schoolbook" panose="02040604050505020304" pitchFamily="18" charset="0"/>
              </a:rPr>
              <a:t>its price </a:t>
            </a:r>
            <a:r>
              <a:rPr lang="en-US" sz="2400" dirty="0">
                <a:latin typeface="Century Schoolbook" panose="02040604050505020304" pitchFamily="18" charset="0"/>
              </a:rPr>
              <a:t>over time</a:t>
            </a:r>
            <a:r>
              <a:rPr lang="en-US" sz="2400" dirty="0" smtClean="0">
                <a:latin typeface="Century Schoolbook" panose="02040604050505020304" pitchFamily="18" charset="0"/>
              </a:rPr>
              <a:t>.</a:t>
            </a:r>
          </a:p>
          <a:p>
            <a:pPr marL="342900" indent="-342900" algn="just">
              <a:buFont typeface="Arial" panose="020B0604020202020204" pitchFamily="34" charset="0"/>
              <a:buChar char="•"/>
            </a:pPr>
            <a:r>
              <a:rPr lang="en-US" sz="2400" dirty="0">
                <a:latin typeface="Century Schoolbook" panose="02040604050505020304" pitchFamily="18" charset="0"/>
              </a:rPr>
              <a:t>One needs to understand the stock’s performance over years, look at how the stocks has done </a:t>
            </a:r>
            <a:r>
              <a:rPr lang="en-US" sz="2400" b="1" dirty="0" smtClean="0">
                <a:latin typeface="Century Schoolbook" panose="02040604050505020304" pitchFamily="18" charset="0"/>
              </a:rPr>
              <a:t>Year To Date</a:t>
            </a:r>
            <a:r>
              <a:rPr lang="en-US" sz="2400" dirty="0">
                <a:latin typeface="Century Schoolbook" panose="02040604050505020304" pitchFamily="18" charset="0"/>
              </a:rPr>
              <a:t> (YTD), as well as over the past 52 </a:t>
            </a:r>
            <a:r>
              <a:rPr lang="en-US" sz="2400" dirty="0" smtClean="0">
                <a:latin typeface="Century Schoolbook" panose="02040604050505020304" pitchFamily="18" charset="0"/>
              </a:rPr>
              <a:t>weeks with respect to volumes of stocks exchanged.</a:t>
            </a:r>
            <a:endParaRPr lang="en-US" sz="2400" dirty="0">
              <a:latin typeface="Century Schoolbook" panose="02040604050505020304" pitchFamily="18" charset="0"/>
            </a:endParaRPr>
          </a:p>
        </p:txBody>
      </p:sp>
      <p:sp>
        <p:nvSpPr>
          <p:cNvPr id="9" name="Rectangle 8"/>
          <p:cNvSpPr/>
          <p:nvPr/>
        </p:nvSpPr>
        <p:spPr>
          <a:xfrm>
            <a:off x="1184857" y="5385123"/>
            <a:ext cx="9787944" cy="800219"/>
          </a:xfrm>
          <a:prstGeom prst="rect">
            <a:avLst/>
          </a:prstGeom>
        </p:spPr>
        <p:txBody>
          <a:bodyPr wrap="square">
            <a:spAutoFit/>
          </a:bodyPr>
          <a:lstStyle/>
          <a:p>
            <a:pPr algn="ctr"/>
            <a:r>
              <a:rPr lang="en-US" sz="2300" b="1" dirty="0">
                <a:latin typeface="Century Schoolbook" panose="02040604050505020304" pitchFamily="18" charset="0"/>
              </a:rPr>
              <a:t>Let’s dive in </a:t>
            </a:r>
            <a:r>
              <a:rPr lang="en-US" sz="2300" b="1" dirty="0" smtClean="0">
                <a:latin typeface="Century Schoolbook" panose="02040604050505020304" pitchFamily="18" charset="0"/>
              </a:rPr>
              <a:t>deeper and understand </a:t>
            </a:r>
            <a:r>
              <a:rPr lang="en-US" sz="2300" b="1" dirty="0">
                <a:latin typeface="Century Schoolbook" panose="02040604050505020304" pitchFamily="18" charset="0"/>
              </a:rPr>
              <a:t>the </a:t>
            </a:r>
            <a:r>
              <a:rPr lang="en-US" sz="2300" b="1" dirty="0" smtClean="0">
                <a:latin typeface="Century Schoolbook" panose="02040604050505020304" pitchFamily="18" charset="0"/>
              </a:rPr>
              <a:t>various methods of analysis </a:t>
            </a:r>
            <a:r>
              <a:rPr lang="en-US" sz="2300" b="1" dirty="0">
                <a:latin typeface="Century Schoolbook" panose="02040604050505020304" pitchFamily="18" charset="0"/>
              </a:rPr>
              <a:t>involved in evaluating a stock </a:t>
            </a:r>
            <a:r>
              <a:rPr lang="en-US" sz="2300" b="1" dirty="0" smtClean="0">
                <a:latin typeface="Century Schoolbook" panose="02040604050505020304" pitchFamily="18" charset="0"/>
              </a:rPr>
              <a:t>performance</a:t>
            </a:r>
            <a:endParaRPr lang="en-IN" sz="2300" b="1" dirty="0">
              <a:latin typeface="Century Schoolbook" panose="02040604050505020304" pitchFamily="18" charset="0"/>
            </a:endParaRPr>
          </a:p>
        </p:txBody>
      </p:sp>
    </p:spTree>
    <p:extLst>
      <p:ext uri="{BB962C8B-B14F-4D97-AF65-F5344CB8AC3E}">
        <p14:creationId xmlns:p14="http://schemas.microsoft.com/office/powerpoint/2010/main" val="1132326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bg2">
                    <a:lumMod val="20000"/>
                    <a:lumOff val="80000"/>
                  </a:schemeClr>
                </a:solidFill>
                <a:latin typeface="Algerian" panose="04020705040A02060702" pitchFamily="82" charset="0"/>
              </a:rPr>
              <a:t>Introduction to Stock Market</a:t>
            </a:r>
            <a:endParaRPr lang="en-IN" u="sng" dirty="0">
              <a:solidFill>
                <a:schemeClr val="bg2">
                  <a:lumMod val="20000"/>
                  <a:lumOff val="80000"/>
                </a:schemeClr>
              </a:solidFill>
              <a:latin typeface="Algerian" panose="04020705040A02060702" pitchFamily="82" charset="0"/>
            </a:endParaRPr>
          </a:p>
        </p:txBody>
      </p:sp>
      <p:sp>
        <p:nvSpPr>
          <p:cNvPr id="3" name="Content Placeholder 2"/>
          <p:cNvSpPr>
            <a:spLocks noGrp="1"/>
          </p:cNvSpPr>
          <p:nvPr>
            <p:ph idx="1"/>
          </p:nvPr>
        </p:nvSpPr>
        <p:spPr>
          <a:xfrm>
            <a:off x="646111" y="1653673"/>
            <a:ext cx="11022148" cy="4592581"/>
          </a:xfrm>
        </p:spPr>
        <p:txBody>
          <a:bodyPr>
            <a:noAutofit/>
          </a:bodyPr>
          <a:lstStyle/>
          <a:p>
            <a:pPr algn="just"/>
            <a:r>
              <a:rPr lang="en-US" altLang="en-US" sz="2100" u="sng" dirty="0">
                <a:solidFill>
                  <a:schemeClr val="accent1">
                    <a:lumMod val="40000"/>
                    <a:lumOff val="60000"/>
                  </a:schemeClr>
                </a:solidFill>
                <a:latin typeface="Century Schoolbook" panose="02040604050505020304" pitchFamily="18" charset="0"/>
              </a:rPr>
              <a:t>Stock</a:t>
            </a:r>
            <a:r>
              <a:rPr lang="en-US" altLang="en-US" sz="2100" dirty="0">
                <a:solidFill>
                  <a:schemeClr val="accent1">
                    <a:lumMod val="40000"/>
                    <a:lumOff val="60000"/>
                  </a:schemeClr>
                </a:solidFill>
                <a:latin typeface="Century Schoolbook" panose="02040604050505020304" pitchFamily="18" charset="0"/>
              </a:rPr>
              <a:t> </a:t>
            </a:r>
            <a:r>
              <a:rPr lang="en-US" altLang="en-US" sz="2100" dirty="0">
                <a:latin typeface="Century Schoolbook" panose="02040604050505020304" pitchFamily="18" charset="0"/>
              </a:rPr>
              <a:t>or</a:t>
            </a:r>
            <a:r>
              <a:rPr lang="en-US" altLang="en-US" sz="2100" dirty="0">
                <a:solidFill>
                  <a:schemeClr val="accent1">
                    <a:lumMod val="40000"/>
                    <a:lumOff val="60000"/>
                  </a:schemeClr>
                </a:solidFill>
                <a:latin typeface="Century Schoolbook" panose="02040604050505020304" pitchFamily="18" charset="0"/>
              </a:rPr>
              <a:t> </a:t>
            </a:r>
            <a:r>
              <a:rPr lang="en-US" altLang="en-US" sz="2100" u="sng" dirty="0">
                <a:solidFill>
                  <a:schemeClr val="accent1">
                    <a:lumMod val="40000"/>
                    <a:lumOff val="60000"/>
                  </a:schemeClr>
                </a:solidFill>
                <a:latin typeface="Century Schoolbook" panose="02040604050505020304" pitchFamily="18" charset="0"/>
              </a:rPr>
              <a:t>Share</a:t>
            </a:r>
            <a:r>
              <a:rPr lang="en-US" altLang="en-US" sz="2100" dirty="0">
                <a:solidFill>
                  <a:schemeClr val="accent1">
                    <a:lumMod val="40000"/>
                    <a:lumOff val="60000"/>
                  </a:schemeClr>
                </a:solidFill>
                <a:latin typeface="Century Schoolbook" panose="02040604050505020304" pitchFamily="18" charset="0"/>
              </a:rPr>
              <a:t> </a:t>
            </a:r>
            <a:r>
              <a:rPr lang="en-US" altLang="en-US" sz="2100" dirty="0">
                <a:latin typeface="Century Schoolbook" panose="02040604050505020304" pitchFamily="18" charset="0"/>
              </a:rPr>
              <a:t>of a company is a portion of ownership in the corporation.</a:t>
            </a:r>
          </a:p>
          <a:p>
            <a:pPr algn="just"/>
            <a:r>
              <a:rPr lang="en-US" altLang="en-US" sz="2100" dirty="0" smtClean="0">
                <a:latin typeface="Century Schoolbook" panose="02040604050505020304" pitchFamily="18" charset="0"/>
              </a:rPr>
              <a:t>It </a:t>
            </a:r>
            <a:r>
              <a:rPr lang="en-US" altLang="en-US" sz="2100" dirty="0">
                <a:latin typeface="Century Schoolbook" panose="02040604050505020304" pitchFamily="18" charset="0"/>
              </a:rPr>
              <a:t>is a way for a corporation to raise money initially. </a:t>
            </a:r>
          </a:p>
          <a:p>
            <a:pPr algn="just"/>
            <a:r>
              <a:rPr lang="en-US" altLang="en-US" sz="2100" dirty="0">
                <a:latin typeface="Century Schoolbook" panose="02040604050505020304" pitchFamily="18" charset="0"/>
              </a:rPr>
              <a:t>The companies are listed in </a:t>
            </a:r>
            <a:r>
              <a:rPr lang="en-US" altLang="en-US" sz="2100" u="sng" dirty="0">
                <a:solidFill>
                  <a:schemeClr val="accent1">
                    <a:lumMod val="40000"/>
                    <a:lumOff val="60000"/>
                  </a:schemeClr>
                </a:solidFill>
                <a:latin typeface="Century Schoolbook" panose="02040604050505020304" pitchFamily="18" charset="0"/>
              </a:rPr>
              <a:t>Stock Exchanges</a:t>
            </a:r>
            <a:r>
              <a:rPr lang="en-US" altLang="en-US" sz="2100" dirty="0">
                <a:latin typeface="Century Schoolbook" panose="02040604050505020304" pitchFamily="18" charset="0"/>
              </a:rPr>
              <a:t>, through which all trades are executed</a:t>
            </a:r>
            <a:r>
              <a:rPr lang="en-US" altLang="en-US" sz="2100" dirty="0" smtClean="0">
                <a:latin typeface="Century Schoolbook" panose="02040604050505020304" pitchFamily="18" charset="0"/>
              </a:rPr>
              <a:t>.</a:t>
            </a:r>
          </a:p>
          <a:p>
            <a:pPr algn="just"/>
            <a:r>
              <a:rPr lang="en-US" sz="2100" dirty="0" smtClean="0">
                <a:latin typeface="Century Schoolbook" panose="02040604050505020304" pitchFamily="18" charset="0"/>
              </a:rPr>
              <a:t>Stock </a:t>
            </a:r>
            <a:r>
              <a:rPr lang="en-US" sz="2100" dirty="0">
                <a:latin typeface="Century Schoolbook" panose="02040604050505020304" pitchFamily="18" charset="0"/>
              </a:rPr>
              <a:t>exchanges monitor and regulate all transactions related to the trading of shares</a:t>
            </a:r>
          </a:p>
          <a:p>
            <a:pPr algn="just"/>
            <a:r>
              <a:rPr lang="en-US" altLang="en-US" sz="2100" dirty="0" smtClean="0">
                <a:latin typeface="Century Schoolbook" panose="02040604050505020304" pitchFamily="18" charset="0"/>
              </a:rPr>
              <a:t>Stocks are classified into 4 categories namely:</a:t>
            </a:r>
          </a:p>
          <a:p>
            <a:pPr marL="857250" lvl="1" indent="-457200">
              <a:buFont typeface="+mj-lt"/>
              <a:buAutoNum type="arabicPeriod"/>
            </a:pPr>
            <a:r>
              <a:rPr lang="en-US" sz="2100" dirty="0">
                <a:latin typeface="Century Schoolbook" panose="02040604050505020304" pitchFamily="18" charset="0"/>
              </a:rPr>
              <a:t>Based on market </a:t>
            </a:r>
            <a:r>
              <a:rPr lang="en-US" sz="2100" dirty="0" smtClean="0">
                <a:latin typeface="Century Schoolbook" panose="02040604050505020304" pitchFamily="18" charset="0"/>
              </a:rPr>
              <a:t>Capitalization</a:t>
            </a:r>
            <a:endParaRPr lang="en-US" sz="2100" dirty="0">
              <a:latin typeface="Century Schoolbook" panose="02040604050505020304" pitchFamily="18" charset="0"/>
            </a:endParaRPr>
          </a:p>
          <a:p>
            <a:pPr marL="857250" lvl="1" indent="-457200">
              <a:buFont typeface="+mj-lt"/>
              <a:buAutoNum type="arabicPeriod"/>
            </a:pPr>
            <a:r>
              <a:rPr lang="en-US" sz="2100" dirty="0">
                <a:latin typeface="Century Schoolbook" panose="02040604050505020304" pitchFamily="18" charset="0"/>
              </a:rPr>
              <a:t>Based on Domain of </a:t>
            </a:r>
            <a:r>
              <a:rPr lang="en-US" sz="2100" dirty="0" smtClean="0">
                <a:latin typeface="Century Schoolbook" panose="02040604050505020304" pitchFamily="18" charset="0"/>
              </a:rPr>
              <a:t>operation</a:t>
            </a:r>
            <a:endParaRPr lang="en-US" sz="2100" dirty="0">
              <a:latin typeface="Century Schoolbook" panose="02040604050505020304" pitchFamily="18" charset="0"/>
            </a:endParaRPr>
          </a:p>
          <a:p>
            <a:pPr marL="857250" lvl="1" indent="-457200">
              <a:buFont typeface="+mj-lt"/>
              <a:buAutoNum type="arabicPeriod"/>
            </a:pPr>
            <a:r>
              <a:rPr lang="en-US" sz="2100" dirty="0">
                <a:latin typeface="Century Schoolbook" panose="02040604050505020304" pitchFamily="18" charset="0"/>
              </a:rPr>
              <a:t>Private sector and Public Sector(PSU</a:t>
            </a:r>
            <a:r>
              <a:rPr lang="en-US" sz="2100" dirty="0" smtClean="0">
                <a:latin typeface="Century Schoolbook" panose="02040604050505020304" pitchFamily="18" charset="0"/>
              </a:rPr>
              <a:t>)</a:t>
            </a:r>
            <a:endParaRPr lang="en-US" sz="2100" dirty="0">
              <a:latin typeface="Century Schoolbook" panose="02040604050505020304" pitchFamily="18" charset="0"/>
            </a:endParaRPr>
          </a:p>
          <a:p>
            <a:pPr marL="857250" lvl="1" indent="-457200">
              <a:buFont typeface="+mj-lt"/>
              <a:buAutoNum type="arabicPeriod"/>
            </a:pPr>
            <a:r>
              <a:rPr lang="en-US" sz="2100" dirty="0">
                <a:latin typeface="Century Schoolbook" panose="02040604050505020304" pitchFamily="18" charset="0"/>
              </a:rPr>
              <a:t>Growth stocks and Value Stocks </a:t>
            </a:r>
            <a:endParaRPr lang="en-US" altLang="en-US" sz="2100" dirty="0">
              <a:latin typeface="Century Schoolbook" panose="02040604050505020304" pitchFamily="18" charset="0"/>
            </a:endParaRPr>
          </a:p>
        </p:txBody>
      </p:sp>
    </p:spTree>
    <p:extLst>
      <p:ext uri="{BB962C8B-B14F-4D97-AF65-F5344CB8AC3E}">
        <p14:creationId xmlns:p14="http://schemas.microsoft.com/office/powerpoint/2010/main" val="276812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 xmlns:a16="http://schemas.microsoft.com/office/drawing/2014/main" id="{2BF6AEFA-DB31-D5A8-A286-B48036AA951F}"/>
              </a:ext>
            </a:extLst>
          </p:cNvPr>
          <p:cNvGraphicFramePr>
            <a:graphicFrameLocks noGrp="1"/>
          </p:cNvGraphicFramePr>
          <p:nvPr>
            <p:ph idx="1"/>
            <p:extLst>
              <p:ext uri="{D42A27DB-BD31-4B8C-83A1-F6EECF244321}">
                <p14:modId xmlns:p14="http://schemas.microsoft.com/office/powerpoint/2010/main" val="3079156069"/>
              </p:ext>
            </p:extLst>
          </p:nvPr>
        </p:nvGraphicFramePr>
        <p:xfrm>
          <a:off x="897252" y="631848"/>
          <a:ext cx="8427053" cy="2963951"/>
        </p:xfrm>
        <a:graphic>
          <a:graphicData uri="http://schemas.openxmlformats.org/drawingml/2006/table">
            <a:tbl>
              <a:tblPr firstRow="1" bandRow="1">
                <a:tableStyleId>{5C22544A-7EE6-4342-B048-85BDC9FD1C3A}</a:tableStyleId>
              </a:tblPr>
              <a:tblGrid>
                <a:gridCol w="2186811">
                  <a:extLst>
                    <a:ext uri="{9D8B030D-6E8A-4147-A177-3AD203B41FA5}">
                      <a16:colId xmlns="" xmlns:a16="http://schemas.microsoft.com/office/drawing/2014/main" val="1677106241"/>
                    </a:ext>
                  </a:extLst>
                </a:gridCol>
                <a:gridCol w="2544005">
                  <a:extLst>
                    <a:ext uri="{9D8B030D-6E8A-4147-A177-3AD203B41FA5}">
                      <a16:colId xmlns="" xmlns:a16="http://schemas.microsoft.com/office/drawing/2014/main" val="2650609333"/>
                    </a:ext>
                  </a:extLst>
                </a:gridCol>
                <a:gridCol w="3696237">
                  <a:extLst>
                    <a:ext uri="{9D8B030D-6E8A-4147-A177-3AD203B41FA5}">
                      <a16:colId xmlns="" xmlns:a16="http://schemas.microsoft.com/office/drawing/2014/main" val="2481196718"/>
                    </a:ext>
                  </a:extLst>
                </a:gridCol>
              </a:tblGrid>
              <a:tr h="495071">
                <a:tc>
                  <a:txBody>
                    <a:bodyPr/>
                    <a:lstStyle/>
                    <a:p>
                      <a:r>
                        <a:rPr lang="en-US" sz="2400" dirty="0"/>
                        <a:t>classification</a:t>
                      </a:r>
                    </a:p>
                  </a:txBody>
                  <a:tcPr/>
                </a:tc>
                <a:tc>
                  <a:txBody>
                    <a:bodyPr/>
                    <a:lstStyle/>
                    <a:p>
                      <a:r>
                        <a:rPr lang="en-US" sz="2400" dirty="0"/>
                        <a:t>    Market Cap</a:t>
                      </a:r>
                    </a:p>
                  </a:txBody>
                  <a:tcPr/>
                </a:tc>
                <a:tc>
                  <a:txBody>
                    <a:bodyPr/>
                    <a:lstStyle/>
                    <a:p>
                      <a:r>
                        <a:rPr lang="en-US" sz="2400" dirty="0"/>
                        <a:t>Popular Example</a:t>
                      </a:r>
                    </a:p>
                  </a:txBody>
                  <a:tcPr/>
                </a:tc>
                <a:extLst>
                  <a:ext uri="{0D108BD9-81ED-4DB2-BD59-A6C34878D82A}">
                    <a16:rowId xmlns="" xmlns:a16="http://schemas.microsoft.com/office/drawing/2014/main" val="622567054"/>
                  </a:ext>
                </a:extLst>
              </a:tr>
              <a:tr h="495071">
                <a:tc>
                  <a:txBody>
                    <a:bodyPr/>
                    <a:lstStyle/>
                    <a:p>
                      <a:r>
                        <a:rPr lang="en-US" sz="2400" dirty="0"/>
                        <a:t>Large cap</a:t>
                      </a:r>
                    </a:p>
                  </a:txBody>
                  <a:tcPr/>
                </a:tc>
                <a:tc>
                  <a:txBody>
                    <a:bodyPr/>
                    <a:lstStyle/>
                    <a:p>
                      <a:r>
                        <a:rPr lang="en-US" sz="2400" dirty="0"/>
                        <a:t>More than </a:t>
                      </a:r>
                      <a:endParaRPr lang="en-US" sz="2400" dirty="0" smtClean="0"/>
                    </a:p>
                    <a:p>
                      <a:r>
                        <a:rPr lang="en-US" sz="2400" dirty="0" smtClean="0"/>
                        <a:t>40,000 </a:t>
                      </a:r>
                      <a:r>
                        <a:rPr lang="en-US" sz="2400" dirty="0"/>
                        <a:t>crores</a:t>
                      </a:r>
                    </a:p>
                  </a:txBody>
                  <a:tcPr/>
                </a:tc>
                <a:tc>
                  <a:txBody>
                    <a:bodyPr/>
                    <a:lstStyle/>
                    <a:p>
                      <a:r>
                        <a:rPr lang="en-US" sz="2400" dirty="0"/>
                        <a:t>TCS, Reliance, SBI</a:t>
                      </a:r>
                    </a:p>
                  </a:txBody>
                  <a:tcPr/>
                </a:tc>
                <a:extLst>
                  <a:ext uri="{0D108BD9-81ED-4DB2-BD59-A6C34878D82A}">
                    <a16:rowId xmlns="" xmlns:a16="http://schemas.microsoft.com/office/drawing/2014/main" val="1145938772"/>
                  </a:ext>
                </a:extLst>
              </a:tr>
              <a:tr h="495071">
                <a:tc>
                  <a:txBody>
                    <a:bodyPr/>
                    <a:lstStyle/>
                    <a:p>
                      <a:r>
                        <a:rPr lang="en-US" sz="2400" dirty="0"/>
                        <a:t>Mid cap</a:t>
                      </a:r>
                    </a:p>
                  </a:txBody>
                  <a:tcPr/>
                </a:tc>
                <a:tc>
                  <a:txBody>
                    <a:bodyPr/>
                    <a:lstStyle/>
                    <a:p>
                      <a:r>
                        <a:rPr lang="en-US" sz="2400" dirty="0"/>
                        <a:t>More than </a:t>
                      </a:r>
                      <a:endParaRPr lang="en-US" sz="2400" dirty="0" smtClean="0"/>
                    </a:p>
                    <a:p>
                      <a:r>
                        <a:rPr lang="en-US" sz="2400" dirty="0" smtClean="0"/>
                        <a:t>10,000 </a:t>
                      </a:r>
                      <a:r>
                        <a:rPr lang="en-US" sz="2400" dirty="0"/>
                        <a:t>crores</a:t>
                      </a:r>
                    </a:p>
                  </a:txBody>
                  <a:tcPr/>
                </a:tc>
                <a:tc>
                  <a:txBody>
                    <a:bodyPr/>
                    <a:lstStyle/>
                    <a:p>
                      <a:r>
                        <a:rPr lang="en-US" sz="2400" dirty="0"/>
                        <a:t>TATA Power, ZEE </a:t>
                      </a:r>
                      <a:r>
                        <a:rPr lang="en-US" sz="2400" dirty="0" smtClean="0"/>
                        <a:t>ltd</a:t>
                      </a:r>
                      <a:r>
                        <a:rPr lang="en-US" sz="2400" baseline="0" dirty="0" smtClean="0"/>
                        <a:t>, </a:t>
                      </a:r>
                    </a:p>
                    <a:p>
                      <a:r>
                        <a:rPr lang="en-US" sz="2400" dirty="0" err="1" smtClean="0"/>
                        <a:t>Mindtree</a:t>
                      </a:r>
                      <a:endParaRPr lang="en-US" sz="2400" dirty="0"/>
                    </a:p>
                  </a:txBody>
                  <a:tcPr/>
                </a:tc>
                <a:extLst>
                  <a:ext uri="{0D108BD9-81ED-4DB2-BD59-A6C34878D82A}">
                    <a16:rowId xmlns="" xmlns:a16="http://schemas.microsoft.com/office/drawing/2014/main" val="856399108"/>
                  </a:ext>
                </a:extLst>
              </a:tr>
              <a:tr h="495071">
                <a:tc>
                  <a:txBody>
                    <a:bodyPr/>
                    <a:lstStyle/>
                    <a:p>
                      <a:r>
                        <a:rPr lang="en-US" sz="2400" dirty="0"/>
                        <a:t>Small cap</a:t>
                      </a:r>
                    </a:p>
                  </a:txBody>
                  <a:tcPr/>
                </a:tc>
                <a:tc>
                  <a:txBody>
                    <a:bodyPr/>
                    <a:lstStyle/>
                    <a:p>
                      <a:r>
                        <a:rPr lang="en-US" sz="2400" dirty="0"/>
                        <a:t>1000 to </a:t>
                      </a:r>
                      <a:r>
                        <a:rPr lang="en-US" sz="2400" dirty="0" smtClean="0"/>
                        <a:t>10,000</a:t>
                      </a:r>
                    </a:p>
                    <a:p>
                      <a:r>
                        <a:rPr lang="en-US" sz="2400" dirty="0" smtClean="0"/>
                        <a:t> </a:t>
                      </a:r>
                      <a:r>
                        <a:rPr lang="en-US" sz="2400" dirty="0"/>
                        <a:t>crores</a:t>
                      </a:r>
                    </a:p>
                  </a:txBody>
                  <a:tcPr/>
                </a:tc>
                <a:tc>
                  <a:txBody>
                    <a:bodyPr/>
                    <a:lstStyle/>
                    <a:p>
                      <a:pPr algn="l"/>
                      <a:r>
                        <a:rPr lang="en-US" sz="2400" dirty="0" smtClean="0"/>
                        <a:t>VRL </a:t>
                      </a:r>
                      <a:r>
                        <a:rPr lang="en-US" sz="2400" dirty="0" err="1" smtClean="0"/>
                        <a:t>Logistics,Narayana</a:t>
                      </a:r>
                      <a:r>
                        <a:rPr lang="en-US" sz="24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smtClean="0"/>
                        <a:t>Hrudayalaya</a:t>
                      </a:r>
                      <a:endParaRPr lang="en-US" sz="2400" dirty="0" smtClean="0"/>
                    </a:p>
                  </a:txBody>
                  <a:tcPr/>
                </a:tc>
                <a:extLst>
                  <a:ext uri="{0D108BD9-81ED-4DB2-BD59-A6C34878D82A}">
                    <a16:rowId xmlns="" xmlns:a16="http://schemas.microsoft.com/office/drawing/2014/main" val="1462717702"/>
                  </a:ext>
                </a:extLst>
              </a:tr>
            </a:tbl>
          </a:graphicData>
        </a:graphic>
      </p:graphicFrame>
      <p:graphicFrame>
        <p:nvGraphicFramePr>
          <p:cNvPr id="7" name="Table 4">
            <a:extLst>
              <a:ext uri="{FF2B5EF4-FFF2-40B4-BE49-F238E27FC236}">
                <a16:creationId xmlns="" xmlns:a16="http://schemas.microsoft.com/office/drawing/2014/main" id="{C2F236F8-FB1A-F562-5DE3-0D79590D6728}"/>
              </a:ext>
            </a:extLst>
          </p:cNvPr>
          <p:cNvGraphicFramePr>
            <a:graphicFrameLocks/>
          </p:cNvGraphicFramePr>
          <p:nvPr>
            <p:extLst>
              <p:ext uri="{D42A27DB-BD31-4B8C-83A1-F6EECF244321}">
                <p14:modId xmlns:p14="http://schemas.microsoft.com/office/powerpoint/2010/main" val="4059490741"/>
              </p:ext>
            </p:extLst>
          </p:nvPr>
        </p:nvGraphicFramePr>
        <p:xfrm>
          <a:off x="3993866" y="4093685"/>
          <a:ext cx="7004693" cy="2377440"/>
        </p:xfrm>
        <a:graphic>
          <a:graphicData uri="http://schemas.openxmlformats.org/drawingml/2006/table">
            <a:tbl>
              <a:tblPr firstRow="1" bandRow="1">
                <a:tableStyleId>{5C22544A-7EE6-4342-B048-85BDC9FD1C3A}</a:tableStyleId>
              </a:tblPr>
              <a:tblGrid>
                <a:gridCol w="3120957">
                  <a:extLst>
                    <a:ext uri="{9D8B030D-6E8A-4147-A177-3AD203B41FA5}">
                      <a16:colId xmlns="" xmlns:a16="http://schemas.microsoft.com/office/drawing/2014/main" val="401842741"/>
                    </a:ext>
                  </a:extLst>
                </a:gridCol>
                <a:gridCol w="3883736">
                  <a:extLst>
                    <a:ext uri="{9D8B030D-6E8A-4147-A177-3AD203B41FA5}">
                      <a16:colId xmlns="" xmlns:a16="http://schemas.microsoft.com/office/drawing/2014/main" val="161537364"/>
                    </a:ext>
                  </a:extLst>
                </a:gridCol>
              </a:tblGrid>
              <a:tr h="393889">
                <a:tc>
                  <a:txBody>
                    <a:bodyPr/>
                    <a:lstStyle/>
                    <a:p>
                      <a:r>
                        <a:rPr lang="en-US" sz="2000" dirty="0"/>
                        <a:t>Sector of operation</a:t>
                      </a:r>
                    </a:p>
                  </a:txBody>
                  <a:tcPr marL="95172" marR="95172"/>
                </a:tc>
                <a:tc>
                  <a:txBody>
                    <a:bodyPr/>
                    <a:lstStyle/>
                    <a:p>
                      <a:r>
                        <a:rPr lang="en-US" sz="2000" dirty="0"/>
                        <a:t>Popular stocks</a:t>
                      </a:r>
                    </a:p>
                  </a:txBody>
                  <a:tcPr marL="95172" marR="95172"/>
                </a:tc>
                <a:extLst>
                  <a:ext uri="{0D108BD9-81ED-4DB2-BD59-A6C34878D82A}">
                    <a16:rowId xmlns="" xmlns:a16="http://schemas.microsoft.com/office/drawing/2014/main" val="1760719182"/>
                  </a:ext>
                </a:extLst>
              </a:tr>
              <a:tr h="319488">
                <a:tc>
                  <a:txBody>
                    <a:bodyPr/>
                    <a:lstStyle/>
                    <a:p>
                      <a:r>
                        <a:rPr lang="en-US" sz="2000" dirty="0"/>
                        <a:t>IT Industry</a:t>
                      </a:r>
                    </a:p>
                  </a:txBody>
                  <a:tcPr marL="95172" marR="95172"/>
                </a:tc>
                <a:tc>
                  <a:txBody>
                    <a:bodyPr/>
                    <a:lstStyle/>
                    <a:p>
                      <a:r>
                        <a:rPr lang="en-US" sz="2000" dirty="0"/>
                        <a:t>Infosys, TCS, HCL Tech, Wipro</a:t>
                      </a:r>
                    </a:p>
                  </a:txBody>
                  <a:tcPr marL="95172" marR="95172"/>
                </a:tc>
                <a:extLst>
                  <a:ext uri="{0D108BD9-81ED-4DB2-BD59-A6C34878D82A}">
                    <a16:rowId xmlns="" xmlns:a16="http://schemas.microsoft.com/office/drawing/2014/main" val="2861455179"/>
                  </a:ext>
                </a:extLst>
              </a:tr>
              <a:tr h="319488">
                <a:tc>
                  <a:txBody>
                    <a:bodyPr/>
                    <a:lstStyle/>
                    <a:p>
                      <a:r>
                        <a:rPr lang="en-US" sz="2000" dirty="0"/>
                        <a:t>FMCG</a:t>
                      </a:r>
                    </a:p>
                  </a:txBody>
                  <a:tcPr marL="95172" marR="95172"/>
                </a:tc>
                <a:tc>
                  <a:txBody>
                    <a:bodyPr/>
                    <a:lstStyle/>
                    <a:p>
                      <a:r>
                        <a:rPr lang="en-US" sz="2000" dirty="0"/>
                        <a:t>ITC, Dabur, Patanjali Food</a:t>
                      </a:r>
                    </a:p>
                  </a:txBody>
                  <a:tcPr marL="95172" marR="95172"/>
                </a:tc>
                <a:extLst>
                  <a:ext uri="{0D108BD9-81ED-4DB2-BD59-A6C34878D82A}">
                    <a16:rowId xmlns="" xmlns:a16="http://schemas.microsoft.com/office/drawing/2014/main" val="3629466340"/>
                  </a:ext>
                </a:extLst>
              </a:tr>
              <a:tr h="319488">
                <a:tc>
                  <a:txBody>
                    <a:bodyPr/>
                    <a:lstStyle/>
                    <a:p>
                      <a:r>
                        <a:rPr lang="en-US" sz="2000" dirty="0"/>
                        <a:t>Metals and Mining</a:t>
                      </a:r>
                    </a:p>
                  </a:txBody>
                  <a:tcPr marL="95172" marR="95172"/>
                </a:tc>
                <a:tc>
                  <a:txBody>
                    <a:bodyPr/>
                    <a:lstStyle/>
                    <a:p>
                      <a:r>
                        <a:rPr lang="en-US" sz="2000" dirty="0"/>
                        <a:t>SAIL, NALCO, Vedanta</a:t>
                      </a:r>
                    </a:p>
                  </a:txBody>
                  <a:tcPr marL="95172" marR="95172"/>
                </a:tc>
                <a:extLst>
                  <a:ext uri="{0D108BD9-81ED-4DB2-BD59-A6C34878D82A}">
                    <a16:rowId xmlns="" xmlns:a16="http://schemas.microsoft.com/office/drawing/2014/main" val="3103524276"/>
                  </a:ext>
                </a:extLst>
              </a:tr>
              <a:tr h="319488">
                <a:tc>
                  <a:txBody>
                    <a:bodyPr/>
                    <a:lstStyle/>
                    <a:p>
                      <a:r>
                        <a:rPr lang="en-US" sz="2000" dirty="0"/>
                        <a:t>Energy</a:t>
                      </a:r>
                    </a:p>
                  </a:txBody>
                  <a:tcPr marL="95172" marR="95172"/>
                </a:tc>
                <a:tc>
                  <a:txBody>
                    <a:bodyPr/>
                    <a:lstStyle/>
                    <a:p>
                      <a:r>
                        <a:rPr lang="en-US" sz="2000" dirty="0"/>
                        <a:t>TATA Power, Adani Power</a:t>
                      </a:r>
                    </a:p>
                  </a:txBody>
                  <a:tcPr marL="95172" marR="95172"/>
                </a:tc>
                <a:extLst>
                  <a:ext uri="{0D108BD9-81ED-4DB2-BD59-A6C34878D82A}">
                    <a16:rowId xmlns="" xmlns:a16="http://schemas.microsoft.com/office/drawing/2014/main" val="2948365838"/>
                  </a:ext>
                </a:extLst>
              </a:tr>
              <a:tr h="319488">
                <a:tc>
                  <a:txBody>
                    <a:bodyPr/>
                    <a:lstStyle/>
                    <a:p>
                      <a:r>
                        <a:rPr lang="en-US" sz="2000" dirty="0"/>
                        <a:t>Banking</a:t>
                      </a:r>
                    </a:p>
                  </a:txBody>
                  <a:tcPr marL="95172" marR="95172"/>
                </a:tc>
                <a:tc>
                  <a:txBody>
                    <a:bodyPr/>
                    <a:lstStyle/>
                    <a:p>
                      <a:r>
                        <a:rPr lang="en-US" sz="2000" dirty="0"/>
                        <a:t>SBI, HDFC Bank, Axis Bank</a:t>
                      </a:r>
                    </a:p>
                  </a:txBody>
                  <a:tcPr marL="95172" marR="95172"/>
                </a:tc>
                <a:extLst>
                  <a:ext uri="{0D108BD9-81ED-4DB2-BD59-A6C34878D82A}">
                    <a16:rowId xmlns="" xmlns:a16="http://schemas.microsoft.com/office/drawing/2014/main" val="3643383458"/>
                  </a:ext>
                </a:extLst>
              </a:tr>
            </a:tbl>
          </a:graphicData>
        </a:graphic>
      </p:graphicFrame>
      <p:sp>
        <p:nvSpPr>
          <p:cNvPr id="9" name="Rectangle 8"/>
          <p:cNvSpPr/>
          <p:nvPr/>
        </p:nvSpPr>
        <p:spPr>
          <a:xfrm>
            <a:off x="181814" y="4805352"/>
            <a:ext cx="3720485" cy="954107"/>
          </a:xfrm>
          <a:prstGeom prst="rect">
            <a:avLst/>
          </a:prstGeom>
        </p:spPr>
        <p:txBody>
          <a:bodyPr wrap="square">
            <a:spAutoFit/>
          </a:bodyPr>
          <a:lstStyle/>
          <a:p>
            <a:pPr marL="400050" lvl="1" algn="ctr"/>
            <a:r>
              <a:rPr lang="en-US" sz="2800" dirty="0">
                <a:latin typeface="Century Schoolbook" panose="02040604050505020304" pitchFamily="18" charset="0"/>
              </a:rPr>
              <a:t>Based on Domain of operation</a:t>
            </a:r>
          </a:p>
        </p:txBody>
      </p:sp>
      <p:sp>
        <p:nvSpPr>
          <p:cNvPr id="10" name="Rectangle 9"/>
          <p:cNvSpPr/>
          <p:nvPr/>
        </p:nvSpPr>
        <p:spPr>
          <a:xfrm>
            <a:off x="8720260" y="1791697"/>
            <a:ext cx="3471740" cy="830997"/>
          </a:xfrm>
          <a:prstGeom prst="rect">
            <a:avLst/>
          </a:prstGeom>
        </p:spPr>
        <p:txBody>
          <a:bodyPr wrap="square">
            <a:spAutoFit/>
          </a:bodyPr>
          <a:lstStyle/>
          <a:p>
            <a:pPr marL="400050" lvl="1" algn="ctr"/>
            <a:r>
              <a:rPr lang="en-US" sz="2400" dirty="0">
                <a:latin typeface="Century Schoolbook" panose="02040604050505020304" pitchFamily="18" charset="0"/>
              </a:rPr>
              <a:t>Based </a:t>
            </a:r>
            <a:r>
              <a:rPr lang="en-US" sz="2400" dirty="0" smtClean="0">
                <a:latin typeface="Century Schoolbook" panose="02040604050505020304" pitchFamily="18" charset="0"/>
              </a:rPr>
              <a:t>on market Capitalization</a:t>
            </a:r>
            <a:endParaRPr lang="en-US" sz="2400" dirty="0">
              <a:latin typeface="Century Schoolbook" panose="02040604050505020304" pitchFamily="18" charset="0"/>
            </a:endParaRPr>
          </a:p>
        </p:txBody>
      </p:sp>
    </p:spTree>
    <p:extLst>
      <p:ext uri="{BB962C8B-B14F-4D97-AF65-F5344CB8AC3E}">
        <p14:creationId xmlns:p14="http://schemas.microsoft.com/office/powerpoint/2010/main" val="69216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025" y="483651"/>
            <a:ext cx="10186075" cy="899564"/>
          </a:xfrm>
        </p:spPr>
        <p:txBody>
          <a:bodyPr/>
          <a:lstStyle/>
          <a:p>
            <a:r>
              <a:rPr lang="en-US" sz="3600" b="1" u="sng" dirty="0" smtClean="0">
                <a:solidFill>
                  <a:schemeClr val="bg2">
                    <a:lumMod val="40000"/>
                    <a:lumOff val="60000"/>
                  </a:schemeClr>
                </a:solidFill>
                <a:latin typeface="Algerian" panose="04020705040A02060702" pitchFamily="82" charset="0"/>
              </a:rPr>
              <a:t>Different Values of Stocks Exchange:</a:t>
            </a:r>
            <a:endParaRPr lang="en-IN" sz="3600" b="1" u="sng" dirty="0">
              <a:solidFill>
                <a:schemeClr val="bg2">
                  <a:lumMod val="40000"/>
                  <a:lumOff val="60000"/>
                </a:schemeClr>
              </a:solidFill>
              <a:latin typeface="Algerian" panose="04020705040A02060702" pitchFamily="82" charset="0"/>
            </a:endParaRPr>
          </a:p>
        </p:txBody>
      </p:sp>
      <p:sp>
        <p:nvSpPr>
          <p:cNvPr id="3" name="Content Placeholder 2"/>
          <p:cNvSpPr>
            <a:spLocks noGrp="1"/>
          </p:cNvSpPr>
          <p:nvPr>
            <p:ph idx="1"/>
          </p:nvPr>
        </p:nvSpPr>
        <p:spPr>
          <a:xfrm>
            <a:off x="426115" y="1254426"/>
            <a:ext cx="11293660" cy="5172131"/>
          </a:xfrm>
        </p:spPr>
        <p:txBody>
          <a:bodyPr>
            <a:noAutofit/>
          </a:bodyPr>
          <a:lstStyle/>
          <a:p>
            <a:pPr marL="0" indent="0" algn="just">
              <a:buNone/>
            </a:pPr>
            <a:r>
              <a:rPr lang="en-US" sz="2300" b="1" dirty="0" smtClean="0">
                <a:solidFill>
                  <a:schemeClr val="tx1">
                    <a:lumMod val="95000"/>
                  </a:schemeClr>
                </a:solidFill>
                <a:latin typeface="Century Schoolbook" panose="02040604050505020304" pitchFamily="18" charset="0"/>
              </a:rPr>
              <a:t>1) Open Values:</a:t>
            </a:r>
            <a:r>
              <a:rPr lang="en-IN" sz="2300" b="1" dirty="0">
                <a:latin typeface="Century Schoolbook" panose="02040604050505020304" pitchFamily="18" charset="0"/>
              </a:rPr>
              <a:t> </a:t>
            </a:r>
            <a:r>
              <a:rPr lang="en-US" sz="2300" dirty="0" smtClean="0">
                <a:solidFill>
                  <a:schemeClr val="tx1">
                    <a:lumMod val="95000"/>
                  </a:schemeClr>
                </a:solidFill>
                <a:latin typeface="Century Schoolbook" panose="02040604050505020304" pitchFamily="18" charset="0"/>
              </a:rPr>
              <a:t>It </a:t>
            </a:r>
            <a:r>
              <a:rPr lang="en-US" sz="2300" dirty="0">
                <a:solidFill>
                  <a:schemeClr val="tx1">
                    <a:lumMod val="95000"/>
                  </a:schemeClr>
                </a:solidFill>
                <a:latin typeface="Century Schoolbook" panose="02040604050505020304" pitchFamily="18" charset="0"/>
              </a:rPr>
              <a:t>is the price at which the financial security opens in the market when trading begins. It may or may not be different from the previous day's closing price. The security may open at a higher price than the closing price due to excess demand of the </a:t>
            </a:r>
            <a:r>
              <a:rPr lang="en-US" sz="2300" dirty="0" smtClean="0">
                <a:solidFill>
                  <a:schemeClr val="tx1">
                    <a:lumMod val="95000"/>
                  </a:schemeClr>
                </a:solidFill>
                <a:latin typeface="Century Schoolbook" panose="02040604050505020304" pitchFamily="18" charset="0"/>
              </a:rPr>
              <a:t>security</a:t>
            </a:r>
          </a:p>
          <a:p>
            <a:pPr marL="0" indent="0" algn="just">
              <a:buNone/>
            </a:pPr>
            <a:endParaRPr lang="en-US" sz="2300" dirty="0" smtClean="0">
              <a:solidFill>
                <a:schemeClr val="tx1">
                  <a:lumMod val="95000"/>
                </a:schemeClr>
              </a:solidFill>
              <a:latin typeface="Century Schoolbook" panose="02040604050505020304" pitchFamily="18" charset="0"/>
            </a:endParaRPr>
          </a:p>
          <a:p>
            <a:pPr marL="0" indent="0" algn="just">
              <a:buNone/>
            </a:pPr>
            <a:r>
              <a:rPr lang="en-US" sz="2300" b="1" dirty="0" smtClean="0">
                <a:solidFill>
                  <a:schemeClr val="tx1">
                    <a:lumMod val="95000"/>
                  </a:schemeClr>
                </a:solidFill>
                <a:latin typeface="Century Schoolbook" panose="02040604050505020304" pitchFamily="18" charset="0"/>
              </a:rPr>
              <a:t>2) </a:t>
            </a:r>
            <a:r>
              <a:rPr lang="en-US" sz="2300" b="1" dirty="0">
                <a:solidFill>
                  <a:schemeClr val="tx1">
                    <a:lumMod val="95000"/>
                  </a:schemeClr>
                </a:solidFill>
                <a:latin typeface="Century Schoolbook" panose="02040604050505020304" pitchFamily="18" charset="0"/>
              </a:rPr>
              <a:t>Close </a:t>
            </a:r>
            <a:r>
              <a:rPr lang="en-US" sz="2300" b="1" dirty="0" smtClean="0">
                <a:solidFill>
                  <a:schemeClr val="tx1">
                    <a:lumMod val="95000"/>
                  </a:schemeClr>
                </a:solidFill>
                <a:latin typeface="Century Schoolbook" panose="02040604050505020304" pitchFamily="18" charset="0"/>
              </a:rPr>
              <a:t>Values: </a:t>
            </a:r>
            <a:r>
              <a:rPr lang="en-US" sz="2300" dirty="0" smtClean="0">
                <a:solidFill>
                  <a:schemeClr val="tx1">
                    <a:lumMod val="95000"/>
                  </a:schemeClr>
                </a:solidFill>
                <a:latin typeface="Century Schoolbook" panose="02040604050505020304" pitchFamily="18" charset="0"/>
              </a:rPr>
              <a:t>The </a:t>
            </a:r>
            <a:r>
              <a:rPr lang="en-US" sz="2300" dirty="0">
                <a:solidFill>
                  <a:schemeClr val="tx1">
                    <a:lumMod val="95000"/>
                  </a:schemeClr>
                </a:solidFill>
                <a:latin typeface="Century Schoolbook" panose="02040604050505020304" pitchFamily="18" charset="0"/>
              </a:rPr>
              <a:t>closing price is the raw price, which is just the cash value of the last transacted price before the market </a:t>
            </a:r>
            <a:r>
              <a:rPr lang="en-US" sz="2300" dirty="0" smtClean="0">
                <a:solidFill>
                  <a:schemeClr val="tx1">
                    <a:lumMod val="95000"/>
                  </a:schemeClr>
                </a:solidFill>
                <a:latin typeface="Century Schoolbook" panose="02040604050505020304" pitchFamily="18" charset="0"/>
              </a:rPr>
              <a:t>closes. </a:t>
            </a:r>
            <a:r>
              <a:rPr lang="en-US" sz="2300" dirty="0">
                <a:solidFill>
                  <a:schemeClr val="tx1">
                    <a:lumMod val="95000"/>
                  </a:schemeClr>
                </a:solidFill>
                <a:latin typeface="Century Schoolbook" panose="02040604050505020304" pitchFamily="18" charset="0"/>
              </a:rPr>
              <a:t>A stock's price is typically affected by supply and demand of market participants</a:t>
            </a:r>
            <a:r>
              <a:rPr lang="en-US" sz="2300" dirty="0" smtClean="0">
                <a:solidFill>
                  <a:schemeClr val="tx1">
                    <a:lumMod val="95000"/>
                  </a:schemeClr>
                </a:solidFill>
                <a:latin typeface="Century Schoolbook" panose="02040604050505020304" pitchFamily="18" charset="0"/>
              </a:rPr>
              <a:t>.</a:t>
            </a:r>
          </a:p>
          <a:p>
            <a:pPr marL="0" indent="0" algn="just">
              <a:buNone/>
            </a:pPr>
            <a:endParaRPr lang="en-IN" sz="2300" dirty="0">
              <a:solidFill>
                <a:schemeClr val="tx1">
                  <a:lumMod val="95000"/>
                </a:schemeClr>
              </a:solidFill>
              <a:latin typeface="Century Schoolbook" panose="02040604050505020304" pitchFamily="18" charset="0"/>
            </a:endParaRPr>
          </a:p>
          <a:p>
            <a:pPr marL="0" indent="0" algn="just">
              <a:buNone/>
            </a:pPr>
            <a:r>
              <a:rPr lang="en-US" sz="2300" b="1" dirty="0" smtClean="0">
                <a:solidFill>
                  <a:schemeClr val="tx1">
                    <a:lumMod val="95000"/>
                  </a:schemeClr>
                </a:solidFill>
                <a:latin typeface="Century Schoolbook" panose="02040604050505020304" pitchFamily="18" charset="0"/>
              </a:rPr>
              <a:t>3)</a:t>
            </a:r>
            <a:r>
              <a:rPr lang="en-US" sz="2300" b="1" dirty="0">
                <a:latin typeface="Century Schoolbook" panose="02040604050505020304" pitchFamily="18" charset="0"/>
              </a:rPr>
              <a:t> Adjusted </a:t>
            </a:r>
            <a:r>
              <a:rPr lang="en-US" sz="2300" b="1" dirty="0" smtClean="0">
                <a:latin typeface="Century Schoolbook" panose="02040604050505020304" pitchFamily="18" charset="0"/>
              </a:rPr>
              <a:t>Value: </a:t>
            </a:r>
            <a:r>
              <a:rPr lang="en-US" sz="2300" dirty="0" smtClean="0">
                <a:latin typeface="Century Schoolbook" panose="02040604050505020304" pitchFamily="18" charset="0"/>
              </a:rPr>
              <a:t>The </a:t>
            </a:r>
            <a:r>
              <a:rPr lang="en-US" sz="2300" dirty="0">
                <a:latin typeface="Century Schoolbook" panose="02040604050505020304" pitchFamily="18" charset="0"/>
              </a:rPr>
              <a:t>adjusted closing price amends a stock's closing price to reflect that stock's value after accounting for any corporate actions. The closing price is the raw price, which is just the cash value of the last transacted price before the market closes</a:t>
            </a:r>
            <a:r>
              <a:rPr lang="en-US" sz="2300" dirty="0" smtClean="0">
                <a:latin typeface="Century Schoolbook" panose="02040604050505020304" pitchFamily="18" charset="0"/>
              </a:rPr>
              <a:t>.</a:t>
            </a:r>
            <a:endParaRPr lang="en-US" sz="2300" dirty="0">
              <a:latin typeface="Century Schoolbook" panose="02040604050505020304" pitchFamily="18" charset="0"/>
            </a:endParaRPr>
          </a:p>
        </p:txBody>
      </p:sp>
    </p:spTree>
    <p:extLst>
      <p:ext uri="{BB962C8B-B14F-4D97-AF65-F5344CB8AC3E}">
        <p14:creationId xmlns:p14="http://schemas.microsoft.com/office/powerpoint/2010/main" val="3241672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26115" y="1254426"/>
            <a:ext cx="11293660" cy="5172131"/>
          </a:xfrm>
        </p:spPr>
        <p:txBody>
          <a:bodyPr>
            <a:noAutofit/>
          </a:bodyPr>
          <a:lstStyle/>
          <a:p>
            <a:pPr marL="0" indent="0" algn="just">
              <a:buNone/>
            </a:pPr>
            <a:r>
              <a:rPr lang="en-US" sz="2300" b="1" dirty="0">
                <a:solidFill>
                  <a:schemeClr val="tx1">
                    <a:lumMod val="95000"/>
                  </a:schemeClr>
                </a:solidFill>
                <a:latin typeface="Century Schoolbook" panose="02040604050505020304" pitchFamily="18" charset="0"/>
              </a:rPr>
              <a:t>4</a:t>
            </a:r>
            <a:r>
              <a:rPr lang="en-US" sz="2300" b="1" dirty="0" smtClean="0">
                <a:solidFill>
                  <a:schemeClr val="tx1">
                    <a:lumMod val="95000"/>
                  </a:schemeClr>
                </a:solidFill>
                <a:latin typeface="Century Schoolbook" panose="02040604050505020304" pitchFamily="18" charset="0"/>
              </a:rPr>
              <a:t>) High and Low Values:</a:t>
            </a:r>
            <a:r>
              <a:rPr lang="en-IN" sz="2300" b="1" dirty="0" smtClean="0">
                <a:latin typeface="Century Schoolbook" panose="02040604050505020304" pitchFamily="18" charset="0"/>
              </a:rPr>
              <a:t> </a:t>
            </a:r>
            <a:r>
              <a:rPr lang="en-US" sz="2300" dirty="0">
                <a:solidFill>
                  <a:schemeClr val="tx1">
                    <a:lumMod val="95000"/>
                  </a:schemeClr>
                </a:solidFill>
                <a:latin typeface="Century Schoolbook" panose="02040604050505020304" pitchFamily="18" charset="0"/>
              </a:rPr>
              <a:t>The 52-week high/low is the highest and lowest price at which a security has traded during the time period that equates to one year and is viewed as a technical indicator.</a:t>
            </a:r>
          </a:p>
          <a:p>
            <a:pPr algn="just">
              <a:buFont typeface="Wingdings" panose="05000000000000000000" pitchFamily="2" charset="2"/>
              <a:buChar char="Ø"/>
            </a:pPr>
            <a:r>
              <a:rPr lang="en-US" sz="2300" dirty="0">
                <a:solidFill>
                  <a:schemeClr val="tx1">
                    <a:lumMod val="95000"/>
                  </a:schemeClr>
                </a:solidFill>
                <a:latin typeface="Century Schoolbook" panose="02040604050505020304" pitchFamily="18" charset="0"/>
              </a:rPr>
              <a:t>The 52-week high/low is based on the daily closing price for the security.</a:t>
            </a:r>
          </a:p>
          <a:p>
            <a:pPr algn="just">
              <a:buFont typeface="Wingdings" panose="05000000000000000000" pitchFamily="2" charset="2"/>
              <a:buChar char="Ø"/>
            </a:pPr>
            <a:r>
              <a:rPr lang="en-US" sz="2300" dirty="0">
                <a:solidFill>
                  <a:schemeClr val="tx1">
                    <a:lumMod val="95000"/>
                  </a:schemeClr>
                </a:solidFill>
                <a:latin typeface="Century Schoolbook" panose="02040604050505020304" pitchFamily="18" charset="0"/>
              </a:rPr>
              <a:t>Typically, the 52-week high represents a resistance level, while the 52-week low is a support level that traders can use to trigger trading decisions.</a:t>
            </a:r>
            <a:endParaRPr lang="en-IN" sz="2300" dirty="0" smtClean="0">
              <a:solidFill>
                <a:schemeClr val="tx1">
                  <a:lumMod val="95000"/>
                </a:schemeClr>
              </a:solidFill>
              <a:latin typeface="Century Schoolbook" panose="02040604050505020304" pitchFamily="18" charset="0"/>
            </a:endParaRPr>
          </a:p>
          <a:p>
            <a:pPr marL="0" indent="0" algn="just">
              <a:buNone/>
            </a:pPr>
            <a:r>
              <a:rPr lang="en-US" sz="2300" b="1" dirty="0">
                <a:solidFill>
                  <a:schemeClr val="tx1">
                    <a:lumMod val="95000"/>
                  </a:schemeClr>
                </a:solidFill>
                <a:latin typeface="Century Schoolbook" panose="02040604050505020304" pitchFamily="18" charset="0"/>
              </a:rPr>
              <a:t>5</a:t>
            </a:r>
            <a:r>
              <a:rPr lang="en-US" sz="2300" b="1" dirty="0" smtClean="0">
                <a:solidFill>
                  <a:schemeClr val="tx1">
                    <a:lumMod val="95000"/>
                  </a:schemeClr>
                </a:solidFill>
                <a:latin typeface="Century Schoolbook" panose="02040604050505020304" pitchFamily="18" charset="0"/>
              </a:rPr>
              <a:t>)</a:t>
            </a:r>
            <a:r>
              <a:rPr lang="en-US" sz="2300" b="1" dirty="0" smtClean="0">
                <a:latin typeface="Century Schoolbook" panose="02040604050505020304" pitchFamily="18" charset="0"/>
              </a:rPr>
              <a:t> Volume: </a:t>
            </a:r>
            <a:r>
              <a:rPr lang="en-US" sz="2300" dirty="0">
                <a:latin typeface="Century Schoolbook" panose="02040604050505020304" pitchFamily="18" charset="0"/>
              </a:rPr>
              <a:t>Daily volume is how many shares are traded each day, but this can be averaged over a number of days to find the average daily volume. </a:t>
            </a:r>
            <a:endParaRPr lang="en-US" sz="2300" dirty="0" smtClean="0">
              <a:latin typeface="Century Schoolbook" panose="02040604050505020304" pitchFamily="18" charset="0"/>
            </a:endParaRPr>
          </a:p>
          <a:p>
            <a:pPr algn="just">
              <a:buFont typeface="Wingdings" panose="05000000000000000000" pitchFamily="2" charset="2"/>
              <a:buChar char="Ø"/>
            </a:pPr>
            <a:r>
              <a:rPr lang="en-US" sz="2300" dirty="0" smtClean="0">
                <a:latin typeface="Century Schoolbook" panose="02040604050505020304" pitchFamily="18" charset="0"/>
              </a:rPr>
              <a:t>Average </a:t>
            </a:r>
            <a:r>
              <a:rPr lang="en-US" sz="2300" dirty="0">
                <a:latin typeface="Century Schoolbook" panose="02040604050505020304" pitchFamily="18" charset="0"/>
              </a:rPr>
              <a:t>daily trading volume is an important metric because high or low trading volume attracts different types of traders and investors. </a:t>
            </a:r>
            <a:endParaRPr lang="en-US" sz="2300" dirty="0" smtClean="0">
              <a:latin typeface="Century Schoolbook" panose="02040604050505020304" pitchFamily="18" charset="0"/>
            </a:endParaRPr>
          </a:p>
          <a:p>
            <a:pPr algn="just">
              <a:buFont typeface="Wingdings" panose="05000000000000000000" pitchFamily="2" charset="2"/>
              <a:buChar char="Ø"/>
            </a:pPr>
            <a:r>
              <a:rPr lang="en-US" sz="2300" dirty="0" smtClean="0">
                <a:latin typeface="Century Schoolbook" panose="02040604050505020304" pitchFamily="18" charset="0"/>
              </a:rPr>
              <a:t>Many </a:t>
            </a:r>
            <a:r>
              <a:rPr lang="en-US" sz="2300" dirty="0">
                <a:latin typeface="Century Schoolbook" panose="02040604050505020304" pitchFamily="18" charset="0"/>
              </a:rPr>
              <a:t>traders and investors prefer higher average daily trading volume compared to low trading volume</a:t>
            </a:r>
          </a:p>
        </p:txBody>
      </p:sp>
    </p:spTree>
    <p:extLst>
      <p:ext uri="{BB962C8B-B14F-4D97-AF65-F5344CB8AC3E}">
        <p14:creationId xmlns:p14="http://schemas.microsoft.com/office/powerpoint/2010/main" val="401230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951" y="504234"/>
            <a:ext cx="5883478" cy="1400530"/>
          </a:xfrm>
        </p:spPr>
        <p:txBody>
          <a:bodyPr/>
          <a:lstStyle/>
          <a:p>
            <a:r>
              <a:rPr lang="en-US" sz="4400" u="sng" dirty="0" smtClean="0">
                <a:solidFill>
                  <a:schemeClr val="bg2">
                    <a:lumMod val="40000"/>
                    <a:lumOff val="60000"/>
                  </a:schemeClr>
                </a:solidFill>
                <a:latin typeface="Algerian" panose="04020705040A02060702" pitchFamily="82" charset="0"/>
              </a:rPr>
              <a:t>Data Collection</a:t>
            </a:r>
            <a:endParaRPr lang="en-IN" sz="4400" u="sng" dirty="0">
              <a:solidFill>
                <a:schemeClr val="bg2">
                  <a:lumMod val="40000"/>
                  <a:lumOff val="60000"/>
                </a:schemeClr>
              </a:solidFill>
              <a:latin typeface="Algerian" panose="04020705040A02060702" pitchFamily="82" charset="0"/>
            </a:endParaRPr>
          </a:p>
        </p:txBody>
      </p:sp>
      <p:sp>
        <p:nvSpPr>
          <p:cNvPr id="3" name="Content Placeholder 2"/>
          <p:cNvSpPr>
            <a:spLocks noGrp="1"/>
          </p:cNvSpPr>
          <p:nvPr>
            <p:ph idx="1"/>
          </p:nvPr>
        </p:nvSpPr>
        <p:spPr>
          <a:xfrm>
            <a:off x="446490" y="1550643"/>
            <a:ext cx="11556620" cy="4978946"/>
          </a:xfrm>
        </p:spPr>
        <p:txBody>
          <a:bodyPr>
            <a:noAutofit/>
          </a:bodyPr>
          <a:lstStyle/>
          <a:p>
            <a:r>
              <a:rPr lang="en-US" dirty="0" smtClean="0">
                <a:latin typeface="Century Schoolbook" panose="02040604050505020304" pitchFamily="18" charset="0"/>
              </a:rPr>
              <a:t>The real time stock </a:t>
            </a:r>
            <a:r>
              <a:rPr lang="en-US" dirty="0">
                <a:latin typeface="Century Schoolbook" panose="02040604050505020304" pitchFamily="18" charset="0"/>
              </a:rPr>
              <a:t>d</a:t>
            </a:r>
            <a:r>
              <a:rPr lang="en-US" dirty="0" smtClean="0">
                <a:latin typeface="Century Schoolbook" panose="02040604050505020304" pitchFamily="18" charset="0"/>
              </a:rPr>
              <a:t>ata is collected from </a:t>
            </a:r>
            <a:r>
              <a:rPr lang="en-US" b="1" dirty="0" smtClean="0">
                <a:latin typeface="Century Schoolbook" panose="02040604050505020304" pitchFamily="18" charset="0"/>
              </a:rPr>
              <a:t>Yahoo Finances.</a:t>
            </a:r>
          </a:p>
          <a:p>
            <a:r>
              <a:rPr lang="en-US" b="1" dirty="0">
                <a:latin typeface="Century Schoolbook" panose="02040604050505020304" pitchFamily="18" charset="0"/>
              </a:rPr>
              <a:t>Yahoo! Finance</a:t>
            </a:r>
            <a:r>
              <a:rPr lang="en-US" dirty="0">
                <a:latin typeface="Century Schoolbook" panose="02040604050505020304" pitchFamily="18" charset="0"/>
              </a:rPr>
              <a:t> is a media property that is part of the Yahoo! </a:t>
            </a:r>
            <a:r>
              <a:rPr lang="en-US" dirty="0" smtClean="0">
                <a:latin typeface="Century Schoolbook" panose="02040604050505020304" pitchFamily="18" charset="0"/>
              </a:rPr>
              <a:t>Network. It </a:t>
            </a:r>
            <a:r>
              <a:rPr lang="en-US" dirty="0">
                <a:latin typeface="Century Schoolbook" panose="02040604050505020304" pitchFamily="18" charset="0"/>
              </a:rPr>
              <a:t>provides real-time streaming quotes for many exchanges. Real-time data is available during an exchange's market hours, and in some cases during pre-market and post-market </a:t>
            </a:r>
            <a:r>
              <a:rPr lang="en-US" dirty="0" smtClean="0">
                <a:latin typeface="Century Schoolbook" panose="02040604050505020304" pitchFamily="18" charset="0"/>
              </a:rPr>
              <a:t>hours.</a:t>
            </a:r>
            <a:endParaRPr lang="en-US" b="1" dirty="0">
              <a:latin typeface="Century Schoolbook" panose="02040604050505020304" pitchFamily="18" charset="0"/>
            </a:endParaRPr>
          </a:p>
          <a:p>
            <a:r>
              <a:rPr lang="en-US" dirty="0" smtClean="0">
                <a:latin typeface="Century Schoolbook" panose="02040604050505020304" pitchFamily="18" charset="0"/>
              </a:rPr>
              <a:t>It </a:t>
            </a:r>
            <a:r>
              <a:rPr lang="en-US" dirty="0">
                <a:latin typeface="Century Schoolbook" panose="02040604050505020304" pitchFamily="18" charset="0"/>
              </a:rPr>
              <a:t>mainly </a:t>
            </a:r>
            <a:r>
              <a:rPr lang="en-US" dirty="0" smtClean="0">
                <a:latin typeface="Century Schoolbook" panose="02040604050505020304" pitchFamily="18" charset="0"/>
              </a:rPr>
              <a:t>provides:</a:t>
            </a:r>
          </a:p>
          <a:p>
            <a:pPr lvl="1">
              <a:buFont typeface="Wingdings" panose="05000000000000000000" pitchFamily="2" charset="2"/>
              <a:buChar char="q"/>
            </a:pPr>
            <a:r>
              <a:rPr lang="en-US" sz="2000" dirty="0" smtClean="0">
                <a:latin typeface="Century Schoolbook" panose="02040604050505020304" pitchFamily="18" charset="0"/>
              </a:rPr>
              <a:t>Facts and Information that includes Profile, Financials, Sustainability</a:t>
            </a:r>
          </a:p>
          <a:p>
            <a:pPr lvl="1">
              <a:buFont typeface="Wingdings" panose="05000000000000000000" pitchFamily="2" charset="2"/>
              <a:buChar char="q"/>
            </a:pPr>
            <a:r>
              <a:rPr lang="en-US" sz="2000" dirty="0" smtClean="0">
                <a:latin typeface="Century Schoolbook" panose="02040604050505020304" pitchFamily="18" charset="0"/>
              </a:rPr>
              <a:t>Financial performance data that includes Chart, Statistics, Historical data</a:t>
            </a:r>
          </a:p>
          <a:p>
            <a:r>
              <a:rPr lang="en-US" dirty="0" smtClean="0">
                <a:latin typeface="Century Schoolbook" panose="02040604050505020304" pitchFamily="18" charset="0"/>
              </a:rPr>
              <a:t>Some of major features of Yahoo Finance includes:</a:t>
            </a:r>
          </a:p>
          <a:p>
            <a:pPr lvl="1">
              <a:buFont typeface="Wingdings" panose="05000000000000000000" pitchFamily="2" charset="2"/>
              <a:buChar char="q"/>
            </a:pPr>
            <a:r>
              <a:rPr lang="en-US" sz="2000" dirty="0">
                <a:latin typeface="Century Schoolbook" panose="02040604050505020304" pitchFamily="18" charset="0"/>
              </a:rPr>
              <a:t>Company profile data provided by S&amp;P Global Market Intelligence.</a:t>
            </a:r>
          </a:p>
          <a:p>
            <a:pPr lvl="1">
              <a:buFont typeface="Wingdings" panose="05000000000000000000" pitchFamily="2" charset="2"/>
              <a:buChar char="q"/>
            </a:pPr>
            <a:r>
              <a:rPr lang="en-US" sz="2000" dirty="0">
                <a:latin typeface="Century Schoolbook" panose="02040604050505020304" pitchFamily="18" charset="0"/>
              </a:rPr>
              <a:t>Financial statements, valuation ratios, market cap and shares outstanding data provided by </a:t>
            </a:r>
            <a:r>
              <a:rPr lang="en-US" sz="2000" dirty="0" smtClean="0">
                <a:latin typeface="Century Schoolbook" panose="02040604050505020304" pitchFamily="18" charset="0"/>
              </a:rPr>
              <a:t>Morningstar</a:t>
            </a:r>
          </a:p>
          <a:p>
            <a:pPr lvl="1">
              <a:buFont typeface="Wingdings" panose="05000000000000000000" pitchFamily="2" charset="2"/>
              <a:buChar char="q"/>
            </a:pPr>
            <a:r>
              <a:rPr lang="en-US" sz="2000" dirty="0">
                <a:latin typeface="Century Schoolbook" panose="02040604050505020304" pitchFamily="18" charset="0"/>
              </a:rPr>
              <a:t>Analyst estimates, earnings, corporate, economic events, non-US IPO, and insider transactions data provided by </a:t>
            </a:r>
            <a:r>
              <a:rPr lang="en-US" sz="2000" dirty="0" smtClean="0">
                <a:latin typeface="Century Schoolbook" panose="02040604050505020304" pitchFamily="18" charset="0"/>
              </a:rPr>
              <a:t>“</a:t>
            </a:r>
            <a:r>
              <a:rPr lang="en-US" sz="2000" dirty="0" err="1" smtClean="0">
                <a:latin typeface="Century Schoolbook" panose="02040604050505020304" pitchFamily="18" charset="0"/>
              </a:rPr>
              <a:t>Refinitiv</a:t>
            </a:r>
            <a:r>
              <a:rPr lang="en-US" sz="2000" dirty="0" smtClean="0">
                <a:latin typeface="Century Schoolbook" panose="02040604050505020304" pitchFamily="18" charset="0"/>
              </a:rPr>
              <a:t>” .</a:t>
            </a:r>
          </a:p>
          <a:p>
            <a:pPr marL="0" indent="0">
              <a:buNone/>
            </a:pPr>
            <a:endParaRPr lang="en-IN" b="1" dirty="0">
              <a:latin typeface="Century Schoolbook" panose="02040604050505020304" pitchFamily="18" charset="0"/>
            </a:endParaRPr>
          </a:p>
        </p:txBody>
      </p:sp>
    </p:spTree>
    <p:extLst>
      <p:ext uri="{BB962C8B-B14F-4D97-AF65-F5344CB8AC3E}">
        <p14:creationId xmlns:p14="http://schemas.microsoft.com/office/powerpoint/2010/main" val="352699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856" y="4034239"/>
            <a:ext cx="10977071" cy="2649896"/>
          </a:xfrm>
        </p:spPr>
        <p:txBody>
          <a:bodyPr>
            <a:noAutofit/>
          </a:bodyPr>
          <a:lstStyle/>
          <a:p>
            <a:pPr algn="just"/>
            <a:r>
              <a:rPr lang="en-US" sz="2200" dirty="0" smtClean="0">
                <a:latin typeface="Century Schoolbook" panose="02040604050505020304" pitchFamily="18" charset="0"/>
              </a:rPr>
              <a:t>The above dataset contains the name of the top 1891 companies </a:t>
            </a:r>
            <a:r>
              <a:rPr lang="en-US" sz="2200" dirty="0">
                <a:latin typeface="Century Schoolbook" panose="02040604050505020304" pitchFamily="18" charset="0"/>
              </a:rPr>
              <a:t>listed in </a:t>
            </a:r>
            <a:r>
              <a:rPr lang="en-US" sz="2200" dirty="0" smtClean="0">
                <a:latin typeface="Century Schoolbook" panose="02040604050505020304" pitchFamily="18" charset="0"/>
              </a:rPr>
              <a:t>Yahoo finance</a:t>
            </a:r>
            <a:r>
              <a:rPr lang="en-US" sz="2200" dirty="0">
                <a:latin typeface="Century Schoolbook" panose="02040604050505020304" pitchFamily="18" charset="0"/>
              </a:rPr>
              <a:t> in over </a:t>
            </a:r>
            <a:r>
              <a:rPr lang="en-US" sz="2200" b="1" dirty="0" smtClean="0">
                <a:latin typeface="Century Schoolbook" panose="02040604050505020304" pitchFamily="18" charset="0"/>
              </a:rPr>
              <a:t>50</a:t>
            </a:r>
            <a:r>
              <a:rPr lang="en-US" sz="2200" dirty="0" smtClean="0">
                <a:latin typeface="Century Schoolbook" panose="02040604050505020304" pitchFamily="18" charset="0"/>
              </a:rPr>
              <a:t> countries </a:t>
            </a:r>
            <a:r>
              <a:rPr lang="en-US" sz="2200" dirty="0">
                <a:latin typeface="Century Schoolbook" panose="02040604050505020304" pitchFamily="18" charset="0"/>
              </a:rPr>
              <a:t>around the world</a:t>
            </a:r>
            <a:r>
              <a:rPr lang="en-US" sz="2200" dirty="0" smtClean="0">
                <a:latin typeface="Century Schoolbook" panose="02040604050505020304" pitchFamily="18" charset="0"/>
              </a:rPr>
              <a:t>, including the </a:t>
            </a:r>
            <a:r>
              <a:rPr lang="en-US" altLang="ko-KR" sz="2200" b="1" dirty="0" smtClean="0">
                <a:latin typeface="Century Schoolbook" panose="02040604050505020304" pitchFamily="18" charset="0"/>
              </a:rPr>
              <a:t>NIFTY-50</a:t>
            </a:r>
            <a:r>
              <a:rPr lang="en-US" altLang="ko-KR" sz="2200" dirty="0" smtClean="0">
                <a:latin typeface="Century Schoolbook" panose="02040604050505020304" pitchFamily="18" charset="0"/>
              </a:rPr>
              <a:t> stocks</a:t>
            </a:r>
            <a:r>
              <a:rPr lang="en-US" sz="2200" dirty="0" smtClean="0">
                <a:latin typeface="Century Schoolbook" panose="02040604050505020304" pitchFamily="18" charset="0"/>
              </a:rPr>
              <a:t> which is stored with their respective sectors, stock symbol and country details.</a:t>
            </a:r>
          </a:p>
          <a:p>
            <a:pPr algn="just"/>
            <a:r>
              <a:rPr lang="en-US" sz="2200" dirty="0" smtClean="0">
                <a:latin typeface="Century Schoolbook" panose="02040604050505020304" pitchFamily="18" charset="0"/>
              </a:rPr>
              <a:t>The real time stock data for each company is obtained from Yahoo! Finance </a:t>
            </a:r>
            <a:r>
              <a:rPr lang="en-US" sz="2200" dirty="0">
                <a:latin typeface="Century Schoolbook" panose="02040604050505020304" pitchFamily="18" charset="0"/>
              </a:rPr>
              <a:t>with the help of respective “Ticker” of the company </a:t>
            </a:r>
            <a:r>
              <a:rPr lang="en-US" sz="2200" dirty="0" smtClean="0">
                <a:latin typeface="Century Schoolbook" panose="02040604050505020304" pitchFamily="18" charset="0"/>
              </a:rPr>
              <a:t>which is matched </a:t>
            </a:r>
            <a:r>
              <a:rPr lang="en-US" sz="2200" dirty="0">
                <a:latin typeface="Century Schoolbook" panose="02040604050505020304" pitchFamily="18" charset="0"/>
              </a:rPr>
              <a:t>in the dataset </a:t>
            </a:r>
            <a:r>
              <a:rPr lang="en-US" sz="2200" dirty="0" smtClean="0">
                <a:latin typeface="Century Schoolbook" panose="02040604050505020304" pitchFamily="18" charset="0"/>
              </a:rPr>
              <a:t>once the user selects the company from the dropdown menu in the home page.</a:t>
            </a:r>
            <a:endParaRPr lang="en-IN" sz="2200" dirty="0">
              <a:latin typeface="Century Schoolbook" panose="02040604050505020304" pitchFamily="18" charset="0"/>
            </a:endParaRPr>
          </a:p>
        </p:txBody>
      </p:sp>
      <p:pic>
        <p:nvPicPr>
          <p:cNvPr id="5" name="Picture 4">
            <a:extLst>
              <a:ext uri="{FF2B5EF4-FFF2-40B4-BE49-F238E27FC236}">
                <a16:creationId xmlns="" xmlns:a16="http://schemas.microsoft.com/office/drawing/2014/main" id="{684C511B-6F50-4299-8FF9-9FC5660DE85E}"/>
              </a:ext>
            </a:extLst>
          </p:cNvPr>
          <p:cNvPicPr>
            <a:picLocks noChangeAspect="1"/>
          </p:cNvPicPr>
          <p:nvPr/>
        </p:nvPicPr>
        <p:blipFill>
          <a:blip r:embed="rId2"/>
          <a:stretch>
            <a:fillRect/>
          </a:stretch>
        </p:blipFill>
        <p:spPr>
          <a:xfrm>
            <a:off x="3061245" y="343567"/>
            <a:ext cx="6198295" cy="334142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8148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960</TotalTime>
  <Words>1487</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맑은 고딕</vt:lpstr>
      <vt:lpstr>Algerian</vt:lpstr>
      <vt:lpstr>Arial</vt:lpstr>
      <vt:lpstr>Century Gothic</vt:lpstr>
      <vt:lpstr>Century Schoolbook</vt:lpstr>
      <vt:lpstr>Wingdings</vt:lpstr>
      <vt:lpstr>Wingdings 3</vt:lpstr>
      <vt:lpstr>Ion</vt:lpstr>
      <vt:lpstr>BY, Cool Dudes </vt:lpstr>
      <vt:lpstr>Why Stock Market Analysis is essential?</vt:lpstr>
      <vt:lpstr>How to Evaluate different stocks performance in the near future?</vt:lpstr>
      <vt:lpstr>Introduction to Stock Market</vt:lpstr>
      <vt:lpstr>PowerPoint Presentation</vt:lpstr>
      <vt:lpstr>Different Values of Stocks Exchange:</vt:lpstr>
      <vt:lpstr>PowerPoint Presentation</vt:lpstr>
      <vt:lpstr>Data Collection</vt:lpstr>
      <vt:lpstr>PowerPoint Presentation</vt:lpstr>
      <vt:lpstr>PowerPoint Presentation</vt:lpstr>
      <vt:lpstr>An example of the data collected from yahoo finance which is analyzed and then plotted using a time series graph is as follows:</vt:lpstr>
      <vt:lpstr>Time Series Plot</vt:lpstr>
      <vt:lpstr>The time series graph for opening and closing prices and volume of the stocks traded of the company “Tata Consultancy Services (TCS)” in past 1 year is depicted below:</vt:lpstr>
      <vt:lpstr>RSI INDICATOR &amp; Bollinger bands</vt:lpstr>
      <vt:lpstr>Bollinger bands with RSI CURVE  (TCS)</vt:lpstr>
      <vt:lpstr>MACD &amp; GOLDEN CRoss</vt:lpstr>
      <vt:lpstr>PowerPoint Presentation</vt:lpstr>
      <vt:lpstr>ARIMA MODEL</vt:lpstr>
      <vt:lpstr>ARIMA MODEL- seasonal (TCS)</vt:lpstr>
      <vt:lpstr>ARIMA MODEL- NON seasonal  (TCS)</vt:lpstr>
      <vt:lpstr>Key takeaways &amp; challenges:</vt:lpstr>
      <vt:lpstr>Potential Area Of Improvements!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Cool Dudes</dc:title>
  <dc:creator>Microsoft account</dc:creator>
  <cp:lastModifiedBy>Microsoft account</cp:lastModifiedBy>
  <cp:revision>59</cp:revision>
  <dcterms:created xsi:type="dcterms:W3CDTF">2022-11-28T08:34:02Z</dcterms:created>
  <dcterms:modified xsi:type="dcterms:W3CDTF">2022-12-17T18:05:16Z</dcterms:modified>
</cp:coreProperties>
</file>