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0" r:id="rId9"/>
    <p:sldId id="272" r:id="rId10"/>
    <p:sldId id="409" r:id="rId11"/>
    <p:sldId id="427" r:id="rId12"/>
    <p:sldId id="428" r:id="rId13"/>
    <p:sldId id="429" r:id="rId14"/>
    <p:sldId id="430" r:id="rId15"/>
    <p:sldId id="414" r:id="rId16"/>
    <p:sldId id="431" r:id="rId17"/>
    <p:sldId id="432" r:id="rId18"/>
    <p:sldId id="433" r:id="rId19"/>
    <p:sldId id="434" r:id="rId20"/>
    <p:sldId id="435" r:id="rId21"/>
    <p:sldId id="436" r:id="rId22"/>
    <p:sldId id="413" r:id="rId23"/>
    <p:sldId id="437" r:id="rId24"/>
    <p:sldId id="438" r:id="rId25"/>
    <p:sldId id="439" r:id="rId26"/>
    <p:sldId id="440" r:id="rId27"/>
    <p:sldId id="441" r:id="rId28"/>
    <p:sldId id="448" r:id="rId29"/>
    <p:sldId id="449" r:id="rId30"/>
    <p:sldId id="450" r:id="rId31"/>
    <p:sldId id="451" r:id="rId32"/>
    <p:sldId id="452" r:id="rId33"/>
    <p:sldId id="453" r:id="rId34"/>
    <p:sldId id="455" r:id="rId35"/>
    <p:sldId id="454" r:id="rId36"/>
    <p:sldId id="456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FAE32-9576-4F3F-9C7C-FEB127F5467A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B77A8-9DD4-4B87-8B8B-9BCD0F2999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76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F411F-999B-4CF7-BEB6-C1F154C23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FC4BA7-0877-480C-999B-4C4C04DB0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5396C7-ADB6-433C-B379-996CD04B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DEED-7DF8-42D9-AFB6-622A66D20D32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EDC17A-933B-43AC-8379-254424E0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277952-EDBF-4B7E-994F-2DFB32AB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83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6A932-234E-4BDC-887A-87950454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D75B74-304E-4DE6-9A63-EFC31FBBB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05C11E-1778-4B23-B985-77C0AEE6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71011-39D8-4AC3-BA2E-8FD5622024BE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1AC6B-00CD-4A80-BD04-408397D7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FE3AB8-32B3-4E81-9DA2-B7F4BF13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96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0151DD-2B5F-4BC0-B725-25682B4C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0D1A79-24FF-47B5-A960-672F1EC5E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CD7264-D32F-4C7B-80D0-853966AB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5686B-B1CC-4AA1-B542-B867219B0219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B8DAE-D26A-4B3E-B2AC-B7BBDE82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38B7FB-B2A1-4258-A16D-AD001DE3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8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5B9B5-15A5-4470-8575-7446303F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DB2C8D-E9E8-4160-8B18-FD247C81B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139445-DC7A-4860-9F67-5BB98F66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0D866E-B659-4BE9-8E88-EBBD3161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C9F9C9-BFCE-4712-8EE4-5AC2E80F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BC72D-6A88-44E5-B400-7CEC1ACF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D6EC1D-21D1-4469-BE51-8DF854B4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4B3DF9-29A8-400A-955F-479AA89E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7263-24B5-4B88-B963-AB28BD84A917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9A283A-8824-4D8A-9730-A93B3369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4C4E9-21D9-4A69-A822-F9B59A3C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57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6FA45-B4E3-45B0-8AA6-51AF8C1D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B11ED0-01C6-41BA-8362-797B2F2CF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81A81C-D515-4DE9-BA45-F4B8BD19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920A50-43C7-4420-A2EF-747862AA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AFEC-24CB-483F-97B9-BDAABE8408A8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BF8FE5-80FF-4AE6-9518-9E117401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3E73AD-84D5-4EAB-936F-F5019C97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30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20372-C60C-4E52-A53D-31A47DBF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109ECC-0484-46B4-88CE-C42964A8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1ED47D-E282-4A60-8F7F-5784113B8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A0F48F-1EDC-40BB-9226-6E047091D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A45834-A02C-4B3C-A516-F20B4F9E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69882F-EFF8-45F1-B947-479978E6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EE9-54BA-450E-B123-65B0EC3CCE0C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4219C0-6DB1-490F-9214-66EAE50C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84F903-5883-4CF4-B35E-8D1264F3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69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141AB-EE5F-41EE-9321-F78A4CED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AC50D1-2201-44B0-BDBC-24BC3531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0C9A-19F9-424F-880A-19BE8F583D0A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BBDCF8-D063-4551-945C-21A7D00C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4277D5-4949-44CC-A549-6397683C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6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B4A7D3-D08E-4B3C-A8EF-46F3A26A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491C-ACA1-41C1-9383-99A889A8BC59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546F3B-B848-438F-A64B-85B19BC5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F716FD-1485-4935-B00C-263F6EF5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20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74084-24BE-4693-8A34-501CBE66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175077-60B6-465F-A32B-311E86A5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4D69CC-981C-40A1-8BE1-4EC75038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C9170E-87BF-4DD7-BC5D-F58FD7F0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A4AE-ECF7-438A-91DB-B55109045892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0DFB23-CAFC-4E17-A4A0-3A4995AC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F38BB6-17A7-4D08-AB86-97CFF456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28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A24EB-37B1-4F8C-957E-C8152FAB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1AD144-A26C-4AB3-A481-7AD0AC32A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60FED4-62B2-4485-8CBD-6D57EBD75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65390B-EAFF-4BC5-8DB1-D19803E5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6615-2CE5-4DB1-B894-72E480F01A7D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BF82AF-F0B8-4588-A73D-25B1BF39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FBD079-464A-4D8D-B866-600A6372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04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1B0A07-E8BA-47D4-B7A9-32385F6B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C8BFB9-EB3F-4BFF-B098-A9206CF51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744743-4107-4588-87DC-F6993231A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420EC-D67F-4AE9-8713-D07350BCEF11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4B207-2A7B-48CE-ABE8-6CFAC885D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D2DF0A-0109-4C4E-AFC2-6ED2EB3BA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A79F-9985-4EEE-8F80-6AC4AC906B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7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https://test.main.kidslog.jp/attendance/entry-exi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hyperlink" Target="https://test.main.kidslog.jp/attendance/form-outpu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B5338-DC67-4C72-8072-D58EADF75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QR</a:t>
            </a:r>
            <a:r>
              <a:rPr lang="ja-JP" altLang="en-US" sz="4000" dirty="0"/>
              <a:t> </a:t>
            </a:r>
            <a:r>
              <a:rPr kumimoji="1" lang="en-US" altLang="ja-JP" sz="4000" dirty="0"/>
              <a:t>code Correction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854360-3E53-47E0-93A0-6D616A2E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ver.01_0307</a:t>
            </a:r>
          </a:p>
          <a:p>
            <a:pPr algn="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ver.02_0308</a:t>
            </a:r>
          </a:p>
          <a:p>
            <a:pPr algn="r"/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Ver.03_0314</a:t>
            </a:r>
          </a:p>
          <a:p>
            <a:pPr algn="r"/>
            <a:r>
              <a:rPr kumimoji="1" lang="en-US" altLang="ja-JP" sz="1400">
                <a:latin typeface="Arial" panose="020B0604020202020204" pitchFamily="34" charset="0"/>
                <a:cs typeface="Arial" panose="020B0604020202020204" pitchFamily="34" charset="0"/>
              </a:rPr>
              <a:t>Ver.09_0405</a:t>
            </a:r>
          </a:p>
          <a:p>
            <a:pPr algn="r"/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2173A4-BB6D-4A11-A450-C70A12E3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DA60-08CB-450D-B60B-8C252E5A2A0A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C24A8D-669C-4D0F-B365-8E87E9DE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02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スライド番号プレースホルダー 5">
            <a:extLst>
              <a:ext uri="{FF2B5EF4-FFF2-40B4-BE49-F238E27FC236}">
                <a16:creationId xmlns:a16="http://schemas.microsoft.com/office/drawing/2014/main" id="{FAE6BA2E-5D68-442B-85BE-F67B24D0516D}"/>
              </a:ext>
            </a:extLst>
          </p:cNvPr>
          <p:cNvSpPr txBox="1">
            <a:spLocks/>
          </p:cNvSpPr>
          <p:nvPr/>
        </p:nvSpPr>
        <p:spPr>
          <a:xfrm>
            <a:off x="9336947" y="64089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C7F3DC-3BAA-4D1B-9BC1-9FFF4F92FD7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F3E0460-E2CE-487C-A6C8-172DC19BC52F}"/>
              </a:ext>
            </a:extLst>
          </p:cNvPr>
          <p:cNvSpPr txBox="1">
            <a:spLocks/>
          </p:cNvSpPr>
          <p:nvPr/>
        </p:nvSpPr>
        <p:spPr>
          <a:xfrm>
            <a:off x="621437" y="302982"/>
            <a:ext cx="10999433" cy="80672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画面イメージ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07A18A4-9448-4168-A329-42116293AC0C}"/>
              </a:ext>
            </a:extLst>
          </p:cNvPr>
          <p:cNvGrpSpPr/>
          <p:nvPr/>
        </p:nvGrpSpPr>
        <p:grpSpPr>
          <a:xfrm>
            <a:off x="5187020" y="83891"/>
            <a:ext cx="4483151" cy="6634509"/>
            <a:chOff x="353009" y="86966"/>
            <a:chExt cx="4483151" cy="6634509"/>
          </a:xfrm>
          <a:solidFill>
            <a:srgbClr val="FFF5F5"/>
          </a:solidFill>
        </p:grpSpPr>
        <p:pic>
          <p:nvPicPr>
            <p:cNvPr id="16" name="図 15" descr="コンピューターの画面&#10;&#10;自動的に生成された説明">
              <a:extLst>
                <a:ext uri="{FF2B5EF4-FFF2-40B4-BE49-F238E27FC236}">
                  <a16:creationId xmlns:a16="http://schemas.microsoft.com/office/drawing/2014/main" id="{4A686C7D-8A52-40DD-8192-74682880A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09" y="86966"/>
              <a:ext cx="4483151" cy="6634509"/>
            </a:xfrm>
            <a:prstGeom prst="rect">
              <a:avLst/>
            </a:prstGeom>
            <a:grpFill/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479DA94-E7E6-45BF-BD34-A308600CCFB6}"/>
                </a:ext>
              </a:extLst>
            </p:cNvPr>
            <p:cNvSpPr/>
            <p:nvPr/>
          </p:nvSpPr>
          <p:spPr>
            <a:xfrm>
              <a:off x="629920" y="562062"/>
              <a:ext cx="3942080" cy="5602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タイトル 1">
            <a:extLst>
              <a:ext uri="{FF2B5EF4-FFF2-40B4-BE49-F238E27FC236}">
                <a16:creationId xmlns:a16="http://schemas.microsoft.com/office/drawing/2014/main" id="{88E771CC-FE35-4F39-B5A9-99FEA13491D9}"/>
              </a:ext>
            </a:extLst>
          </p:cNvPr>
          <p:cNvSpPr txBox="1">
            <a:spLocks/>
          </p:cNvSpPr>
          <p:nvPr/>
        </p:nvSpPr>
        <p:spPr>
          <a:xfrm>
            <a:off x="621437" y="1012051"/>
            <a:ext cx="10999433" cy="5477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　④</a:t>
            </a:r>
            <a:r>
              <a:rPr lang="en-US" alt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コード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読み取り画面（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1/2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750A975-9AA1-4120-B95F-F1B37925986F}"/>
              </a:ext>
            </a:extLst>
          </p:cNvPr>
          <p:cNvSpPr/>
          <p:nvPr/>
        </p:nvSpPr>
        <p:spPr>
          <a:xfrm>
            <a:off x="6096000" y="555954"/>
            <a:ext cx="3303638" cy="58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登降園時間の登録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C9C826-D105-4387-A540-E6C5AD6E5B56}"/>
              </a:ext>
            </a:extLst>
          </p:cNvPr>
          <p:cNvSpPr/>
          <p:nvPr/>
        </p:nvSpPr>
        <p:spPr>
          <a:xfrm>
            <a:off x="5457558" y="555954"/>
            <a:ext cx="638442" cy="580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≡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07E9A6-0B01-4A1C-B475-CEDAC2E2C699}"/>
              </a:ext>
            </a:extLst>
          </p:cNvPr>
          <p:cNvSpPr txBox="1"/>
          <p:nvPr/>
        </p:nvSpPr>
        <p:spPr>
          <a:xfrm>
            <a:off x="6361663" y="1615583"/>
            <a:ext cx="213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水</a:t>
            </a:r>
            <a:r>
              <a:rPr lang="en-US" altLang="ja-JP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8C6B5E-ED43-444E-9079-EECE2B19B58D}"/>
              </a:ext>
            </a:extLst>
          </p:cNvPr>
          <p:cNvSpPr txBox="1"/>
          <p:nvPr/>
        </p:nvSpPr>
        <p:spPr>
          <a:xfrm>
            <a:off x="6017396" y="2108135"/>
            <a:ext cx="28224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66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66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en-US" altLang="ja-JP" sz="66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altLang="ja-JP" sz="66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endParaRPr lang="ja-JP" altLang="en-US" sz="6600" dirty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FA18F0-D65E-4C68-9A4D-D8338ABB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4053" y="4560196"/>
            <a:ext cx="1172811" cy="16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11238B-8168-4C06-915C-9331A5AB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6622" y="4560196"/>
            <a:ext cx="1172811" cy="16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雲 1">
            <a:extLst>
              <a:ext uri="{FF2B5EF4-FFF2-40B4-BE49-F238E27FC236}">
                <a16:creationId xmlns:a16="http://schemas.microsoft.com/office/drawing/2014/main" id="{3795B8DB-A20E-497D-B2C5-66A224BE1417}"/>
              </a:ext>
            </a:extLst>
          </p:cNvPr>
          <p:cNvSpPr/>
          <p:nvPr/>
        </p:nvSpPr>
        <p:spPr>
          <a:xfrm>
            <a:off x="6305421" y="3156642"/>
            <a:ext cx="2331220" cy="145340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kumimoji="1"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コードを</a:t>
            </a:r>
            <a:endParaRPr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かざしてください。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2FBA7284-FCC8-4CEB-AEC0-EC936AEF502D}"/>
              </a:ext>
            </a:extLst>
          </p:cNvPr>
          <p:cNvSpPr/>
          <p:nvPr/>
        </p:nvSpPr>
        <p:spPr>
          <a:xfrm>
            <a:off x="1836484" y="3281081"/>
            <a:ext cx="3699568" cy="1248039"/>
          </a:xfrm>
          <a:prstGeom prst="wedgeRectCallout">
            <a:avLst>
              <a:gd name="adj1" fmla="val 49532"/>
              <a:gd name="adj2" fmla="val 7965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・イラストは、現在のものを暫定版とし、変更できるようにしておく</a:t>
            </a:r>
          </a:p>
          <a:p>
            <a:r>
              <a:rPr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イラストは</a:t>
            </a:r>
            <a:r>
              <a:rPr kumimoji="1"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kumimoji="1"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コード読取画面（左記画面）にあるもののみを変更可能として実装する</a:t>
            </a:r>
            <a:endParaRPr kumimoji="1"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2022/02/14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3860100-E26E-417D-BD4A-FE6D00CBB263}"/>
              </a:ext>
            </a:extLst>
          </p:cNvPr>
          <p:cNvSpPr/>
          <p:nvPr/>
        </p:nvSpPr>
        <p:spPr>
          <a:xfrm>
            <a:off x="6545060" y="4903054"/>
            <a:ext cx="862360" cy="463850"/>
          </a:xfrm>
          <a:prstGeom prst="roundRect">
            <a:avLst/>
          </a:prstGeom>
          <a:solidFill>
            <a:srgbClr val="F8A4A8"/>
          </a:solidFill>
          <a:ln>
            <a:solidFill>
              <a:srgbClr val="FB5757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とうえん</a:t>
            </a:r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3D23D9E-8311-4C8E-84B7-A7EC5800796F}"/>
              </a:ext>
            </a:extLst>
          </p:cNvPr>
          <p:cNvSpPr/>
          <p:nvPr/>
        </p:nvSpPr>
        <p:spPr>
          <a:xfrm>
            <a:off x="7486508" y="4903054"/>
            <a:ext cx="862360" cy="463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こうえん</a:t>
            </a:r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D04DCA96-3C7A-4CD5-9740-BB8B727CC569}"/>
              </a:ext>
            </a:extLst>
          </p:cNvPr>
          <p:cNvSpPr/>
          <p:nvPr/>
        </p:nvSpPr>
        <p:spPr>
          <a:xfrm>
            <a:off x="9024729" y="3349487"/>
            <a:ext cx="2220530" cy="1181049"/>
          </a:xfrm>
          <a:prstGeom prst="wedgeRoundRectCallout">
            <a:avLst>
              <a:gd name="adj1" fmla="val -86362"/>
              <a:gd name="adj2" fmla="val 83202"/>
              <a:gd name="adj3" fmla="val 16667"/>
            </a:avLst>
          </a:prstGeom>
          <a:solidFill>
            <a:srgbClr val="FFFAEB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切り替えイメージ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9FAE845-D601-4FFF-9F60-806D6DA28FD6}"/>
              </a:ext>
            </a:extLst>
          </p:cNvPr>
          <p:cNvSpPr/>
          <p:nvPr/>
        </p:nvSpPr>
        <p:spPr>
          <a:xfrm>
            <a:off x="10208194" y="3902515"/>
            <a:ext cx="862360" cy="4638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こうえん</a:t>
            </a:r>
            <a:endParaRPr kumimoji="1" lang="en-US" altLang="ja-JP" sz="12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FAA897-7F1C-4687-98CC-5C64CBAFDAB3}"/>
              </a:ext>
            </a:extLst>
          </p:cNvPr>
          <p:cNvSpPr/>
          <p:nvPr/>
        </p:nvSpPr>
        <p:spPr>
          <a:xfrm>
            <a:off x="9261495" y="3902515"/>
            <a:ext cx="862360" cy="463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とう</a:t>
            </a:r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えん</a:t>
            </a:r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097C73FC-FF86-4B6B-88D5-7B3E4FAC90DE}"/>
              </a:ext>
            </a:extLst>
          </p:cNvPr>
          <p:cNvSpPr/>
          <p:nvPr/>
        </p:nvSpPr>
        <p:spPr>
          <a:xfrm>
            <a:off x="9857513" y="4904093"/>
            <a:ext cx="2100092" cy="1049578"/>
          </a:xfrm>
          <a:prstGeom prst="wedgeRectCallout">
            <a:avLst>
              <a:gd name="adj1" fmla="val 11119"/>
              <a:gd name="adj2" fmla="val -1570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・登園、降園ボタンで切り替え</a:t>
            </a:r>
            <a:endParaRPr kumimoji="1"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・再登園～は</a:t>
            </a:r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次リリース対象外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2022/02/13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C40297-6A17-4EC1-8C95-BD30A42597BE}"/>
              </a:ext>
            </a:extLst>
          </p:cNvPr>
          <p:cNvSpPr txBox="1"/>
          <p:nvPr/>
        </p:nvSpPr>
        <p:spPr>
          <a:xfrm>
            <a:off x="6487934" y="5469134"/>
            <a:ext cx="2043447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2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 Black" panose="020B0A04020102020204" pitchFamily="34" charset="0"/>
              </a:rPr>
              <a:t>Add button</a:t>
            </a:r>
          </a:p>
          <a:p>
            <a:r>
              <a:rPr lang="en-US" altLang="ja-JP" sz="1600" dirty="0">
                <a:latin typeface="Arial Black" panose="020B0A04020102020204" pitchFamily="34" charset="0"/>
              </a:rPr>
              <a:t>Entry/Exit</a:t>
            </a:r>
            <a:endParaRPr kumimoji="1" lang="ja-JP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751F2AF-F71C-47B4-97A5-0321A491D573}"/>
              </a:ext>
            </a:extLst>
          </p:cNvPr>
          <p:cNvSpPr txBox="1"/>
          <p:nvPr/>
        </p:nvSpPr>
        <p:spPr>
          <a:xfrm>
            <a:off x="1626417" y="5038984"/>
            <a:ext cx="3590293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2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Arial Black" panose="020B0A04020102020204" pitchFamily="34" charset="0"/>
              </a:rPr>
              <a:t>These illustration can be changed by administrator</a:t>
            </a:r>
            <a:endParaRPr kumimoji="1" lang="ja-JP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4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19B8B4-B2F7-4AA9-BEDB-C34D93B6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7894"/>
          </a:xfrm>
        </p:spPr>
        <p:txBody>
          <a:bodyPr>
            <a:normAutofit/>
          </a:bodyPr>
          <a:lstStyle/>
          <a:p>
            <a:r>
              <a:rPr lang="en-US" altLang="ja-JP" sz="2000" dirty="0">
                <a:latin typeface="Arial Black" panose="020B0A04020102020204" pitchFamily="34" charset="0"/>
              </a:rPr>
              <a:t>Correction 1 on demo March 24</a:t>
            </a:r>
            <a:endParaRPr lang="ja-JP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コンテンツ プレースホルダー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F50478B0-E3A3-47BC-9DC6-FFCEACB56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4" y="1847850"/>
            <a:ext cx="6756271" cy="4351338"/>
          </a:xfrm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89FFC3-6726-4B6A-BDA9-2ED222E2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491C-ACA1-41C1-9383-99A889A8BC59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664F90B-C9E4-4B4A-9F90-D4DF8783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C84CB1-B5B9-4431-A85F-D9E6849EACD5}"/>
              </a:ext>
            </a:extLst>
          </p:cNvPr>
          <p:cNvSpPr txBox="1"/>
          <p:nvPr/>
        </p:nvSpPr>
        <p:spPr>
          <a:xfrm>
            <a:off x="7819053" y="1690688"/>
            <a:ext cx="3275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 click on Exit, then scan, time is registered as Entry</a:t>
            </a:r>
          </a:p>
          <a:p>
            <a:endParaRPr lang="en-US" altLang="ja-JP" dirty="0"/>
          </a:p>
          <a:p>
            <a:r>
              <a:rPr kumimoji="1" lang="en-US" altLang="ja-JP" dirty="0"/>
              <a:t>2.Time is not JST</a:t>
            </a:r>
          </a:p>
          <a:p>
            <a:r>
              <a:rPr lang="en-US" altLang="ja-JP" dirty="0"/>
              <a:t>Time description should be UTC+9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162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19B8B4-B2F7-4AA9-BEDB-C34D93B6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7894"/>
          </a:xfrm>
        </p:spPr>
        <p:txBody>
          <a:bodyPr>
            <a:normAutofit/>
          </a:bodyPr>
          <a:lstStyle/>
          <a:p>
            <a:r>
              <a:rPr lang="en-US" altLang="ja-JP" sz="2000" dirty="0">
                <a:latin typeface="Arial Black" panose="020B0A04020102020204" pitchFamily="34" charset="0"/>
              </a:rPr>
              <a:t>Correction 2 on demo March 24</a:t>
            </a:r>
            <a:endParaRPr lang="ja-JP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89FFC3-6726-4B6A-BDA9-2ED222E2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491C-ACA1-41C1-9383-99A889A8BC59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664F90B-C9E4-4B4A-9F90-D4DF8783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C84CB1-B5B9-4431-A85F-D9E6849EACD5}"/>
              </a:ext>
            </a:extLst>
          </p:cNvPr>
          <p:cNvSpPr txBox="1"/>
          <p:nvPr/>
        </p:nvSpPr>
        <p:spPr>
          <a:xfrm>
            <a:off x="7819053" y="1690688"/>
            <a:ext cx="3275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Entry button, time is not described at all.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(see the shot)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But choose on Exit, then scan, time is registered as Entry time.</a:t>
            </a: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Choose ‘Absent due to illness’ in one child, all children has the same reason.</a:t>
            </a:r>
          </a:p>
          <a:p>
            <a:pPr marL="342900" indent="-342900">
              <a:buAutoNum type="arabicPeriod"/>
            </a:pP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コンテンツ プレースホルダー 13" descr="モニター画面に映る文字&#10;&#10;中程度の精度で自動的に生成された説明">
            <a:extLst>
              <a:ext uri="{FF2B5EF4-FFF2-40B4-BE49-F238E27FC236}">
                <a16:creationId xmlns:a16="http://schemas.microsoft.com/office/drawing/2014/main" id="{0838979A-3202-440E-840A-2A741FA7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6" y="1391674"/>
            <a:ext cx="5695950" cy="3514725"/>
          </a:xfr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FD75E5E-F97B-4947-88B3-DE9968917D54}"/>
              </a:ext>
            </a:extLst>
          </p:cNvPr>
          <p:cNvSpPr/>
          <p:nvPr/>
        </p:nvSpPr>
        <p:spPr>
          <a:xfrm>
            <a:off x="6471821" y="2752078"/>
            <a:ext cx="1766657" cy="941033"/>
          </a:xfrm>
          <a:prstGeom prst="wedgeRect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Arial Black" panose="020B0A04020102020204" pitchFamily="34" charset="0"/>
              </a:rPr>
              <a:t>This is not fixed in the last demo.</a:t>
            </a:r>
          </a:p>
          <a:p>
            <a:r>
              <a:rPr lang="en-US" altLang="ja-JP" sz="1200" dirty="0">
                <a:latin typeface="Arial Black" panose="020B0A04020102020204" pitchFamily="34" charset="0"/>
              </a:rPr>
              <a:t>March 25, 2022</a:t>
            </a:r>
            <a:endParaRPr kumimoji="1" lang="ja-JP" altLang="en-US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73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47DBA3-F7C0-47B2-AFBB-071FB9D6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360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Arial Black" panose="020B0A04020102020204" pitchFamily="34" charset="0"/>
              </a:rPr>
              <a:t>Improvement 1 on demo March 25</a:t>
            </a:r>
            <a:endParaRPr kumimoji="1" lang="ja-JP" altLang="en-US" sz="2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E09628-4C35-4853-B6C9-A5E1CA2D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73" y="1825625"/>
            <a:ext cx="703372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8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 camera - </a:t>
            </a:r>
            <a:r>
              <a:rPr lang="en-US" altLang="ja-JP" sz="18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Inward, Backward Setting</a:t>
            </a:r>
          </a:p>
          <a:p>
            <a:pPr marL="0" indent="0">
              <a:buNone/>
            </a:pPr>
            <a:r>
              <a:rPr lang="en-US" altLang="ja-JP" sz="18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usually use thus: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iPad put in the stand , so camera is used inward.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(Child shows his QR code toward iPad)</a:t>
            </a:r>
          </a:p>
          <a:p>
            <a:pPr marL="0" indent="0">
              <a:buNone/>
            </a:pPr>
            <a:r>
              <a:rPr lang="en-US" altLang="ja-JP" sz="18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phone in hand, so camera is used backward</a:t>
            </a:r>
          </a:p>
          <a:p>
            <a:pPr marL="0" indent="0">
              <a:buNone/>
            </a:pPr>
            <a:r>
              <a:rPr lang="en-US" altLang="ja-JP" sz="18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(Teacher reads child’s QR code with smart phone in her hand)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code with which User is able to change </a:t>
            </a:r>
            <a:r>
              <a:rPr lang="en-US" altLang="ja-JP" sz="18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Inward, Outward.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find this code in </a:t>
            </a:r>
            <a:r>
              <a:rPr lang="en-US" altLang="ja-JP" sz="1800" dirty="0" err="1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altLang="ja-JP" sz="1800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easily in forum.</a:t>
            </a:r>
          </a:p>
          <a:p>
            <a:endParaRPr lang="en-US" altLang="ja-JP" sz="1800" b="0" i="0" dirty="0">
              <a:solidFill>
                <a:srgbClr val="1D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800" dirty="0">
              <a:solidFill>
                <a:srgbClr val="1D1C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ja-JP" altLang="en-US" sz="1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現場から要望　　カメラを　外向き、内向き　切り替えられるようにして欲しい　そうです</a:t>
            </a:r>
            <a:br>
              <a:rPr lang="ja-JP" alt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1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　　設置型 </a:t>
            </a:r>
            <a:r>
              <a:rPr lang="en-US" altLang="ja-JP" sz="1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iPad </a:t>
            </a:r>
            <a:r>
              <a:rPr lang="ja-JP" altLang="en-US" sz="1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の場合は　内向きカメラ　、職員</a:t>
            </a:r>
            <a:r>
              <a:rPr lang="en-US" altLang="ja-JP" sz="1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iPhone </a:t>
            </a:r>
            <a:r>
              <a:rPr lang="ja-JP" altLang="en-US" sz="1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は外向きカメラ　となります</a:t>
            </a:r>
            <a:br>
              <a:rPr lang="ja-JP" alt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1000" b="0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　　これは　一度設定したら　記憶し続ける必要があります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F8E97F-D995-485F-A085-16A81739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8C87B0-BDB5-429C-BEF2-05BDD106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 descr="手に持った電子機器&#10;&#10;中程度の精度で自動的に生成された説明">
            <a:extLst>
              <a:ext uri="{FF2B5EF4-FFF2-40B4-BE49-F238E27FC236}">
                <a16:creationId xmlns:a16="http://schemas.microsoft.com/office/drawing/2014/main" id="{EF7CDF66-1DDD-474C-98CC-C22C9670B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7694"/>
            <a:ext cx="1543094" cy="2056944"/>
          </a:xfrm>
          <a:prstGeom prst="rect">
            <a:avLst/>
          </a:prstGeom>
        </p:spPr>
      </p:pic>
      <p:pic>
        <p:nvPicPr>
          <p:cNvPr id="9" name="図 8" descr="家具, 座席, チェアー, 木製 が含まれている画像&#10;&#10;自動的に生成された説明">
            <a:extLst>
              <a:ext uri="{FF2B5EF4-FFF2-40B4-BE49-F238E27FC236}">
                <a16:creationId xmlns:a16="http://schemas.microsoft.com/office/drawing/2014/main" id="{6E55D82B-1481-400E-9235-68B0022B6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649" y="1150993"/>
            <a:ext cx="1486069" cy="247300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F95D91-3DE3-431D-9E48-837AB22D08BF}"/>
              </a:ext>
            </a:extLst>
          </p:cNvPr>
          <p:cNvSpPr txBox="1"/>
          <p:nvPr/>
        </p:nvSpPr>
        <p:spPr>
          <a:xfrm>
            <a:off x="905522" y="4287915"/>
            <a:ext cx="2849732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&lt;Button </a:t>
            </a:r>
            <a:r>
              <a:rPr kumimoji="1" lang="en-US" altLang="ja-JP" sz="1200" dirty="0"/>
              <a:t>text </a:t>
            </a:r>
            <a:r>
              <a:rPr kumimoji="1" lang="en-US" altLang="ja-JP" sz="1200"/>
              <a:t>in JP&gt;</a:t>
            </a:r>
            <a:endParaRPr kumimoji="1" lang="en-US" altLang="ja-JP" sz="1200" dirty="0"/>
          </a:p>
          <a:p>
            <a:endParaRPr lang="en-US" altLang="ja-JP" sz="1200" dirty="0"/>
          </a:p>
          <a:p>
            <a:r>
              <a:rPr kumimoji="1" lang="en-US" altLang="ja-JP" sz="1200" dirty="0"/>
              <a:t>Camera settings :</a:t>
            </a:r>
            <a:r>
              <a:rPr kumimoji="1" lang="ja-JP" altLang="en-US" sz="1200" dirty="0">
                <a:solidFill>
                  <a:srgbClr val="00B050"/>
                </a:solidFill>
              </a:rPr>
              <a:t>カメラ設定</a:t>
            </a:r>
            <a:endParaRPr kumimoji="1" lang="en-US" altLang="ja-JP" sz="1200" dirty="0">
              <a:solidFill>
                <a:srgbClr val="00B050"/>
              </a:solidFill>
            </a:endParaRPr>
          </a:p>
          <a:p>
            <a:r>
              <a:rPr lang="en-US" altLang="ja-JP" sz="12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Inward</a:t>
            </a:r>
            <a:r>
              <a:rPr lang="ja-JP" altLang="en-US" sz="12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ja-JP" alt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内向き</a:t>
            </a:r>
            <a:endParaRPr lang="en-US" altLang="ja-JP" sz="1200" b="1" i="0" dirty="0"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2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r>
              <a:rPr lang="ja-JP" altLang="en-US" sz="1200" b="1" i="0" dirty="0">
                <a:solidFill>
                  <a:srgbClr val="1D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　</a:t>
            </a:r>
            <a:r>
              <a:rPr lang="ja-JP" altLang="en-US" sz="12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外向き</a:t>
            </a:r>
            <a:endParaRPr kumimoji="1" lang="en-US" altLang="ja-JP" sz="1200" dirty="0">
              <a:solidFill>
                <a:srgbClr val="00B050"/>
              </a:solidFill>
            </a:endParaRPr>
          </a:p>
          <a:p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80053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F0457-7B70-4444-B9FC-56C1E745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latin typeface="Arial Black" panose="020B0A04020102020204" pitchFamily="34" charset="0"/>
              </a:rPr>
              <a:t>Translation </a:t>
            </a:r>
            <a:endParaRPr kumimoji="1" lang="ja-JP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B95576-4747-4DF9-8185-AB101506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1. Kid is already check in at </a:t>
            </a:r>
            <a:r>
              <a:rPr kumimoji="1" lang="en-US" altLang="ja-JP" sz="18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xx:xx</a:t>
            </a: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. Please check out first.</a:t>
            </a:r>
          </a:p>
          <a:p>
            <a:pPr marL="0" indent="0">
              <a:buNone/>
            </a:pPr>
            <a:r>
              <a:rPr lang="ja-JP" altLang="en-US" sz="1800" b="1" i="0" dirty="0">
                <a:solidFill>
                  <a:srgbClr val="00B050"/>
                </a:solidFill>
                <a:effectLst/>
                <a:latin typeface="NotoSansJP"/>
              </a:rPr>
              <a:t>既に記録されています</a:t>
            </a:r>
            <a:endParaRPr lang="en-US" altLang="ja-JP" sz="1800" b="1" i="0" dirty="0">
              <a:solidFill>
                <a:srgbClr val="00B050"/>
              </a:solidFill>
              <a:effectLst/>
              <a:latin typeface="NotoSansJP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 Kid is not checked in the garden please check in first.</a:t>
            </a:r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00B050"/>
                </a:solidFill>
                <a:latin typeface="NotoSansJP"/>
              </a:rPr>
              <a:t>登園していません</a:t>
            </a:r>
            <a:endParaRPr lang="en-US" altLang="ja-JP" sz="1800" b="1" dirty="0">
              <a:solidFill>
                <a:srgbClr val="00B050"/>
              </a:solidFill>
              <a:latin typeface="NotoSansJP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3. Check out is not possible within 10 mins of check in. please try after x minutes.</a:t>
            </a:r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00B050"/>
                </a:solidFill>
                <a:latin typeface="NotoSansJP"/>
              </a:rPr>
              <a:t>約</a:t>
            </a:r>
            <a:r>
              <a:rPr lang="en-US" altLang="ja-JP" sz="1800" b="1" dirty="0">
                <a:solidFill>
                  <a:srgbClr val="00B050"/>
                </a:solidFill>
                <a:latin typeface="NotoSansJP"/>
              </a:rPr>
              <a:t>10</a:t>
            </a:r>
            <a:r>
              <a:rPr lang="ja-JP" altLang="en-US" sz="1800" b="1" dirty="0">
                <a:solidFill>
                  <a:srgbClr val="00B050"/>
                </a:solidFill>
                <a:latin typeface="NotoSansJP"/>
              </a:rPr>
              <a:t>分間隔をあけて下さい</a:t>
            </a:r>
            <a:endParaRPr lang="en-US" altLang="ja-JP" sz="1800" b="1" dirty="0">
              <a:solidFill>
                <a:srgbClr val="00B050"/>
              </a:solidFill>
              <a:latin typeface="NotoSansJP"/>
            </a:endParaRPr>
          </a:p>
          <a:p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4. Check in is not possible within 10 mins of check out. Please try after x mins</a:t>
            </a:r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00B050"/>
                </a:solidFill>
                <a:latin typeface="NotoSansJP"/>
              </a:rPr>
              <a:t>約</a:t>
            </a:r>
            <a:r>
              <a:rPr lang="en-US" altLang="ja-JP" sz="1800" b="1" dirty="0">
                <a:solidFill>
                  <a:srgbClr val="00B050"/>
                </a:solidFill>
                <a:latin typeface="NotoSansJP"/>
              </a:rPr>
              <a:t>10</a:t>
            </a:r>
            <a:r>
              <a:rPr lang="ja-JP" altLang="en-US" sz="1800" b="1" dirty="0">
                <a:solidFill>
                  <a:srgbClr val="00B050"/>
                </a:solidFill>
                <a:latin typeface="NotoSansJP"/>
              </a:rPr>
              <a:t>分間隔をあけて下さい</a:t>
            </a:r>
            <a:endParaRPr lang="en-US" altLang="ja-JP" sz="1800" b="1" dirty="0">
              <a:solidFill>
                <a:srgbClr val="00B050"/>
              </a:solidFill>
              <a:latin typeface="NotoSansJP"/>
            </a:endParaRPr>
          </a:p>
          <a:p>
            <a:pPr marL="0" indent="0">
              <a:buNone/>
            </a:pPr>
            <a:endParaRPr kumimoji="1"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2A2DBE-10F3-4962-B8A7-5B7F48BB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B8A696-869F-4641-B9BA-1FE8B845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FDB45F-3C30-4BC3-B6F8-71130CD0E46D}"/>
              </a:ext>
            </a:extLst>
          </p:cNvPr>
          <p:cNvSpPr txBox="1"/>
          <p:nvPr/>
        </p:nvSpPr>
        <p:spPr>
          <a:xfrm>
            <a:off x="3420900" y="5122790"/>
            <a:ext cx="340902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This translation is FINAL, which was supplied by them just now.</a:t>
            </a:r>
          </a:p>
          <a:p>
            <a:r>
              <a:rPr lang="en-US" altLang="ja-JP" dirty="0"/>
              <a:t>March 25 19:00JST</a:t>
            </a:r>
            <a:endParaRPr kumimoji="1" lang="ja-JP" altLang="en-US" dirty="0"/>
          </a:p>
        </p:txBody>
      </p:sp>
      <p:pic>
        <p:nvPicPr>
          <p:cNvPr id="8" name="図 7" descr="手紙 が含まれている画像&#10;&#10;自動的に生成された説明">
            <a:extLst>
              <a:ext uri="{FF2B5EF4-FFF2-40B4-BE49-F238E27FC236}">
                <a16:creationId xmlns:a16="http://schemas.microsoft.com/office/drawing/2014/main" id="{16C2E159-60B7-46DC-B455-1DAE8E5BC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418" y="1870075"/>
            <a:ext cx="2214382" cy="1452870"/>
          </a:xfrm>
          <a:prstGeom prst="rect">
            <a:avLst/>
          </a:prstGeom>
        </p:spPr>
      </p:pic>
      <p:sp>
        <p:nvSpPr>
          <p:cNvPr id="9" name="矢印: 左右 8">
            <a:extLst>
              <a:ext uri="{FF2B5EF4-FFF2-40B4-BE49-F238E27FC236}">
                <a16:creationId xmlns:a16="http://schemas.microsoft.com/office/drawing/2014/main" id="{3352F908-D573-4DD0-95D0-010A8C7D549E}"/>
              </a:ext>
            </a:extLst>
          </p:cNvPr>
          <p:cNvSpPr/>
          <p:nvPr/>
        </p:nvSpPr>
        <p:spPr>
          <a:xfrm>
            <a:off x="7752061" y="2780381"/>
            <a:ext cx="1251285" cy="276727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93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スライド番号プレースホルダー 5">
            <a:extLst>
              <a:ext uri="{FF2B5EF4-FFF2-40B4-BE49-F238E27FC236}">
                <a16:creationId xmlns:a16="http://schemas.microsoft.com/office/drawing/2014/main" id="{FAE6BA2E-5D68-442B-85BE-F67B24D0516D}"/>
              </a:ext>
            </a:extLst>
          </p:cNvPr>
          <p:cNvSpPr txBox="1">
            <a:spLocks/>
          </p:cNvSpPr>
          <p:nvPr/>
        </p:nvSpPr>
        <p:spPr>
          <a:xfrm>
            <a:off x="9336947" y="64089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C7F3DC-3BAA-4D1B-9BC1-9FFF4F92FD7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F3E0460-E2CE-487C-A6C8-172DC19BC52F}"/>
              </a:ext>
            </a:extLst>
          </p:cNvPr>
          <p:cNvSpPr txBox="1">
            <a:spLocks/>
          </p:cNvSpPr>
          <p:nvPr/>
        </p:nvSpPr>
        <p:spPr>
          <a:xfrm>
            <a:off x="621437" y="302982"/>
            <a:ext cx="10999433" cy="80672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画面イメージ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07A18A4-9448-4168-A329-42116293AC0C}"/>
              </a:ext>
            </a:extLst>
          </p:cNvPr>
          <p:cNvGrpSpPr/>
          <p:nvPr/>
        </p:nvGrpSpPr>
        <p:grpSpPr>
          <a:xfrm>
            <a:off x="5187020" y="83891"/>
            <a:ext cx="4483151" cy="6634509"/>
            <a:chOff x="353009" y="86966"/>
            <a:chExt cx="4483151" cy="6634509"/>
          </a:xfrm>
          <a:solidFill>
            <a:srgbClr val="FFF5F5"/>
          </a:solidFill>
        </p:grpSpPr>
        <p:pic>
          <p:nvPicPr>
            <p:cNvPr id="16" name="図 15" descr="コンピューターの画面&#10;&#10;自動的に生成された説明">
              <a:extLst>
                <a:ext uri="{FF2B5EF4-FFF2-40B4-BE49-F238E27FC236}">
                  <a16:creationId xmlns:a16="http://schemas.microsoft.com/office/drawing/2014/main" id="{4A686C7D-8A52-40DD-8192-74682880A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09" y="86966"/>
              <a:ext cx="4483151" cy="6634509"/>
            </a:xfrm>
            <a:prstGeom prst="rect">
              <a:avLst/>
            </a:prstGeom>
            <a:grpFill/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479DA94-E7E6-45BF-BD34-A308600CCFB6}"/>
                </a:ext>
              </a:extLst>
            </p:cNvPr>
            <p:cNvSpPr/>
            <p:nvPr/>
          </p:nvSpPr>
          <p:spPr>
            <a:xfrm>
              <a:off x="629920" y="562062"/>
              <a:ext cx="3942080" cy="5602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タイトル 1">
            <a:extLst>
              <a:ext uri="{FF2B5EF4-FFF2-40B4-BE49-F238E27FC236}">
                <a16:creationId xmlns:a16="http://schemas.microsoft.com/office/drawing/2014/main" id="{88E771CC-FE35-4F39-B5A9-99FEA13491D9}"/>
              </a:ext>
            </a:extLst>
          </p:cNvPr>
          <p:cNvSpPr txBox="1">
            <a:spLocks/>
          </p:cNvSpPr>
          <p:nvPr/>
        </p:nvSpPr>
        <p:spPr>
          <a:xfrm>
            <a:off x="621437" y="1012051"/>
            <a:ext cx="10999433" cy="5477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④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コード読み取り画面（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2/2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750A975-9AA1-4120-B95F-F1B37925986F}"/>
              </a:ext>
            </a:extLst>
          </p:cNvPr>
          <p:cNvSpPr/>
          <p:nvPr/>
        </p:nvSpPr>
        <p:spPr>
          <a:xfrm>
            <a:off x="6096000" y="555954"/>
            <a:ext cx="3303638" cy="58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登降園時間の登録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C9C826-D105-4387-A540-E6C5AD6E5B56}"/>
              </a:ext>
            </a:extLst>
          </p:cNvPr>
          <p:cNvSpPr/>
          <p:nvPr/>
        </p:nvSpPr>
        <p:spPr>
          <a:xfrm>
            <a:off x="5457558" y="555954"/>
            <a:ext cx="638442" cy="580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≡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07E9A6-0B01-4A1C-B475-CEDAC2E2C699}"/>
              </a:ext>
            </a:extLst>
          </p:cNvPr>
          <p:cNvSpPr txBox="1"/>
          <p:nvPr/>
        </p:nvSpPr>
        <p:spPr>
          <a:xfrm>
            <a:off x="6361663" y="1615583"/>
            <a:ext cx="213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水</a:t>
            </a:r>
            <a:r>
              <a:rPr lang="en-US" altLang="ja-JP" sz="14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8C6B5E-ED43-444E-9079-EECE2B19B58D}"/>
              </a:ext>
            </a:extLst>
          </p:cNvPr>
          <p:cNvSpPr txBox="1"/>
          <p:nvPr/>
        </p:nvSpPr>
        <p:spPr>
          <a:xfrm>
            <a:off x="6017396" y="2108135"/>
            <a:ext cx="28224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66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66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en-US" altLang="ja-JP" sz="66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altLang="ja-JP" sz="6600" b="1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endParaRPr lang="ja-JP" altLang="en-US" sz="6600" dirty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FA18F0-D65E-4C68-9A4D-D8338ABBB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4053" y="4560196"/>
            <a:ext cx="1172811" cy="16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11238B-8168-4C06-915C-9331A5AB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6622" y="4560196"/>
            <a:ext cx="1172811" cy="16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雲 1">
            <a:extLst>
              <a:ext uri="{FF2B5EF4-FFF2-40B4-BE49-F238E27FC236}">
                <a16:creationId xmlns:a16="http://schemas.microsoft.com/office/drawing/2014/main" id="{3795B8DB-A20E-497D-B2C5-66A224BE1417}"/>
              </a:ext>
            </a:extLst>
          </p:cNvPr>
          <p:cNvSpPr/>
          <p:nvPr/>
        </p:nvSpPr>
        <p:spPr>
          <a:xfrm>
            <a:off x="6305421" y="3498550"/>
            <a:ext cx="2331220" cy="1453407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4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kumimoji="1" lang="ja-JP" altLang="en-US" sz="14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</a:t>
            </a:r>
            <a:r>
              <a:rPr kumimoji="1"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endParaRPr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かざしてください。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598588D-4372-409F-9343-67DF8337D9B6}"/>
              </a:ext>
            </a:extLst>
          </p:cNvPr>
          <p:cNvSpPr/>
          <p:nvPr/>
        </p:nvSpPr>
        <p:spPr>
          <a:xfrm>
            <a:off x="5747145" y="2842183"/>
            <a:ext cx="3418676" cy="2031656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○○さんの登園時間を</a:t>
            </a:r>
            <a:endParaRPr lang="en-US" altLang="ja-JP" dirty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登録しました。</a:t>
            </a:r>
            <a:endParaRPr kumimoji="1" lang="en-US" altLang="ja-JP" dirty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dirty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ja-JP" altLang="en-US" dirty="0">
              <a:solidFill>
                <a:schemeClr val="tx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09845B7-1C49-487C-89BE-67DB25F843D3}"/>
              </a:ext>
            </a:extLst>
          </p:cNvPr>
          <p:cNvSpPr/>
          <p:nvPr/>
        </p:nvSpPr>
        <p:spPr>
          <a:xfrm>
            <a:off x="881590" y="1664555"/>
            <a:ext cx="3237779" cy="4674266"/>
          </a:xfrm>
          <a:prstGeom prst="wedgeRectCallout">
            <a:avLst>
              <a:gd name="adj1" fmla="val 108531"/>
              <a:gd name="adj2" fmla="val -13631"/>
            </a:avLst>
          </a:prstGeom>
          <a:solidFill>
            <a:srgbClr val="FB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コードを読み込み、</a:t>
            </a:r>
            <a:endParaRPr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ポップアップでメッセージを表示する</a:t>
            </a:r>
            <a:endParaRPr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表示時間は</a:t>
            </a:r>
            <a:r>
              <a:rPr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秒（デフォルト）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 設定で</a:t>
            </a:r>
            <a:r>
              <a:rPr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秒までを選択可能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○○さんは、登録されているニックネーム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１．</a:t>
            </a:r>
            <a:r>
              <a:rPr lang="en-US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コードを正常に読み込めた場合</a:t>
            </a:r>
            <a:endParaRPr kumimoji="1"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・登園ボタン選択時</a:t>
            </a:r>
            <a:endParaRPr kumimoji="1"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○○さんの登園時間を登録しました。</a:t>
            </a:r>
            <a:endParaRPr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・降園ボタン選択時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○○さんの降園時間を登録しました。</a:t>
            </a:r>
          </a:p>
          <a:p>
            <a:endParaRPr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２．</a:t>
            </a:r>
            <a:r>
              <a:rPr lang="en-US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コードを読み込めなかった場合</a:t>
            </a:r>
            <a:endParaRPr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・以下のようなエラーメッセージを表示</a:t>
            </a:r>
            <a:endParaRPr kumimoji="1"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ユーザ登録がありません。</a:t>
            </a:r>
            <a:endParaRPr kumimoji="1"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kumimoji="1"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コードが認識できません。</a:t>
            </a: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再スキャンしてください。</a:t>
            </a:r>
            <a:endParaRPr kumimoji="1"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ネットワークに接続されていません。</a:t>
            </a:r>
            <a:endParaRPr kumimoji="1"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３．</a:t>
            </a:r>
            <a:r>
              <a:rPr kumimoji="1"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二重登録の場合</a:t>
            </a:r>
            <a:endParaRPr kumimoji="1"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・以下のようなエラーメッセージを表示</a:t>
            </a:r>
            <a:endParaRPr kumimoji="1"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kumimoji="1"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既に時間が登録されています。</a:t>
            </a:r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ECBA7F4-1A3B-4A51-8C60-D5763D106AE9}"/>
              </a:ext>
            </a:extLst>
          </p:cNvPr>
          <p:cNvSpPr/>
          <p:nvPr/>
        </p:nvSpPr>
        <p:spPr>
          <a:xfrm>
            <a:off x="6446799" y="4076199"/>
            <a:ext cx="1969888" cy="563442"/>
          </a:xfrm>
          <a:prstGeom prst="roundRect">
            <a:avLst/>
          </a:prstGeom>
          <a:solidFill>
            <a:schemeClr val="bg1">
              <a:lumMod val="95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B5757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延長保育時間帯です</a:t>
            </a: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E65A05FB-7524-479B-8B4C-2D25024BC0F2}"/>
              </a:ext>
            </a:extLst>
          </p:cNvPr>
          <p:cNvSpPr/>
          <p:nvPr/>
        </p:nvSpPr>
        <p:spPr>
          <a:xfrm>
            <a:off x="9165821" y="4777675"/>
            <a:ext cx="2816003" cy="1349526"/>
          </a:xfrm>
          <a:prstGeom prst="wedgeRectCallout">
            <a:avLst>
              <a:gd name="adj1" fmla="val -84201"/>
              <a:gd name="adj2" fmla="val -73243"/>
            </a:avLst>
          </a:prstGeom>
          <a:solidFill>
            <a:srgbClr val="FB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以下の条件①②を</a:t>
            </a:r>
            <a:endParaRPr kumimoji="1"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すべて満たすときのみ表示</a:t>
            </a:r>
            <a:endParaRPr kumimoji="1" lang="en-US" altLang="ja-JP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　</a:t>
            </a:r>
            <a:r>
              <a:rPr kumimoji="1"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延長保育時間帯</a:t>
            </a:r>
            <a:endParaRPr kumimoji="1"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　設定</a:t>
            </a:r>
            <a:r>
              <a:rPr kumimoji="1"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kumimoji="1" lang="ja-JP" altLang="en-US" sz="1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（延長保育時間帯の表示有無）で</a:t>
            </a:r>
            <a:endParaRPr kumimoji="1" lang="en-US" altLang="ja-JP" sz="1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 </a:t>
            </a:r>
            <a:r>
              <a:rPr kumimoji="1" lang="ja-JP" altLang="en-US" sz="10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表示するを選択</a:t>
            </a:r>
          </a:p>
          <a:p>
            <a:endParaRPr kumimoji="1"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F4F7C23-9B70-41FB-AA33-CDAAC2C5D0E5}"/>
              </a:ext>
            </a:extLst>
          </p:cNvPr>
          <p:cNvSpPr/>
          <p:nvPr/>
        </p:nvSpPr>
        <p:spPr>
          <a:xfrm>
            <a:off x="9050884" y="4724309"/>
            <a:ext cx="3045875" cy="1440229"/>
          </a:xfrm>
          <a:prstGeom prst="rect">
            <a:avLst/>
          </a:prstGeom>
          <a:solidFill>
            <a:schemeClr val="bg1">
              <a:lumMod val="6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延長保育時間帯表示は</a:t>
            </a:r>
            <a:endParaRPr kumimoji="1" lang="en-US" altLang="ja-JP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対象外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6A817F8-D834-43F6-9F17-7A8A92ADEC5D}"/>
              </a:ext>
            </a:extLst>
          </p:cNvPr>
          <p:cNvSpPr/>
          <p:nvPr/>
        </p:nvSpPr>
        <p:spPr>
          <a:xfrm>
            <a:off x="6545060" y="5062080"/>
            <a:ext cx="862360" cy="463850"/>
          </a:xfrm>
          <a:prstGeom prst="roundRect">
            <a:avLst/>
          </a:prstGeom>
          <a:solidFill>
            <a:srgbClr val="F8A4A8"/>
          </a:solidFill>
          <a:ln>
            <a:solidFill>
              <a:srgbClr val="FB5757"/>
            </a:solidFill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とうえん</a:t>
            </a:r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42362BB-A168-481F-AA55-972A16A80EDF}"/>
              </a:ext>
            </a:extLst>
          </p:cNvPr>
          <p:cNvSpPr/>
          <p:nvPr/>
        </p:nvSpPr>
        <p:spPr>
          <a:xfrm>
            <a:off x="7486508" y="5062080"/>
            <a:ext cx="862360" cy="4638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こうえん</a:t>
            </a:r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732F403-D697-4C39-A8DD-D5047797A0DF}"/>
              </a:ext>
            </a:extLst>
          </p:cNvPr>
          <p:cNvSpPr txBox="1"/>
          <p:nvPr/>
        </p:nvSpPr>
        <p:spPr>
          <a:xfrm>
            <a:off x="457032" y="1323195"/>
            <a:ext cx="2779289" cy="584775"/>
          </a:xfrm>
          <a:prstGeom prst="rect">
            <a:avLst/>
          </a:prstGeom>
          <a:solidFill>
            <a:schemeClr val="accent2">
              <a:lumMod val="20000"/>
              <a:lumOff val="80000"/>
              <a:alpha val="72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Arial Black" panose="020B0A04020102020204" pitchFamily="34" charset="0"/>
              </a:rPr>
              <a:t>POP-up</a:t>
            </a:r>
            <a:r>
              <a:rPr kumimoji="1" lang="en-US" altLang="ja-JP" sz="1600" dirty="0">
                <a:latin typeface="Arial Black" panose="020B0A04020102020204" pitchFamily="34" charset="0"/>
              </a:rPr>
              <a:t> message</a:t>
            </a:r>
          </a:p>
          <a:p>
            <a:r>
              <a:rPr lang="en-US" altLang="ja-JP" sz="1600" dirty="0">
                <a:latin typeface="Arial Black" panose="020B0A04020102020204" pitchFamily="34" charset="0"/>
              </a:rPr>
              <a:t>Pls read </a:t>
            </a:r>
            <a:r>
              <a:rPr lang="en-US" altLang="ja-JP" sz="1600">
                <a:latin typeface="Arial Black" panose="020B0A04020102020204" pitchFamily="34" charset="0"/>
              </a:rPr>
              <a:t>in details</a:t>
            </a:r>
            <a:endParaRPr kumimoji="1" lang="ja-JP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43E8F-16BE-4E17-8286-B5A370D77572}"/>
              </a:ext>
            </a:extLst>
          </p:cNvPr>
          <p:cNvSpPr txBox="1"/>
          <p:nvPr/>
        </p:nvSpPr>
        <p:spPr>
          <a:xfrm>
            <a:off x="3870664" y="3071674"/>
            <a:ext cx="3418676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Successfully could read the code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On entry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‘XXX’s entry time is recorded successfully’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On Exit,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‘XXX’s exit time is recorded successfully’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2. Failed reading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‘Found no record of this child’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‘Failed to read the code’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‘please scan again’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‘Not connected to WIFI’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3. Wrongly scan twice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‘Already scanned successfully’</a:t>
            </a:r>
          </a:p>
          <a:p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March 25 15:15</a:t>
            </a:r>
          </a:p>
          <a:p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7643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92A98-5A94-4E8F-8081-12213D04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altLang="ja-JP" sz="2000" dirty="0">
                <a:latin typeface="Arial Black" panose="020B0A04020102020204" pitchFamily="34" charset="0"/>
              </a:rPr>
              <a:t>Correction 3 on demo March 24</a:t>
            </a:r>
            <a:endParaRPr kumimoji="1" lang="ja-JP" altLang="en-US" sz="2000" dirty="0"/>
          </a:p>
        </p:txBody>
      </p:sp>
      <p:pic>
        <p:nvPicPr>
          <p:cNvPr id="7" name="コンテンツ プレースホルダー 6" descr="手紙 が含まれている画像&#10;&#10;自動的に生成された説明">
            <a:extLst>
              <a:ext uri="{FF2B5EF4-FFF2-40B4-BE49-F238E27FC236}">
                <a16:creationId xmlns:a16="http://schemas.microsoft.com/office/drawing/2014/main" id="{89F728AC-6F10-432C-8E22-7C971ED53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850"/>
            <a:ext cx="5318132" cy="3489260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FEF134-B51F-46AE-937A-2A0566DB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37277C-A144-47EF-9D82-9DDD73A2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B950627-4F57-4936-89A4-28B2E06CDCC6}"/>
              </a:ext>
            </a:extLst>
          </p:cNvPr>
          <p:cNvSpPr/>
          <p:nvPr/>
        </p:nvSpPr>
        <p:spPr>
          <a:xfrm>
            <a:off x="2911876" y="3923930"/>
            <a:ext cx="1216241" cy="213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63F3EB8-B7DB-43FC-A73F-A615465B469B}"/>
              </a:ext>
            </a:extLst>
          </p:cNvPr>
          <p:cNvSpPr/>
          <p:nvPr/>
        </p:nvSpPr>
        <p:spPr>
          <a:xfrm>
            <a:off x="5868140" y="1127464"/>
            <a:ext cx="2476870" cy="1287262"/>
          </a:xfrm>
          <a:prstGeom prst="wedgeRectCallout">
            <a:avLst>
              <a:gd name="adj1" fmla="val -119159"/>
              <a:gd name="adj2" fmla="val 169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Arial Black" panose="020B0A04020102020204" pitchFamily="34" charset="0"/>
              </a:rPr>
              <a:t>I do not know where this comes out, but delete this text meaning ‘Child is not in the garden’.</a:t>
            </a:r>
            <a:endParaRPr kumimoji="1" lang="ja-JP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EDB653-E3AE-4C27-BE80-197562F823FE}"/>
              </a:ext>
            </a:extLst>
          </p:cNvPr>
          <p:cNvSpPr txBox="1"/>
          <p:nvPr/>
        </p:nvSpPr>
        <p:spPr>
          <a:xfrm>
            <a:off x="6701589" y="3140242"/>
            <a:ext cx="40426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en-US" altLang="ja-JP" sz="1800" dirty="0">
                <a:solidFill>
                  <a:srgbClr val="7030A0"/>
                </a:solidFill>
                <a:latin typeface="Arial Black" panose="020B0A04020102020204" pitchFamily="34" charset="0"/>
                <a:ea typeface="Meiryo UI" panose="020B0604030504040204" pitchFamily="50" charset="-128"/>
              </a:rPr>
              <a:t>We see this popup here</a:t>
            </a:r>
          </a:p>
          <a:p>
            <a:pPr marL="0" indent="0">
              <a:buNone/>
            </a:pPr>
            <a:endParaRPr kumimoji="1" lang="en-US" altLang="ja-JP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2. Kid is not checked in the garden please check in first.</a:t>
            </a:r>
          </a:p>
          <a:p>
            <a:pPr marL="0" indent="0">
              <a:buNone/>
            </a:pPr>
            <a:r>
              <a:rPr lang="ja-JP" altLang="en-US" sz="1800" b="1" dirty="0">
                <a:solidFill>
                  <a:srgbClr val="00B050"/>
                </a:solidFill>
                <a:latin typeface="NotoSansJP"/>
              </a:rPr>
              <a:t>登園していません</a:t>
            </a:r>
            <a:endParaRPr lang="en-US" altLang="ja-JP" sz="1800" b="1" dirty="0">
              <a:solidFill>
                <a:srgbClr val="00B050"/>
              </a:solidFill>
              <a:latin typeface="NotoSansJP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013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93E49-BDBE-4342-8630-E83BC9A7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Arial Black" panose="020B0A04020102020204" pitchFamily="34" charset="0"/>
              </a:rPr>
              <a:t>Correction 3 on demo March 24</a:t>
            </a:r>
            <a:endParaRPr kumimoji="1" lang="ja-JP" altLang="en-US" sz="2400" dirty="0"/>
          </a:p>
        </p:txBody>
      </p:sp>
      <p:pic>
        <p:nvPicPr>
          <p:cNvPr id="7" name="コンテンツ プレースホルダー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AD6C814C-FD0E-4E54-8283-0FD7105D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0" y="1482725"/>
            <a:ext cx="2010689" cy="4351338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3740AA-C9A0-4186-9BBA-25B5901B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9C0F3B-8443-42A9-9C10-FF2B4F43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07D0C3-2BA9-4EDB-8738-426188BFC3B0}"/>
              </a:ext>
            </a:extLst>
          </p:cNvPr>
          <p:cNvSpPr txBox="1"/>
          <p:nvPr/>
        </p:nvSpPr>
        <p:spPr>
          <a:xfrm>
            <a:off x="3191069" y="1566238"/>
            <a:ext cx="3004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entry/exit button-</a:t>
            </a: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beside of button color,</a:t>
            </a: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1.  enlarge button size a bit</a:t>
            </a: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2. downsize text font size by one point</a:t>
            </a: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Image is in iPhone 13 of mine</a:t>
            </a: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Then in mobile, it looks better.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図 9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B6652CF5-5E7B-4516-99F8-84945E147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06" y="1478060"/>
            <a:ext cx="5534025" cy="29051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D87F051-9369-4BA3-881C-0E8132C7EC69}"/>
              </a:ext>
            </a:extLst>
          </p:cNvPr>
          <p:cNvSpPr txBox="1"/>
          <p:nvPr/>
        </p:nvSpPr>
        <p:spPr>
          <a:xfrm>
            <a:off x="6662709" y="4918275"/>
            <a:ext cx="5066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Color of entry/exit button</a:t>
            </a:r>
          </a:p>
          <a:p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Change the color like the above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5429B-3100-4E31-BECE-D2329372E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871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Arial Black" panose="020B0A04020102020204" pitchFamily="34" charset="0"/>
              </a:rPr>
              <a:t>Correction 3 on demo March 24</a:t>
            </a:r>
            <a:endParaRPr kumimoji="1" lang="ja-JP" altLang="en-US" sz="2400" dirty="0"/>
          </a:p>
        </p:txBody>
      </p:sp>
      <p:pic>
        <p:nvPicPr>
          <p:cNvPr id="7" name="コンテンツ プレースホルダー 6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BE81E8C7-9834-4ACA-AD93-69C668CDE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3996"/>
            <a:ext cx="2210217" cy="4783138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CDF22-2526-4ACB-BA09-3E6971F1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E56699-A156-4580-BEBC-F663F2AC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9" name="図 8" descr="テーブル, QR コード&#10;&#10;自動的に生成された説明">
            <a:extLst>
              <a:ext uri="{FF2B5EF4-FFF2-40B4-BE49-F238E27FC236}">
                <a16:creationId xmlns:a16="http://schemas.microsoft.com/office/drawing/2014/main" id="{4B3D83C9-A725-4A51-ABB5-37E54FED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21" y="1310853"/>
            <a:ext cx="3971925" cy="1381125"/>
          </a:xfrm>
          <a:prstGeom prst="rect">
            <a:avLst/>
          </a:prstGeom>
        </p:spPr>
      </p:pic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B643883C-0BA0-471F-BE21-4059D0370669}"/>
              </a:ext>
            </a:extLst>
          </p:cNvPr>
          <p:cNvSpPr/>
          <p:nvPr/>
        </p:nvSpPr>
        <p:spPr>
          <a:xfrm>
            <a:off x="4017690" y="3340223"/>
            <a:ext cx="4002832" cy="1413588"/>
          </a:xfrm>
          <a:prstGeom prst="wedgeRectCallout">
            <a:avLst>
              <a:gd name="adj1" fmla="val -75614"/>
              <a:gd name="adj2" fmla="val -40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This is screen of iPhone 13.</a:t>
            </a:r>
          </a:p>
          <a:p>
            <a:r>
              <a:rPr lang="en-US" altLang="ja-JP" dirty="0"/>
              <a:t>Looks bad coz ‘plate’ is too long.</a:t>
            </a:r>
          </a:p>
          <a:p>
            <a:r>
              <a:rPr kumimoji="1" lang="en-US" altLang="ja-JP" dirty="0"/>
              <a:t>Appearance should be the above</a:t>
            </a:r>
          </a:p>
          <a:p>
            <a:r>
              <a:rPr lang="en-US" altLang="ja-JP" dirty="0"/>
              <a:t>Please urgently adjust 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5AB69857-FDEA-4511-82A9-36EF2E19BC5B}"/>
              </a:ext>
            </a:extLst>
          </p:cNvPr>
          <p:cNvSpPr/>
          <p:nvPr/>
        </p:nvSpPr>
        <p:spPr>
          <a:xfrm>
            <a:off x="3999935" y="3429000"/>
            <a:ext cx="4002832" cy="1413588"/>
          </a:xfrm>
          <a:prstGeom prst="wedgeRectCallout">
            <a:avLst>
              <a:gd name="adj1" fmla="val -17063"/>
              <a:gd name="adj2" fmla="val -1039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screen of iPhone 13.</a:t>
            </a: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Looks bad coz ‘plate’ is too long.</a:t>
            </a:r>
          </a:p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Appearance should be </a:t>
            </a:r>
            <a:r>
              <a:rPr kumimoji="1" lang="en-US" altLang="ja-JP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above.</a:t>
            </a:r>
            <a:endParaRPr kumimoji="1" lang="en-US" altLang="ja-JP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urgently adjust </a:t>
            </a:r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B3E07E-5E84-41F8-98F3-6FC2A3B53624}"/>
              </a:ext>
            </a:extLst>
          </p:cNvPr>
          <p:cNvSpPr txBox="1"/>
          <p:nvPr/>
        </p:nvSpPr>
        <p:spPr>
          <a:xfrm>
            <a:off x="1020932" y="1713390"/>
            <a:ext cx="1819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002060"/>
                </a:solidFill>
                <a:latin typeface="Arial Black" panose="020B0A04020102020204" pitchFamily="34" charset="0"/>
              </a:rPr>
              <a:t>View on iPhone13</a:t>
            </a:r>
            <a:endParaRPr kumimoji="1" lang="ja-JP" altLang="en-US" sz="1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6A2FFBFE-443A-4024-9E5F-33B6E5989139}"/>
              </a:ext>
            </a:extLst>
          </p:cNvPr>
          <p:cNvSpPr/>
          <p:nvPr/>
        </p:nvSpPr>
        <p:spPr>
          <a:xfrm>
            <a:off x="4513683" y="4946650"/>
            <a:ext cx="4629901" cy="1413588"/>
          </a:xfrm>
          <a:prstGeom prst="wedgeRectCallout">
            <a:avLst>
              <a:gd name="adj1" fmla="val -88212"/>
              <a:gd name="adj2" fmla="val -4597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looks like the app is pasted on the screen.</a:t>
            </a:r>
          </a:p>
          <a:p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closely, the color screen is slightly darker than app.</a:t>
            </a:r>
          </a:p>
          <a:p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never seen like this.</a:t>
            </a:r>
          </a:p>
          <a:p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</a:t>
            </a: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685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6FFB8-1FF8-48EF-831F-F56E8C48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462" y="339518"/>
            <a:ext cx="3833327" cy="662781"/>
          </a:xfrm>
        </p:spPr>
        <p:txBody>
          <a:bodyPr/>
          <a:lstStyle/>
          <a:p>
            <a:r>
              <a:rPr lang="en-US" altLang="ja-JP" sz="2400" dirty="0">
                <a:latin typeface="Arial Black" panose="020B0A04020102020204" pitchFamily="34" charset="0"/>
              </a:rPr>
              <a:t>Correction 4</a:t>
            </a:r>
            <a:endParaRPr lang="ja-JP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7" name="コンテンツ プレースホルダー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3E8E81B-1632-4C0C-8908-C222D53F1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1" y="182283"/>
            <a:ext cx="2845918" cy="5691835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BF725B-5143-4D56-8137-D687AB39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F0B225-08AC-4A56-83E4-A5234A3C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9" name="図 8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49CEF849-C7EB-430E-AC2E-9E206A3B4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466529"/>
            <a:ext cx="2780523" cy="556104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5309E9-889A-4287-9A08-87726639EB65}"/>
              </a:ext>
            </a:extLst>
          </p:cNvPr>
          <p:cNvSpPr txBox="1"/>
          <p:nvPr/>
        </p:nvSpPr>
        <p:spPr>
          <a:xfrm>
            <a:off x="838200" y="1027906"/>
            <a:ext cx="2332920" cy="27699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002060"/>
                </a:solidFill>
                <a:latin typeface="Arial Black" panose="020B0A04020102020204" pitchFamily="34" charset="0"/>
              </a:rPr>
              <a:t>View on Google pixel</a:t>
            </a:r>
            <a:endParaRPr kumimoji="1" lang="ja-JP" altLang="en-US" sz="1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図 10" descr="テーブル, QR コード&#10;&#10;自動的に生成された説明">
            <a:extLst>
              <a:ext uri="{FF2B5EF4-FFF2-40B4-BE49-F238E27FC236}">
                <a16:creationId xmlns:a16="http://schemas.microsoft.com/office/drawing/2014/main" id="{50AA25A3-22ED-470D-83C4-7F335060C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36" y="1304905"/>
            <a:ext cx="3971925" cy="1381125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2B230F71-20D6-41E2-AE87-FD0DCADBCEC4}"/>
              </a:ext>
            </a:extLst>
          </p:cNvPr>
          <p:cNvSpPr/>
          <p:nvPr/>
        </p:nvSpPr>
        <p:spPr>
          <a:xfrm>
            <a:off x="6245352" y="1856232"/>
            <a:ext cx="621895" cy="384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660262-2BCE-4E8F-995F-1828FD9C3EAA}"/>
              </a:ext>
            </a:extLst>
          </p:cNvPr>
          <p:cNvSpPr txBox="1"/>
          <p:nvPr/>
        </p:nvSpPr>
        <p:spPr>
          <a:xfrm>
            <a:off x="5700787" y="1566430"/>
            <a:ext cx="144067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002060"/>
                </a:solidFill>
                <a:latin typeface="Arial Black" panose="020B0A04020102020204" pitchFamily="34" charset="0"/>
              </a:rPr>
              <a:t>Need to adjust</a:t>
            </a:r>
            <a:endParaRPr kumimoji="1" lang="ja-JP" altLang="en-US" sz="1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B81F0222-5FB1-4479-9F9D-0ECD1E3705D2}"/>
              </a:ext>
            </a:extLst>
          </p:cNvPr>
          <p:cNvSpPr/>
          <p:nvPr/>
        </p:nvSpPr>
        <p:spPr>
          <a:xfrm>
            <a:off x="169542" y="5344745"/>
            <a:ext cx="4629901" cy="1165062"/>
          </a:xfrm>
          <a:prstGeom prst="wedgeRectCallout">
            <a:avLst>
              <a:gd name="adj1" fmla="val -20528"/>
              <a:gd name="adj2" fmla="val -880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looks like the app is pasted on the screen.</a:t>
            </a:r>
          </a:p>
          <a:p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closely, the color screen is slightly darker than app.</a:t>
            </a:r>
          </a:p>
          <a:p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never seen like this.</a:t>
            </a:r>
          </a:p>
          <a:p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</a:t>
            </a: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kumimoji="1" lang="en-US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0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30F9CCF-AA1F-48F0-8AAC-638742F1E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7591"/>
            <a:ext cx="10515600" cy="2847405"/>
          </a:xfr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2614465-160D-439E-AAA2-BBAF5064FB53}"/>
              </a:ext>
            </a:extLst>
          </p:cNvPr>
          <p:cNvSpPr/>
          <p:nvPr/>
        </p:nvSpPr>
        <p:spPr>
          <a:xfrm>
            <a:off x="2481943" y="1838131"/>
            <a:ext cx="1576873" cy="419877"/>
          </a:xfrm>
          <a:prstGeom prst="wedgeRectCallout">
            <a:avLst>
              <a:gd name="adj1" fmla="val -65872"/>
              <a:gd name="adj2" fmla="val 121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Arial Black" panose="020B0A04020102020204" pitchFamily="34" charset="0"/>
              </a:rPr>
              <a:t>Delete this title</a:t>
            </a:r>
            <a:endParaRPr kumimoji="1" lang="ja-JP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A1209D4-A7E9-4673-A8F9-C991551DD674}"/>
              </a:ext>
            </a:extLst>
          </p:cNvPr>
          <p:cNvSpPr/>
          <p:nvPr/>
        </p:nvSpPr>
        <p:spPr>
          <a:xfrm>
            <a:off x="6343729" y="1340528"/>
            <a:ext cx="3366328" cy="1077271"/>
          </a:xfrm>
          <a:prstGeom prst="wedgeRectCallout">
            <a:avLst>
              <a:gd name="adj1" fmla="val 28148"/>
              <a:gd name="adj2" fmla="val 216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Arial Black" panose="020B0A04020102020204" pitchFamily="34" charset="0"/>
              </a:rPr>
              <a:t>Change to Japanese style</a:t>
            </a:r>
          </a:p>
          <a:p>
            <a:pPr algn="ctr"/>
            <a:r>
              <a:rPr lang="en-US" altLang="ja-JP" sz="1200" dirty="0" err="1">
                <a:latin typeface="Arial Black" panose="020B0A04020102020204" pitchFamily="34" charset="0"/>
              </a:rPr>
              <a:t>yyyy</a:t>
            </a:r>
            <a:r>
              <a:rPr lang="ja-JP" altLang="en-US" sz="1200" dirty="0">
                <a:latin typeface="Arial Black" panose="020B0A04020102020204" pitchFamily="34" charset="0"/>
              </a:rPr>
              <a:t>年</a:t>
            </a:r>
            <a:r>
              <a:rPr lang="en-US" altLang="ja-JP" sz="1200" dirty="0">
                <a:latin typeface="Arial Black" panose="020B0A04020102020204" pitchFamily="34" charset="0"/>
              </a:rPr>
              <a:t>mm</a:t>
            </a:r>
            <a:r>
              <a:rPr lang="ja-JP" altLang="en-US" sz="1200" dirty="0">
                <a:latin typeface="Arial Black" panose="020B0A04020102020204" pitchFamily="34" charset="0"/>
              </a:rPr>
              <a:t>月</a:t>
            </a:r>
            <a:r>
              <a:rPr lang="en-US" altLang="ja-JP" sz="1200" dirty="0">
                <a:latin typeface="Arial Black" panose="020B0A04020102020204" pitchFamily="34" charset="0"/>
              </a:rPr>
              <a:t>dd</a:t>
            </a:r>
            <a:r>
              <a:rPr lang="ja-JP" altLang="en-US" sz="1200" dirty="0">
                <a:latin typeface="Arial Black" panose="020B0A04020102020204" pitchFamily="34" charset="0"/>
              </a:rPr>
              <a:t>日（月）</a:t>
            </a:r>
            <a:endParaRPr lang="en-US" altLang="ja-JP" sz="1200" dirty="0">
              <a:latin typeface="Arial Black" panose="020B0A04020102020204" pitchFamily="34" charset="0"/>
            </a:endParaRPr>
          </a:p>
          <a:p>
            <a:pPr algn="ctr"/>
            <a:endParaRPr kumimoji="1" lang="en-US" altLang="ja-JP" sz="1200" dirty="0">
              <a:latin typeface="Arial Black" panose="020B0A04020102020204" pitchFamily="34" charset="0"/>
            </a:endParaRPr>
          </a:p>
          <a:p>
            <a:pPr algn="ctr"/>
            <a:r>
              <a:rPr kumimoji="1" lang="en-US" altLang="ja-JP" sz="1200" dirty="0">
                <a:latin typeface="Arial Black" panose="020B0A04020102020204" pitchFamily="34" charset="0"/>
              </a:rPr>
              <a:t>Are you able to convert English style to Japanese style?</a:t>
            </a:r>
            <a:fld id="{F622B075-6262-40C0-9792-582D3F689E73}" type="slidenum">
              <a:rPr kumimoji="1" lang="en-US" altLang="ja-JP" sz="1200" smtClean="0">
                <a:latin typeface="Arial Black" panose="020B0A04020102020204" pitchFamily="34" charset="0"/>
              </a:rPr>
              <a:t>2</a:t>
            </a:fld>
            <a:r>
              <a:rPr kumimoji="1" lang="en-US" altLang="ja-JP" sz="1200" dirty="0">
                <a:latin typeface="Arial Black" panose="020B0A04020102020204" pitchFamily="34" charset="0"/>
              </a:rPr>
              <a:t>March 7, 2022</a:t>
            </a:r>
            <a:fld id="{22C4F7A5-A663-4862-A7E4-0BB140831EFE}" type="slidenum">
              <a:rPr kumimoji="1" lang="en-US" altLang="ja-JP" sz="1200" smtClean="0">
                <a:latin typeface="Arial Black" panose="020B0A04020102020204" pitchFamily="34" charset="0"/>
              </a:rPr>
              <a:t>2</a:t>
            </a:fld>
            <a:endParaRPr kumimoji="1" lang="ja-JP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189A2727-E8D8-494B-A672-012F1359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March 7, 2022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A4C15F-57BA-4915-B4D2-9E8422C4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86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97271-5BE4-4FA9-887E-6E2C3AA7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507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Arial Black" panose="020B0A04020102020204" pitchFamily="34" charset="0"/>
              </a:rPr>
              <a:t>Change the illustration</a:t>
            </a:r>
            <a:endParaRPr kumimoji="1" lang="ja-JP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7" name="コンテンツ プレースホルダー 6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FEDA959E-F033-40EC-9AC6-245371F0B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6" y="2864498"/>
            <a:ext cx="2789870" cy="2789870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7B3FE-0DAF-4F49-B31C-7DDC55A2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7F814A-9806-4E63-A0F2-E0BB0F23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9" name="図 8" descr="おもちゃ, レゴ が含まれている画像&#10;&#10;自動的に生成された説明">
            <a:extLst>
              <a:ext uri="{FF2B5EF4-FFF2-40B4-BE49-F238E27FC236}">
                <a16:creationId xmlns:a16="http://schemas.microsoft.com/office/drawing/2014/main" id="{F0839C2D-A16A-4AD5-95D9-5F93CA913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01998"/>
            <a:ext cx="3114869" cy="3114869"/>
          </a:xfrm>
          <a:prstGeom prst="rect">
            <a:avLst/>
          </a:prstGeom>
        </p:spPr>
      </p:pic>
      <p:pic>
        <p:nvPicPr>
          <p:cNvPr id="11" name="図 10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822EB1F4-5EBE-44E4-994F-DA0DCED23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53" y="2239346"/>
            <a:ext cx="1771921" cy="383488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0E1607-62F3-4D38-857E-356CF88A70C4}"/>
              </a:ext>
            </a:extLst>
          </p:cNvPr>
          <p:cNvSpPr txBox="1"/>
          <p:nvPr/>
        </p:nvSpPr>
        <p:spPr>
          <a:xfrm>
            <a:off x="998376" y="1810139"/>
            <a:ext cx="5281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Replace with these boy and girl.</a:t>
            </a: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But this is not final, they are making new illustration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303265-702B-4377-93A7-6E24770F0F3B}"/>
              </a:ext>
            </a:extLst>
          </p:cNvPr>
          <p:cNvSpPr txBox="1"/>
          <p:nvPr/>
        </p:nvSpPr>
        <p:spPr>
          <a:xfrm>
            <a:off x="6696269" y="1485754"/>
            <a:ext cx="528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Just remove </a:t>
            </a:r>
            <a:r>
              <a:rPr kumimoji="1" lang="en-US" altLang="ja-JP">
                <a:latin typeface="Arial" panose="020B0604020202020204" pitchFamily="34" charset="0"/>
                <a:cs typeface="Arial" panose="020B0604020202020204" pitchFamily="34" charset="0"/>
              </a:rPr>
              <a:t>the cloud 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61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B2B5-FDA5-4EA4-85A0-D7F01F12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Arial Black" panose="020B0A04020102020204" pitchFamily="34" charset="0"/>
              </a:rPr>
              <a:t>Correction</a:t>
            </a:r>
            <a:r>
              <a:rPr lang="ja-JP" altLang="en-US" sz="2400" dirty="0">
                <a:latin typeface="Arial Black" panose="020B0A04020102020204" pitchFamily="34" charset="0"/>
              </a:rPr>
              <a:t> </a:t>
            </a:r>
            <a:r>
              <a:rPr lang="en-US" altLang="ja-JP" sz="2400" dirty="0">
                <a:latin typeface="Arial Black" panose="020B0A04020102020204" pitchFamily="34" charset="0"/>
              </a:rPr>
              <a:t>5-1</a:t>
            </a:r>
            <a:endParaRPr kumimoji="1" lang="ja-JP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92D3-679D-4E08-8A4D-C1A9B55C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DCB9F-9E2F-4344-B872-92715B43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800A45B9-92AD-4A8B-AE11-96E78F97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00" y="1388852"/>
            <a:ext cx="9525000" cy="3086100"/>
          </a:xfr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5265DDF-CE22-4A3D-AA41-42E1F5D6FA50}"/>
              </a:ext>
            </a:extLst>
          </p:cNvPr>
          <p:cNvSpPr/>
          <p:nvPr/>
        </p:nvSpPr>
        <p:spPr>
          <a:xfrm>
            <a:off x="3581400" y="3861620"/>
            <a:ext cx="3258105" cy="1420427"/>
          </a:xfrm>
          <a:prstGeom prst="wedgeRectCallout">
            <a:avLst>
              <a:gd name="adj1" fmla="val 49739"/>
              <a:gd name="adj2" fmla="val -14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rgbClr val="1D1C1D"/>
                </a:solidFill>
                <a:latin typeface="Arial Black" panose="020B0A04020102020204" pitchFamily="34" charset="0"/>
              </a:rPr>
              <a:t>We choose Child name here, not ID.</a:t>
            </a:r>
          </a:p>
          <a:p>
            <a:r>
              <a:rPr lang="en-US" altLang="ja-JP" sz="1100" b="0" i="0" dirty="0">
                <a:solidFill>
                  <a:srgbClr val="1D1C1D"/>
                </a:solidFill>
                <a:effectLst/>
                <a:latin typeface="Arial Black" panose="020B0A04020102020204" pitchFamily="34" charset="0"/>
              </a:rPr>
              <a:t>You have to look into next page.</a:t>
            </a:r>
          </a:p>
          <a:p>
            <a:r>
              <a:rPr lang="en-US" altLang="ja-JP" sz="1100" dirty="0">
                <a:solidFill>
                  <a:srgbClr val="1D1C1D"/>
                </a:solidFill>
                <a:latin typeface="Arial Black" panose="020B0A04020102020204" pitchFamily="34" charset="0"/>
              </a:rPr>
              <a:t>Pls create the details as per next page</a:t>
            </a:r>
          </a:p>
          <a:p>
            <a:endParaRPr lang="en-US" altLang="ja-JP" sz="1100" b="0" i="0" dirty="0">
              <a:solidFill>
                <a:srgbClr val="1D1C1D"/>
              </a:solidFill>
              <a:effectLst/>
              <a:latin typeface="NotoSansJP"/>
            </a:endParaRPr>
          </a:p>
          <a:p>
            <a:endParaRPr lang="en-US" altLang="ja-JP" sz="9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otoSansJP"/>
            </a:endParaRPr>
          </a:p>
          <a:p>
            <a:r>
              <a:rPr lang="en-US" altLang="ja-JP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ID</a:t>
            </a:r>
            <a:r>
              <a:rPr lang="ja-JP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ではなく、名前で選択をお願いします</a:t>
            </a:r>
            <a:br>
              <a:rPr lang="ja-JP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ja-JP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不足している条件項目あり　仕様書</a:t>
            </a:r>
            <a:r>
              <a:rPr lang="en-US" altLang="ja-JP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P</a:t>
            </a:r>
            <a:r>
              <a:rPr lang="ja-JP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２１　通りになっていません</a:t>
            </a:r>
            <a:endParaRPr kumimoji="1" lang="ja-JP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F93469A-CFB7-4310-A0A8-CFA1E25D8FE7}"/>
              </a:ext>
            </a:extLst>
          </p:cNvPr>
          <p:cNvSpPr/>
          <p:nvPr/>
        </p:nvSpPr>
        <p:spPr>
          <a:xfrm>
            <a:off x="7981025" y="5282047"/>
            <a:ext cx="719091" cy="514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0EC24-8E37-409F-B5D2-E789E7335058}"/>
              </a:ext>
            </a:extLst>
          </p:cNvPr>
          <p:cNvSpPr txBox="1"/>
          <p:nvPr/>
        </p:nvSpPr>
        <p:spPr>
          <a:xfrm>
            <a:off x="7235301" y="4427460"/>
            <a:ext cx="4211299" cy="738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  <a:latin typeface="Arial Black" panose="020B0A04020102020204" pitchFamily="34" charset="0"/>
              </a:rPr>
              <a:t>IMPORTANT</a:t>
            </a:r>
          </a:p>
          <a:p>
            <a:r>
              <a:rPr kumimoji="1" lang="en-US" altLang="ja-JP" sz="1400" dirty="0">
                <a:solidFill>
                  <a:srgbClr val="002060"/>
                </a:solidFill>
                <a:latin typeface="Arial Black" panose="020B0A04020102020204" pitchFamily="34" charset="0"/>
              </a:rPr>
              <a:t>Please look into requirements next page.</a:t>
            </a:r>
          </a:p>
          <a:p>
            <a:r>
              <a:rPr lang="en-US" altLang="ja-JP" sz="1400" dirty="0">
                <a:solidFill>
                  <a:srgbClr val="002060"/>
                </a:solidFill>
                <a:latin typeface="Arial Black" panose="020B0A04020102020204" pitchFamily="34" charset="0"/>
              </a:rPr>
              <a:t>It looks like you missed that page</a:t>
            </a:r>
            <a:endParaRPr kumimoji="1" lang="ja-JP" altLang="en-US" sz="14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19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スライド番号プレースホルダー 5">
            <a:extLst>
              <a:ext uri="{FF2B5EF4-FFF2-40B4-BE49-F238E27FC236}">
                <a16:creationId xmlns:a16="http://schemas.microsoft.com/office/drawing/2014/main" id="{FAE6BA2E-5D68-442B-85BE-F67B24D0516D}"/>
              </a:ext>
            </a:extLst>
          </p:cNvPr>
          <p:cNvSpPr txBox="1">
            <a:spLocks/>
          </p:cNvSpPr>
          <p:nvPr/>
        </p:nvSpPr>
        <p:spPr>
          <a:xfrm>
            <a:off x="9336947" y="64089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C7F3DC-3BAA-4D1B-9BC1-9FFF4F92FD7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F3E0460-E2CE-487C-A6C8-172DC19BC52F}"/>
              </a:ext>
            </a:extLst>
          </p:cNvPr>
          <p:cNvSpPr txBox="1">
            <a:spLocks/>
          </p:cNvSpPr>
          <p:nvPr/>
        </p:nvSpPr>
        <p:spPr>
          <a:xfrm>
            <a:off x="621437" y="786115"/>
            <a:ext cx="10999433" cy="32359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画面イメージ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07A18A4-9448-4168-A329-42116293AC0C}"/>
              </a:ext>
            </a:extLst>
          </p:cNvPr>
          <p:cNvGrpSpPr/>
          <p:nvPr/>
        </p:nvGrpSpPr>
        <p:grpSpPr>
          <a:xfrm>
            <a:off x="5180647" y="83891"/>
            <a:ext cx="4483151" cy="6634509"/>
            <a:chOff x="353009" y="86966"/>
            <a:chExt cx="4483151" cy="6634509"/>
          </a:xfrm>
        </p:grpSpPr>
        <p:pic>
          <p:nvPicPr>
            <p:cNvPr id="16" name="図 15" descr="コンピューターの画面&#10;&#10;自動的に生成された説明">
              <a:extLst>
                <a:ext uri="{FF2B5EF4-FFF2-40B4-BE49-F238E27FC236}">
                  <a16:creationId xmlns:a16="http://schemas.microsoft.com/office/drawing/2014/main" id="{4A686C7D-8A52-40DD-8192-74682880A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09" y="86966"/>
              <a:ext cx="4483151" cy="6634509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479DA94-E7E6-45BF-BD34-A308600CCFB6}"/>
                </a:ext>
              </a:extLst>
            </p:cNvPr>
            <p:cNvSpPr/>
            <p:nvPr/>
          </p:nvSpPr>
          <p:spPr>
            <a:xfrm>
              <a:off x="629920" y="562062"/>
              <a:ext cx="3942080" cy="5602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3" name="タイトル 1">
            <a:extLst>
              <a:ext uri="{FF2B5EF4-FFF2-40B4-BE49-F238E27FC236}">
                <a16:creationId xmlns:a16="http://schemas.microsoft.com/office/drawing/2014/main" id="{88E771CC-FE35-4F39-B5A9-99FEA13491D9}"/>
              </a:ext>
            </a:extLst>
          </p:cNvPr>
          <p:cNvSpPr txBox="1">
            <a:spLocks/>
          </p:cNvSpPr>
          <p:nvPr/>
        </p:nvSpPr>
        <p:spPr>
          <a:xfrm>
            <a:off x="621437" y="1012051"/>
            <a:ext cx="10999433" cy="5477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⑧帳票出力画面（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1/2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E7B214E-ADDD-400C-9781-4923CC180D2D}"/>
              </a:ext>
            </a:extLst>
          </p:cNvPr>
          <p:cNvSpPr/>
          <p:nvPr/>
        </p:nvSpPr>
        <p:spPr>
          <a:xfrm>
            <a:off x="6096000" y="555954"/>
            <a:ext cx="3303638" cy="58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帳票出力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57F6A68-26FA-45C1-802F-759A92D99274}"/>
              </a:ext>
            </a:extLst>
          </p:cNvPr>
          <p:cNvSpPr/>
          <p:nvPr/>
        </p:nvSpPr>
        <p:spPr>
          <a:xfrm>
            <a:off x="5457558" y="555954"/>
            <a:ext cx="638442" cy="580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≡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3784DFD-808E-433A-BE9D-316E7913830C}"/>
              </a:ext>
            </a:extLst>
          </p:cNvPr>
          <p:cNvSpPr/>
          <p:nvPr/>
        </p:nvSpPr>
        <p:spPr>
          <a:xfrm>
            <a:off x="6096000" y="5266487"/>
            <a:ext cx="1219738" cy="463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戻る</a:t>
            </a:r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F964716-A965-4DEF-87B5-329469A76054}"/>
              </a:ext>
            </a:extLst>
          </p:cNvPr>
          <p:cNvSpPr/>
          <p:nvPr/>
        </p:nvSpPr>
        <p:spPr>
          <a:xfrm>
            <a:off x="7592649" y="5266487"/>
            <a:ext cx="1219738" cy="463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7FC4954-ECD6-42B1-B7A0-28BD983A31BF}"/>
              </a:ext>
            </a:extLst>
          </p:cNvPr>
          <p:cNvSpPr/>
          <p:nvPr/>
        </p:nvSpPr>
        <p:spPr>
          <a:xfrm>
            <a:off x="7944302" y="2550579"/>
            <a:ext cx="1179066" cy="34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鈴木　太郎 ▼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7DD7B7B-CAE9-4E96-AE62-AA0FB760326A}"/>
              </a:ext>
            </a:extLst>
          </p:cNvPr>
          <p:cNvSpPr/>
          <p:nvPr/>
        </p:nvSpPr>
        <p:spPr>
          <a:xfrm>
            <a:off x="5590578" y="2450083"/>
            <a:ext cx="989248" cy="54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出力対象</a:t>
            </a:r>
            <a:endParaRPr kumimoji="1" lang="ja-JP" altLang="en-US" sz="13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A6E50E3-053D-48A7-92FC-0FE680A4CEAD}"/>
              </a:ext>
            </a:extLst>
          </p:cNvPr>
          <p:cNvSpPr/>
          <p:nvPr/>
        </p:nvSpPr>
        <p:spPr>
          <a:xfrm>
            <a:off x="6632859" y="3343834"/>
            <a:ext cx="1179065" cy="3467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　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E9DE59B-6E4A-4171-A504-93C8DE8611AA}"/>
              </a:ext>
            </a:extLst>
          </p:cNvPr>
          <p:cNvSpPr/>
          <p:nvPr/>
        </p:nvSpPr>
        <p:spPr>
          <a:xfrm>
            <a:off x="5590578" y="3243337"/>
            <a:ext cx="989248" cy="54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出力期間</a:t>
            </a:r>
            <a:endParaRPr kumimoji="1" lang="ja-JP" altLang="en-US" sz="13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B2490F1-D3DF-4F9E-91CC-B53AB93EF952}"/>
              </a:ext>
            </a:extLst>
          </p:cNvPr>
          <p:cNvSpPr/>
          <p:nvPr/>
        </p:nvSpPr>
        <p:spPr>
          <a:xfrm>
            <a:off x="7950321" y="3343832"/>
            <a:ext cx="1179065" cy="34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07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     ▼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253CE824-E734-4B66-AF87-484B75D6443E}"/>
              </a:ext>
            </a:extLst>
          </p:cNvPr>
          <p:cNvSpPr/>
          <p:nvPr/>
        </p:nvSpPr>
        <p:spPr>
          <a:xfrm>
            <a:off x="6632858" y="1757325"/>
            <a:ext cx="2490509" cy="3431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.xlsx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 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5EEAE30-939B-4779-945B-8C22705C53A4}"/>
              </a:ext>
            </a:extLst>
          </p:cNvPr>
          <p:cNvSpPr/>
          <p:nvPr/>
        </p:nvSpPr>
        <p:spPr>
          <a:xfrm>
            <a:off x="5590578" y="1656828"/>
            <a:ext cx="989248" cy="54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出力形式</a:t>
            </a:r>
            <a:endParaRPr kumimoji="1" lang="ja-JP" altLang="en-US" sz="13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BDBD4EC7-A4BC-482E-B39F-62535172B7CB}"/>
              </a:ext>
            </a:extLst>
          </p:cNvPr>
          <p:cNvSpPr/>
          <p:nvPr/>
        </p:nvSpPr>
        <p:spPr>
          <a:xfrm>
            <a:off x="9317968" y="1320259"/>
            <a:ext cx="2074259" cy="569651"/>
          </a:xfrm>
          <a:prstGeom prst="wedgeRectCallout">
            <a:avLst>
              <a:gd name="adj1" fmla="val -64010"/>
              <a:gd name="adj2" fmla="val 57135"/>
            </a:avLst>
          </a:prstGeom>
          <a:solidFill>
            <a:srgbClr val="FB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Excel, pdf</a:t>
            </a:r>
            <a:r>
              <a:rPr kumimoji="1"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が選択可能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16741F7-09B5-4DC9-A704-10CE5659541A}"/>
              </a:ext>
            </a:extLst>
          </p:cNvPr>
          <p:cNvSpPr/>
          <p:nvPr/>
        </p:nvSpPr>
        <p:spPr>
          <a:xfrm>
            <a:off x="6632860" y="2550579"/>
            <a:ext cx="1179064" cy="34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○組　　 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1C09622D-435A-43B7-BB50-DD5BD257AA07}"/>
              </a:ext>
            </a:extLst>
          </p:cNvPr>
          <p:cNvSpPr/>
          <p:nvPr/>
        </p:nvSpPr>
        <p:spPr>
          <a:xfrm>
            <a:off x="2938347" y="2149495"/>
            <a:ext cx="2375961" cy="1256972"/>
          </a:xfrm>
          <a:prstGeom prst="wedgeRectCallout">
            <a:avLst>
              <a:gd name="adj1" fmla="val 113695"/>
              <a:gd name="adj2" fmla="val 4897"/>
            </a:avLst>
          </a:prstGeom>
          <a:solidFill>
            <a:srgbClr val="FB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カテゴリは、以下のとおりとする</a:t>
            </a:r>
            <a:endParaRPr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クラス（</a:t>
            </a:r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○組、△△組、</a:t>
            </a:r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職員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その他関係者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13412A59-D998-4464-919B-D7698777DAC0}"/>
              </a:ext>
            </a:extLst>
          </p:cNvPr>
          <p:cNvSpPr/>
          <p:nvPr/>
        </p:nvSpPr>
        <p:spPr>
          <a:xfrm>
            <a:off x="8936031" y="3172034"/>
            <a:ext cx="3183963" cy="1377264"/>
          </a:xfrm>
          <a:prstGeom prst="wedgeRectCallout">
            <a:avLst>
              <a:gd name="adj1" fmla="val -47847"/>
              <a:gd name="adj2" fmla="val -83690"/>
            </a:avLst>
          </a:prstGeom>
          <a:solidFill>
            <a:srgbClr val="FB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・左記のカテゴリで選択した対象から</a:t>
            </a:r>
            <a:endParaRPr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複数選択が可能</a:t>
            </a:r>
            <a:endParaRPr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・選択したカテゴリの対象すべてを選択する場合</a:t>
            </a:r>
            <a:endParaRPr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選択肢「すべて」を選択できるようにする</a:t>
            </a:r>
            <a:endParaRPr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ただし権限に応じて選択不可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17C5191-DACD-46EF-A400-A8403B5BE8DD}"/>
              </a:ext>
            </a:extLst>
          </p:cNvPr>
          <p:cNvSpPr/>
          <p:nvPr/>
        </p:nvSpPr>
        <p:spPr>
          <a:xfrm>
            <a:off x="565156" y="1605084"/>
            <a:ext cx="1790191" cy="146167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帳票出力</a:t>
            </a:r>
            <a:b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ファイル出力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ctr"/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Kidslog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導入園は</a:t>
            </a: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Kidslog</a:t>
            </a:r>
            <a:r>
              <a:rPr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から帳票出力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2022/1/14</a:t>
            </a:r>
            <a:endParaRPr kumimoji="1" lang="en-US" altLang="ja-JP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5C0E6D0A-CEB6-483F-8D66-48CAD38F597F}"/>
              </a:ext>
            </a:extLst>
          </p:cNvPr>
          <p:cNvSpPr/>
          <p:nvPr/>
        </p:nvSpPr>
        <p:spPr>
          <a:xfrm>
            <a:off x="756146" y="3779739"/>
            <a:ext cx="4072431" cy="2099833"/>
          </a:xfrm>
          <a:prstGeom prst="wedgeRectCallout">
            <a:avLst>
              <a:gd name="adj1" fmla="val 77839"/>
              <a:gd name="adj2" fmla="val 6756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出席簿帳票出力は</a:t>
            </a:r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2,3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パターンがある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次リリース対象のスコープとしては、代表的な</a:t>
            </a:r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案を実装してほしい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→代表的な</a:t>
            </a:r>
            <a:r>
              <a:rPr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案のテンプレは田中様より展開される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2022/02/14</a:t>
            </a:r>
          </a:p>
        </p:txBody>
      </p:sp>
      <p:sp>
        <p:nvSpPr>
          <p:cNvPr id="36" name="吹き出し: 四角形 35">
            <a:extLst>
              <a:ext uri="{FF2B5EF4-FFF2-40B4-BE49-F238E27FC236}">
                <a16:creationId xmlns:a16="http://schemas.microsoft.com/office/drawing/2014/main" id="{A61AD877-3339-4132-9AB6-DB5F741B8B0D}"/>
              </a:ext>
            </a:extLst>
          </p:cNvPr>
          <p:cNvSpPr/>
          <p:nvPr/>
        </p:nvSpPr>
        <p:spPr>
          <a:xfrm>
            <a:off x="9336947" y="472876"/>
            <a:ext cx="2297927" cy="1731730"/>
          </a:xfrm>
          <a:prstGeom prst="wedgeRectCallout">
            <a:avLst>
              <a:gd name="adj1" fmla="val -67546"/>
              <a:gd name="adj2" fmla="val 4872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テンプレと紐づけて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出力画面を更新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CDAA40B-9A41-47E2-8CBF-E545CF8903AB}"/>
              </a:ext>
            </a:extLst>
          </p:cNvPr>
          <p:cNvSpPr txBox="1">
            <a:spLocks/>
          </p:cNvSpPr>
          <p:nvPr/>
        </p:nvSpPr>
        <p:spPr>
          <a:xfrm>
            <a:off x="518979" y="142442"/>
            <a:ext cx="10515600" cy="4461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>
                <a:latin typeface="Arial Black" panose="020B0A04020102020204" pitchFamily="34" charset="0"/>
              </a:rPr>
              <a:t>Correction</a:t>
            </a:r>
            <a:r>
              <a:rPr lang="ja-JP" altLang="en-US" sz="2400" dirty="0">
                <a:latin typeface="Arial Black" panose="020B0A04020102020204" pitchFamily="34" charset="0"/>
              </a:rPr>
              <a:t> </a:t>
            </a:r>
            <a:r>
              <a:rPr lang="en-US" altLang="ja-JP" sz="2400" dirty="0">
                <a:latin typeface="Arial Black" panose="020B0A04020102020204" pitchFamily="34" charset="0"/>
              </a:rPr>
              <a:t>5-2</a:t>
            </a:r>
            <a:endParaRPr lang="ja-JP" alt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9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F540-C38B-42A7-8911-E8532B9F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Arial Black" panose="020B0A04020102020204" pitchFamily="34" charset="0"/>
              </a:rPr>
              <a:t>Correction 6 - 2 functionalities are not implemented yet</a:t>
            </a:r>
            <a:endParaRPr kumimoji="1" lang="ja-JP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E5D9-29D9-4CAE-A034-7D9AFE8D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0083A-1B5A-4EB4-900A-4BC16D60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CEF8C3CA-5424-43ED-8B98-6C80A0C8B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4383"/>
            <a:ext cx="7027821" cy="4351338"/>
          </a:xfr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57554AA-A6CE-43B7-9AD9-F8AE75DFBA76}"/>
              </a:ext>
            </a:extLst>
          </p:cNvPr>
          <p:cNvSpPr/>
          <p:nvPr/>
        </p:nvSpPr>
        <p:spPr>
          <a:xfrm>
            <a:off x="7866021" y="1874383"/>
            <a:ext cx="3258105" cy="717897"/>
          </a:xfrm>
          <a:prstGeom prst="wedgeRectCallout">
            <a:avLst>
              <a:gd name="adj1" fmla="val -89442"/>
              <a:gd name="adj2" fmla="val -402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Tap Child’s name, then we can edit/delete time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FCA9DAB-03CF-415E-B82B-D07C05487D4D}"/>
              </a:ext>
            </a:extLst>
          </p:cNvPr>
          <p:cNvSpPr/>
          <p:nvPr/>
        </p:nvSpPr>
        <p:spPr>
          <a:xfrm>
            <a:off x="7866021" y="4653093"/>
            <a:ext cx="3258105" cy="717897"/>
          </a:xfrm>
          <a:prstGeom prst="wedgeRectCallout">
            <a:avLst>
              <a:gd name="adj1" fmla="val -89442"/>
              <a:gd name="adj2" fmla="val -402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Text : </a:t>
            </a:r>
            <a:r>
              <a: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確認 </a:t>
            </a:r>
            <a:r>
              <a:rPr kumimoji="1" lang="en-US" altLang="ja-JP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in red comes in sight, if absence/ attendance reason is entered.</a:t>
            </a:r>
            <a:endParaRPr kumimoji="1" lang="ja-JP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7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0CE3-A2E0-4B7C-919F-478EEB49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622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Arial Black" panose="020B0A04020102020204" pitchFamily="34" charset="0"/>
              </a:rPr>
              <a:t>Correction 7  </a:t>
            </a:r>
            <a:r>
              <a:rPr kumimoji="1" lang="en-US" altLang="ja-JP" sz="2400" dirty="0">
                <a:solidFill>
                  <a:srgbClr val="FF0000"/>
                </a:solidFill>
                <a:latin typeface="Arial Black" panose="020B0A04020102020204" pitchFamily="34" charset="0"/>
              </a:rPr>
              <a:t>This is heavy bug</a:t>
            </a:r>
            <a:endParaRPr kumimoji="1" lang="ja-JP" altLang="en-US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9BF8B39D-5ADD-4C75-8D21-05E229CAC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2028"/>
            <a:ext cx="4200525" cy="37052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10149-E738-4ADC-96BE-6FB0F4BE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E0D5C-E89F-4FC2-B852-AE7B69F5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AA99AFE-37FB-487B-B66F-CBA12FECB5C3}"/>
              </a:ext>
            </a:extLst>
          </p:cNvPr>
          <p:cNvSpPr/>
          <p:nvPr/>
        </p:nvSpPr>
        <p:spPr>
          <a:xfrm>
            <a:off x="6569881" y="2370339"/>
            <a:ext cx="3258105" cy="2743200"/>
          </a:xfrm>
          <a:prstGeom prst="wedgeRectCallout">
            <a:avLst>
              <a:gd name="adj1" fmla="val -89442"/>
              <a:gd name="adj2" fmla="val -402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0" i="0" dirty="0">
                <a:solidFill>
                  <a:srgbClr val="1D1C1D"/>
                </a:solidFill>
                <a:effectLst/>
                <a:latin typeface="Arial Black" panose="020B0A04020102020204" pitchFamily="34" charset="0"/>
              </a:rPr>
              <a:t>Could register 1</a:t>
            </a:r>
            <a:r>
              <a:rPr lang="en-US" altLang="ja-JP" sz="1100" b="0" i="0" baseline="30000" dirty="0">
                <a:solidFill>
                  <a:srgbClr val="1D1C1D"/>
                </a:solidFill>
                <a:effectLst/>
                <a:latin typeface="Arial Black" panose="020B0A04020102020204" pitchFamily="34" charset="0"/>
              </a:rPr>
              <a:t>st</a:t>
            </a:r>
            <a:r>
              <a:rPr lang="en-US" altLang="ja-JP" sz="1100" b="0" i="0" dirty="0">
                <a:solidFill>
                  <a:srgbClr val="1D1C1D"/>
                </a:solidFill>
                <a:effectLst/>
                <a:latin typeface="Arial Black" panose="020B0A04020102020204" pitchFamily="34" charset="0"/>
              </a:rPr>
              <a:t> child, but time </a:t>
            </a:r>
            <a:r>
              <a:rPr lang="en-US" altLang="ja-JP" sz="1100" dirty="0">
                <a:solidFill>
                  <a:srgbClr val="1D1C1D"/>
                </a:solidFill>
                <a:latin typeface="Arial Black" panose="020B0A04020102020204" pitchFamily="34" charset="0"/>
              </a:rPr>
              <a:t>cannot be </a:t>
            </a:r>
            <a:r>
              <a:rPr lang="en-US" altLang="ja-JP" sz="1100" b="0" i="0" dirty="0">
                <a:solidFill>
                  <a:srgbClr val="1D1C1D"/>
                </a:solidFill>
                <a:effectLst/>
                <a:latin typeface="Arial Black" panose="020B0A04020102020204" pitchFamily="34" charset="0"/>
              </a:rPr>
              <a:t>registered at the next child, additionally we see the message ‘please try 10 mins later’ when we try to scan again.</a:t>
            </a:r>
          </a:p>
          <a:p>
            <a:endParaRPr lang="en-US" altLang="ja-JP" sz="1000" b="0" i="0" dirty="0">
              <a:solidFill>
                <a:srgbClr val="1D1C1D"/>
              </a:solidFill>
              <a:effectLst/>
              <a:latin typeface="NotoSansJP"/>
            </a:endParaRPr>
          </a:p>
          <a:p>
            <a:r>
              <a:rPr lang="ja-JP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１人目は　登録できたが</a:t>
            </a:r>
            <a:br>
              <a:rPr lang="ja-JP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2</a:t>
            </a:r>
            <a:r>
              <a:rPr lang="ja-JP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人目は　登園時間が　でない　再度</a:t>
            </a:r>
            <a:r>
              <a:rPr lang="en-US" altLang="ja-JP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QR</a:t>
            </a:r>
            <a:r>
              <a:rPr lang="ja-JP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コードを読むと　「１０分空けて下さい」となるので</a:t>
            </a:r>
            <a:br>
              <a:rPr lang="ja-JP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ja-JP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　内部的には　登録されています</a:t>
            </a:r>
            <a:endParaRPr kumimoji="1" lang="ja-JP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64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B2B6-2567-4546-BCC2-AFB4E900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323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Arial Black" panose="020B0A04020102020204" pitchFamily="34" charset="0"/>
              </a:rPr>
              <a:t>Correction 8</a:t>
            </a:r>
            <a:endParaRPr kumimoji="1" lang="ja-JP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FA3F9D-EABD-4BBF-9BDD-25254D42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3" y="1847850"/>
            <a:ext cx="643183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D346-7464-4AEF-8C3B-276EED06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CA477-DABB-4673-BCA9-1F2FB001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FC72B3D-DA4D-4452-A196-C4DDEFE59DFA}"/>
              </a:ext>
            </a:extLst>
          </p:cNvPr>
          <p:cNvSpPr/>
          <p:nvPr/>
        </p:nvSpPr>
        <p:spPr>
          <a:xfrm>
            <a:off x="7305869" y="2705878"/>
            <a:ext cx="3951016" cy="2017042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0" i="0" dirty="0">
                <a:solidFill>
                  <a:srgbClr val="1D1C1D"/>
                </a:solidFill>
                <a:effectLst/>
                <a:latin typeface="Arial Black" panose="020B0A04020102020204" pitchFamily="34" charset="0"/>
              </a:rPr>
              <a:t>Neither design nor functionality is different from requirement.</a:t>
            </a:r>
          </a:p>
          <a:p>
            <a:endParaRPr lang="en-US" altLang="ja-JP" sz="1400" dirty="0">
              <a:solidFill>
                <a:srgbClr val="1D1C1D"/>
              </a:solidFill>
              <a:latin typeface="Arial Black" panose="020B0A04020102020204" pitchFamily="34" charset="0"/>
            </a:endParaRPr>
          </a:p>
          <a:p>
            <a:r>
              <a:rPr lang="en-US" altLang="ja-JP" sz="1400" b="0" i="0" dirty="0">
                <a:solidFill>
                  <a:srgbClr val="1D1C1D"/>
                </a:solidFill>
                <a:effectLst/>
                <a:latin typeface="Arial Black" panose="020B0A04020102020204" pitchFamily="34" charset="0"/>
              </a:rPr>
              <a:t>It seems you do not understand this page well.</a:t>
            </a:r>
          </a:p>
          <a:p>
            <a:endParaRPr lang="en-US" altLang="ja-JP" sz="1400" b="0" i="0" dirty="0">
              <a:solidFill>
                <a:srgbClr val="1D1C1D"/>
              </a:solidFill>
              <a:effectLst/>
              <a:latin typeface="Arial Black" panose="020B0A04020102020204" pitchFamily="34" charset="0"/>
            </a:endParaRPr>
          </a:p>
          <a:p>
            <a:endParaRPr lang="en-US" altLang="ja-JP" sz="1400" dirty="0">
              <a:solidFill>
                <a:srgbClr val="1D1C1D"/>
              </a:solidFill>
              <a:latin typeface="Arial Black" panose="020B0A04020102020204" pitchFamily="34" charset="0"/>
            </a:endParaRPr>
          </a:p>
          <a:p>
            <a:r>
              <a:rPr lang="ja-JP" altLang="en-US" sz="105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画面イメージも　動作も　違います</a:t>
            </a:r>
            <a:endParaRPr kumimoji="1" lang="ja-JP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9250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1423-2E0F-40C2-AB65-F4EF5F5D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562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Arial Black" panose="020B0A04020102020204" pitchFamily="34" charset="0"/>
              </a:rPr>
              <a:t>Correction 9</a:t>
            </a:r>
            <a:endParaRPr kumimoji="1" lang="ja-JP" altLang="en-US" sz="2400" dirty="0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533A5A5-11C0-4F8A-8A75-D9EB61AE8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4" y="1847850"/>
            <a:ext cx="4548921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8162-4D04-43C2-83FC-69E943CD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18585-17EC-4067-9CD7-77B7D1E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50576FF-06E2-48FD-B333-07F13EB66FCC}"/>
              </a:ext>
            </a:extLst>
          </p:cNvPr>
          <p:cNvSpPr/>
          <p:nvPr/>
        </p:nvSpPr>
        <p:spPr>
          <a:xfrm>
            <a:off x="5885442" y="2006477"/>
            <a:ext cx="3951016" cy="2017042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0" i="0" dirty="0">
                <a:solidFill>
                  <a:srgbClr val="1D1C1D"/>
                </a:solidFill>
                <a:effectLst/>
                <a:latin typeface="Arial Black" panose="020B0A04020102020204" pitchFamily="34" charset="0"/>
              </a:rPr>
              <a:t>Unable to change the time.</a:t>
            </a:r>
          </a:p>
          <a:p>
            <a:r>
              <a:rPr lang="en-US" altLang="ja-JP" sz="1400" dirty="0">
                <a:solidFill>
                  <a:srgbClr val="1D1C1D"/>
                </a:solidFill>
                <a:latin typeface="Arial Black" panose="020B0A04020102020204" pitchFamily="34" charset="0"/>
              </a:rPr>
              <a:t>Please adjust</a:t>
            </a:r>
            <a:endParaRPr lang="en-US" altLang="ja-JP" sz="1400" b="0" i="0" dirty="0">
              <a:solidFill>
                <a:srgbClr val="1D1C1D"/>
              </a:solidFill>
              <a:effectLst/>
              <a:latin typeface="Arial Black" panose="020B0A04020102020204" pitchFamily="34" charset="0"/>
            </a:endParaRPr>
          </a:p>
          <a:p>
            <a:endParaRPr lang="en-US" altLang="ja-JP" sz="1400" b="0" i="0" dirty="0">
              <a:solidFill>
                <a:srgbClr val="1D1C1D"/>
              </a:solidFill>
              <a:effectLst/>
              <a:latin typeface="Arial Black" panose="020B0A04020102020204" pitchFamily="34" charset="0"/>
            </a:endParaRPr>
          </a:p>
          <a:p>
            <a:endParaRPr lang="en-US" altLang="ja-JP" sz="1400" dirty="0">
              <a:solidFill>
                <a:srgbClr val="1D1C1D"/>
              </a:solidFill>
              <a:latin typeface="Arial Black" panose="020B0A04020102020204" pitchFamily="34" charset="0"/>
            </a:endParaRPr>
          </a:p>
          <a:p>
            <a:r>
              <a:rPr lang="ja-JP" altLang="en-US" sz="1050" b="0" i="0" dirty="0">
                <a:solidFill>
                  <a:srgbClr val="1D1C1D"/>
                </a:solidFill>
                <a:effectLst/>
                <a:latin typeface="NotoSansJP"/>
              </a:rPr>
              <a:t>時間を調整できない</a:t>
            </a:r>
            <a:endParaRPr kumimoji="1" lang="ja-JP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7348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A11F-8C53-452C-B2CA-8DC570CC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Arial Black" panose="020B0A04020102020204" pitchFamily="34" charset="0"/>
              </a:rPr>
              <a:t>Correction 10 Attendance book</a:t>
            </a:r>
            <a:endParaRPr kumimoji="1" lang="ja-JP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FDFB-8071-479E-B81A-A17CE0C1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CFA73-D320-4F6E-98C9-F0CECD37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1169C68-63AC-4CAD-AE99-44ABF680C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3" y="1484645"/>
            <a:ext cx="10515600" cy="1002473"/>
          </a:xfr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30F808F-9F23-41E3-A796-EDE22C9279AE}"/>
              </a:ext>
            </a:extLst>
          </p:cNvPr>
          <p:cNvSpPr/>
          <p:nvPr/>
        </p:nvSpPr>
        <p:spPr>
          <a:xfrm>
            <a:off x="2042347" y="2836793"/>
            <a:ext cx="3951016" cy="2017042"/>
          </a:xfrm>
          <a:prstGeom prst="wedgeRectCallout">
            <a:avLst>
              <a:gd name="adj1" fmla="val -17291"/>
              <a:gd name="adj2" fmla="val -7673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 Black" panose="020B0A04020102020204" pitchFamily="34" charset="0"/>
              </a:rPr>
              <a:t>You must not show this to the client.</a:t>
            </a:r>
          </a:p>
          <a:p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This is not different from attendance book format at all.</a:t>
            </a:r>
          </a:p>
          <a:p>
            <a:endParaRPr lang="en-US" altLang="ja-JP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Deploy </a:t>
            </a:r>
            <a:r>
              <a:rPr kumimoji="1"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Attendance book</a:t>
            </a:r>
            <a:endParaRPr lang="en-US" altLang="ja-JP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endParaRPr lang="en-US" altLang="ja-JP" sz="1400" b="0" i="0" dirty="0">
              <a:solidFill>
                <a:srgbClr val="1D1C1D"/>
              </a:solidFill>
              <a:effectLst/>
              <a:latin typeface="Arial Black" panose="020B0A04020102020204" pitchFamily="34" charset="0"/>
            </a:endParaRPr>
          </a:p>
          <a:p>
            <a:r>
              <a:rPr lang="ja-JP" altLang="en-US" sz="1100" b="0" i="0" dirty="0">
                <a:solidFill>
                  <a:srgbClr val="1D1C1D"/>
                </a:solidFill>
                <a:effectLst/>
                <a:latin typeface="NotoSansJP"/>
              </a:rPr>
              <a:t>現在の帳票出力は　デバッグ用ですよね？　　仕様書と全く異なりますので</a:t>
            </a:r>
            <a:endParaRPr lang="en-US" altLang="ja-JP" sz="1100" dirty="0">
              <a:solidFill>
                <a:srgbClr val="1D1C1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80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7FFF-159B-4DF4-9C34-21CCEB87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830" y="436951"/>
            <a:ext cx="2743201" cy="2288494"/>
          </a:xfrm>
        </p:spPr>
        <p:txBody>
          <a:bodyPr>
            <a:normAutofit/>
          </a:bodyPr>
          <a:lstStyle/>
          <a:p>
            <a:r>
              <a:rPr kumimoji="1" lang="en-US" altLang="ja-JP" sz="2000" dirty="0">
                <a:latin typeface="Arial Black" panose="020B0A04020102020204" pitchFamily="34" charset="0"/>
              </a:rPr>
              <a:t>Correction</a:t>
            </a:r>
            <a:br>
              <a:rPr kumimoji="1" lang="en-US" altLang="ja-JP" sz="2000" dirty="0">
                <a:latin typeface="Arial Black" panose="020B0A04020102020204" pitchFamily="34" charset="0"/>
              </a:rPr>
            </a:br>
            <a:br>
              <a:rPr kumimoji="1" lang="en-US" altLang="ja-JP" sz="2000" dirty="0">
                <a:latin typeface="Arial Black" panose="020B0A04020102020204" pitchFamily="34" charset="0"/>
              </a:rPr>
            </a:br>
            <a:r>
              <a:rPr kumimoji="1" lang="en-US" altLang="ja-JP" sz="2000" dirty="0">
                <a:latin typeface="Arial Black" panose="020B0A04020102020204" pitchFamily="34" charset="0"/>
              </a:rPr>
              <a:t>Absent due to illness is </a:t>
            </a:r>
            <a:br>
              <a:rPr kumimoji="1" lang="en-US" altLang="ja-JP" sz="2000" dirty="0">
                <a:latin typeface="Arial Black" panose="020B0A04020102020204" pitchFamily="34" charset="0"/>
              </a:rPr>
            </a:br>
            <a:r>
              <a:rPr kumimoji="1" lang="en-US" altLang="ja-JP" sz="2000" dirty="0">
                <a:latin typeface="Arial Black" panose="020B0A04020102020204" pitchFamily="34" charset="0"/>
              </a:rPr>
              <a:t>not described</a:t>
            </a:r>
            <a:br>
              <a:rPr kumimoji="1" lang="en-US" altLang="ja-JP" sz="2000" dirty="0">
                <a:latin typeface="Arial Black" panose="020B0A04020102020204" pitchFamily="34" charset="0"/>
              </a:rPr>
            </a:br>
            <a:endParaRPr kumimoji="1" lang="ja-JP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A0110E-3424-4440-BC89-4C497EE37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5" y="565991"/>
            <a:ext cx="8141880" cy="55082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4B4F-E730-4D5C-A68C-9CB3DD18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F810-C67E-4386-9C2E-A75DBE605D79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05AC-2242-402A-9E87-405F4F31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5D9E-F9DC-4E06-93CA-DCAB6D92952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ECE87-40A7-4CA6-A876-8CBE94C11F6A}"/>
              </a:ext>
            </a:extLst>
          </p:cNvPr>
          <p:cNvSpPr/>
          <p:nvPr/>
        </p:nvSpPr>
        <p:spPr>
          <a:xfrm>
            <a:off x="905069" y="3713584"/>
            <a:ext cx="718458" cy="149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53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AD5C-59D9-4B37-B96A-148A014F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913" y="365125"/>
            <a:ext cx="2613887" cy="1325563"/>
          </a:xfrm>
        </p:spPr>
        <p:txBody>
          <a:bodyPr>
            <a:normAutofit fontScale="90000"/>
          </a:bodyPr>
          <a:lstStyle/>
          <a:p>
            <a:r>
              <a:rPr lang="en-US" altLang="ja-JP" sz="2000" dirty="0">
                <a:latin typeface="Arial Black" panose="020B0A04020102020204" pitchFamily="34" charset="0"/>
              </a:rPr>
              <a:t>Correction</a:t>
            </a:r>
            <a:br>
              <a:rPr lang="en-US" altLang="ja-JP" sz="2000" dirty="0">
                <a:latin typeface="Arial Black" panose="020B0A04020102020204" pitchFamily="34" charset="0"/>
              </a:rPr>
            </a:br>
            <a:br>
              <a:rPr lang="en-US" altLang="ja-JP" sz="2000" dirty="0">
                <a:latin typeface="Arial Black" panose="020B0A04020102020204" pitchFamily="34" charset="0"/>
              </a:rPr>
            </a:br>
            <a:r>
              <a:rPr lang="en-US" altLang="ja-JP" sz="2000" dirty="0">
                <a:latin typeface="Arial Black" panose="020B0A04020102020204" pitchFamily="34" charset="0"/>
              </a:rPr>
              <a:t>Not possible to edit at two places</a:t>
            </a:r>
            <a:endParaRPr kumimoji="1" lang="ja-JP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9BDD14D9-372E-41B9-8A58-9DB63AB8C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4653"/>
            <a:ext cx="7901713" cy="48924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631C-3A57-40C4-AD4C-90EBA75B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F810-C67E-4386-9C2E-A75DBE605D79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9952B-CD5E-4E36-A221-D04C4B05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5D9E-F9DC-4E06-93CA-DCAB6D92952F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90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E4833-7010-4C9A-AAB7-7575BCC3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365126"/>
            <a:ext cx="10747309" cy="502622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Menu text in JP 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3F7B28-DA84-457F-97C2-60E7D0C1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March 8, 2022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206777-D1CE-4E66-B6C5-AB41C98B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E3B335-CE01-40DB-9386-A15667485AAC}"/>
              </a:ext>
            </a:extLst>
          </p:cNvPr>
          <p:cNvSpPr txBox="1"/>
          <p:nvPr/>
        </p:nvSpPr>
        <p:spPr>
          <a:xfrm>
            <a:off x="5154120" y="2125990"/>
            <a:ext cx="4299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 QR</a:t>
            </a:r>
            <a:r>
              <a:rPr kumimoji="1" lang="ja-JP" altLang="en-US" dirty="0"/>
              <a:t>コード読み取り</a:t>
            </a:r>
            <a:endParaRPr kumimoji="1" lang="en-US" altLang="ja-JP" dirty="0"/>
          </a:p>
          <a:p>
            <a:r>
              <a:rPr lang="en-US" altLang="ja-JP" dirty="0"/>
              <a:t>2 </a:t>
            </a:r>
            <a:r>
              <a:rPr lang="ja-JP" altLang="en-US" dirty="0"/>
              <a:t>園児名簿一覧</a:t>
            </a:r>
            <a:endParaRPr lang="en-US" altLang="ja-JP" dirty="0"/>
          </a:p>
          <a:p>
            <a:r>
              <a:rPr kumimoji="1" lang="en-US" altLang="ja-JP" dirty="0"/>
              <a:t>4 </a:t>
            </a:r>
            <a:r>
              <a:rPr kumimoji="1" lang="ja-JP" altLang="en-US" dirty="0"/>
              <a:t>管理</a:t>
            </a:r>
            <a:endParaRPr kumimoji="1" lang="en-US" altLang="ja-JP" dirty="0"/>
          </a:p>
          <a:p>
            <a:r>
              <a:rPr kumimoji="1" lang="en-US" altLang="ja-JP" dirty="0"/>
              <a:t>   9  </a:t>
            </a:r>
            <a:r>
              <a:rPr kumimoji="1" lang="ja-JP" altLang="en-US" dirty="0"/>
              <a:t>登校園データ参照</a:t>
            </a:r>
            <a:endParaRPr kumimoji="1" lang="en-US" altLang="ja-JP" dirty="0"/>
          </a:p>
          <a:p>
            <a:r>
              <a:rPr lang="en-US" altLang="ja-JP" dirty="0"/>
              <a:t>   5 </a:t>
            </a:r>
            <a:r>
              <a:rPr lang="ja-JP" altLang="en-US" dirty="0"/>
              <a:t>帳票出力</a:t>
            </a:r>
            <a:endParaRPr lang="en-US" altLang="ja-JP" dirty="0"/>
          </a:p>
          <a:p>
            <a:r>
              <a:rPr lang="en-US" altLang="ja-JP" dirty="0"/>
              <a:t>   6 </a:t>
            </a:r>
            <a:r>
              <a:rPr lang="ja-JP" altLang="en-US" dirty="0"/>
              <a:t>設定１読み取り機器</a:t>
            </a:r>
            <a:endParaRPr lang="en-US" altLang="ja-JP" dirty="0"/>
          </a:p>
          <a:p>
            <a:r>
              <a:rPr kumimoji="1" lang="en-US" altLang="ja-JP" dirty="0"/>
              <a:t>   7 </a:t>
            </a:r>
            <a:r>
              <a:rPr kumimoji="1" lang="ja-JP" altLang="en-US" dirty="0"/>
              <a:t>設定２ポップアップ表示秒数</a:t>
            </a:r>
            <a:endParaRPr kumimoji="1" lang="en-US" altLang="ja-JP" dirty="0"/>
          </a:p>
          <a:p>
            <a:r>
              <a:rPr lang="en-US" altLang="ja-JP" dirty="0"/>
              <a:t>   8 </a:t>
            </a:r>
            <a:r>
              <a:rPr lang="ja-JP" altLang="en-US" dirty="0"/>
              <a:t>設定３延長保育時間帯の表示有無</a:t>
            </a:r>
            <a:endParaRPr kumimoji="1" lang="en-US" altLang="ja-JP" dirty="0"/>
          </a:p>
          <a:p>
            <a:r>
              <a:rPr lang="en-US" altLang="ja-JP" dirty="0"/>
              <a:t>3 QR</a:t>
            </a:r>
            <a:r>
              <a:rPr lang="ja-JP" altLang="en-US" dirty="0"/>
              <a:t>コード作成　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62B46E-9384-4D56-9C41-F8920E6D40F6}"/>
              </a:ext>
            </a:extLst>
          </p:cNvPr>
          <p:cNvSpPr txBox="1"/>
          <p:nvPr/>
        </p:nvSpPr>
        <p:spPr>
          <a:xfrm>
            <a:off x="522514" y="1492898"/>
            <a:ext cx="3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0B5A43-7A32-4360-BE80-94DCD0C60286}"/>
              </a:ext>
            </a:extLst>
          </p:cNvPr>
          <p:cNvSpPr txBox="1"/>
          <p:nvPr/>
        </p:nvSpPr>
        <p:spPr>
          <a:xfrm>
            <a:off x="634482" y="1963751"/>
            <a:ext cx="3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7225D7-F7C1-4B21-9D9D-323721854B24}"/>
              </a:ext>
            </a:extLst>
          </p:cNvPr>
          <p:cNvSpPr txBox="1"/>
          <p:nvPr/>
        </p:nvSpPr>
        <p:spPr>
          <a:xfrm>
            <a:off x="628079" y="2487380"/>
            <a:ext cx="3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0B38F7-8D7D-4F08-B57D-E582BF076558}"/>
              </a:ext>
            </a:extLst>
          </p:cNvPr>
          <p:cNvSpPr txBox="1"/>
          <p:nvPr/>
        </p:nvSpPr>
        <p:spPr>
          <a:xfrm>
            <a:off x="606490" y="2791073"/>
            <a:ext cx="3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8B45D1-83B5-4401-8C32-8F2DD2B05B17}"/>
              </a:ext>
            </a:extLst>
          </p:cNvPr>
          <p:cNvSpPr txBox="1"/>
          <p:nvPr/>
        </p:nvSpPr>
        <p:spPr>
          <a:xfrm>
            <a:off x="654171" y="3325482"/>
            <a:ext cx="3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34F4E3A-60D8-415B-9F7E-4D5CF64516CC}"/>
              </a:ext>
            </a:extLst>
          </p:cNvPr>
          <p:cNvSpPr txBox="1"/>
          <p:nvPr/>
        </p:nvSpPr>
        <p:spPr>
          <a:xfrm>
            <a:off x="606490" y="3785555"/>
            <a:ext cx="3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5E15DB-B484-4E00-B1B1-F08D174778A0}"/>
              </a:ext>
            </a:extLst>
          </p:cNvPr>
          <p:cNvSpPr txBox="1"/>
          <p:nvPr/>
        </p:nvSpPr>
        <p:spPr>
          <a:xfrm>
            <a:off x="673340" y="4237199"/>
            <a:ext cx="3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2E9AF86-242B-41FC-BD4F-75A068B5B1DE}"/>
              </a:ext>
            </a:extLst>
          </p:cNvPr>
          <p:cNvSpPr txBox="1"/>
          <p:nvPr/>
        </p:nvSpPr>
        <p:spPr>
          <a:xfrm>
            <a:off x="673340" y="4711313"/>
            <a:ext cx="3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BA83575-1E25-4C0B-9DEE-771B661DC1D4}"/>
              </a:ext>
            </a:extLst>
          </p:cNvPr>
          <p:cNvSpPr txBox="1"/>
          <p:nvPr/>
        </p:nvSpPr>
        <p:spPr>
          <a:xfrm>
            <a:off x="668161" y="5166042"/>
            <a:ext cx="3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pic>
        <p:nvPicPr>
          <p:cNvPr id="22" name="コンテンツ プレースホルダー 21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FF17504A-C0A4-4B22-B024-51C27B0D7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367023"/>
            <a:ext cx="2457450" cy="4286250"/>
          </a:xfrm>
        </p:spPr>
      </p:pic>
      <p:sp>
        <p:nvSpPr>
          <p:cNvPr id="23" name="矢印: 右 22">
            <a:extLst>
              <a:ext uri="{FF2B5EF4-FFF2-40B4-BE49-F238E27FC236}">
                <a16:creationId xmlns:a16="http://schemas.microsoft.com/office/drawing/2014/main" id="{8AD97F41-86A6-40CD-921E-8F71D2CE7EF7}"/>
              </a:ext>
            </a:extLst>
          </p:cNvPr>
          <p:cNvSpPr/>
          <p:nvPr/>
        </p:nvSpPr>
        <p:spPr>
          <a:xfrm>
            <a:off x="3867150" y="3160405"/>
            <a:ext cx="687095" cy="408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7A907C9-985A-42A8-AEA7-51335EE20BD9}"/>
              </a:ext>
            </a:extLst>
          </p:cNvPr>
          <p:cNvSpPr txBox="1"/>
          <p:nvPr/>
        </p:nvSpPr>
        <p:spPr>
          <a:xfrm>
            <a:off x="3783174" y="2791073"/>
            <a:ext cx="86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SORT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33087B-2242-4EEC-BF82-B925D22387D2}"/>
              </a:ext>
            </a:extLst>
          </p:cNvPr>
          <p:cNvSpPr txBox="1"/>
          <p:nvPr/>
        </p:nvSpPr>
        <p:spPr>
          <a:xfrm>
            <a:off x="5111419" y="1576573"/>
            <a:ext cx="3659719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New Order and its JP texts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275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7FFF-159B-4DF4-9C34-21CCEB87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8" y="436951"/>
            <a:ext cx="11077594" cy="2288494"/>
          </a:xfrm>
        </p:spPr>
        <p:txBody>
          <a:bodyPr>
            <a:normAutofit/>
          </a:bodyPr>
          <a:lstStyle/>
          <a:p>
            <a:r>
              <a:rPr kumimoji="1" lang="en-US" altLang="ja-JP" sz="2000" dirty="0">
                <a:latin typeface="Arial Black" panose="020B0A04020102020204" pitchFamily="34" charset="0"/>
              </a:rPr>
              <a:t>Correction</a:t>
            </a:r>
            <a:br>
              <a:rPr kumimoji="1" lang="en-US" altLang="ja-JP" sz="2000" dirty="0">
                <a:latin typeface="Arial Black" panose="020B0A04020102020204" pitchFamily="34" charset="0"/>
              </a:rPr>
            </a:br>
            <a:br>
              <a:rPr kumimoji="1" lang="en-US" altLang="ja-JP" sz="2000" dirty="0">
                <a:latin typeface="Arial Black" panose="020B0A04020102020204" pitchFamily="34" charset="0"/>
              </a:rPr>
            </a:br>
            <a:br>
              <a:rPr kumimoji="1" lang="en-US" altLang="ja-JP" sz="2000" dirty="0">
                <a:latin typeface="Arial Black" panose="020B0A04020102020204" pitchFamily="34" charset="0"/>
              </a:rPr>
            </a:br>
            <a:endParaRPr kumimoji="1" lang="ja-JP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4B4F-E730-4D5C-A68C-9CB3DD18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F810-C67E-4386-9C2E-A75DBE605D79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05AC-2242-402A-9E87-405F4F31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5D9E-F9DC-4E06-93CA-DCAB6D92952F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13" name="Content Placeholder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FF220D-DE82-47E9-9501-AE00DBB15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8" y="2322453"/>
            <a:ext cx="10515600" cy="1920768"/>
          </a:xfr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C5B2E7D-8901-4095-843B-826E2D8EA468}"/>
              </a:ext>
            </a:extLst>
          </p:cNvPr>
          <p:cNvSpPr/>
          <p:nvPr/>
        </p:nvSpPr>
        <p:spPr>
          <a:xfrm>
            <a:off x="4838330" y="772358"/>
            <a:ext cx="3959441" cy="1686758"/>
          </a:xfrm>
          <a:prstGeom prst="wedge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Arial Black" panose="020B0A04020102020204" pitchFamily="34" charset="0"/>
              </a:rPr>
              <a:t>As you know these 3 are Filter criteria.</a:t>
            </a:r>
          </a:p>
          <a:p>
            <a:endParaRPr kumimoji="1" lang="en-US" altLang="ja-JP" sz="12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kumimoji="1" lang="en-US" altLang="ja-JP" sz="1200">
                <a:solidFill>
                  <a:schemeClr val="tx1"/>
                </a:solidFill>
                <a:latin typeface="Arial Black" panose="020B0A04020102020204" pitchFamily="34" charset="0"/>
              </a:rPr>
              <a:t>This is </a:t>
            </a:r>
            <a:r>
              <a:rPr kumimoji="1" lang="en-US" altLang="ja-JP" sz="1200" dirty="0">
                <a:solidFill>
                  <a:schemeClr val="tx1"/>
                </a:solidFill>
                <a:latin typeface="Arial Black" panose="020B0A04020102020204" pitchFamily="34" charset="0"/>
              </a:rPr>
              <a:t>CATEGORY.</a:t>
            </a:r>
          </a:p>
          <a:p>
            <a:r>
              <a:rPr lang="en-US" altLang="ja-JP" sz="1200" dirty="0">
                <a:solidFill>
                  <a:schemeClr val="tx1"/>
                </a:solidFill>
                <a:latin typeface="Arial Black" panose="020B0A04020102020204" pitchFamily="34" charset="0"/>
              </a:rPr>
              <a:t>Pls change the text from id to ‘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カテゴリー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’.</a:t>
            </a:r>
          </a:p>
          <a:p>
            <a:r>
              <a:rPr kumimoji="1" lang="en-US" altLang="ja-JP" sz="1200" u="sng" dirty="0">
                <a:solidFill>
                  <a:schemeClr val="tx1"/>
                </a:solidFill>
                <a:latin typeface="Arial Black" panose="020B0A04020102020204" pitchFamily="34" charset="0"/>
                <a:ea typeface="Meiryo UI" panose="020B0604030504040204" pitchFamily="50" charset="-128"/>
              </a:rPr>
              <a:t>But this is </a:t>
            </a:r>
            <a:r>
              <a:rPr lang="en-US" altLang="ja-JP" sz="1200" u="sng" dirty="0">
                <a:solidFill>
                  <a:schemeClr val="tx1"/>
                </a:solidFill>
                <a:latin typeface="Arial Black" panose="020B0A04020102020204" pitchFamily="34" charset="0"/>
                <a:ea typeface="Meiryo UI" panose="020B0604030504040204" pitchFamily="50" charset="-128"/>
              </a:rPr>
              <a:t>out of implementation this time.</a:t>
            </a:r>
          </a:p>
          <a:p>
            <a:r>
              <a:rPr lang="en-US" altLang="ja-JP" sz="1200" u="sng" dirty="0">
                <a:solidFill>
                  <a:schemeClr val="tx1"/>
                </a:solidFill>
                <a:latin typeface="Arial Black" panose="020B0A04020102020204" pitchFamily="34" charset="0"/>
                <a:ea typeface="Meiryo UI" panose="020B0604030504040204" pitchFamily="50" charset="-128"/>
              </a:rPr>
              <a:t>No description here at all.</a:t>
            </a:r>
            <a:endParaRPr kumimoji="1" lang="en-US" altLang="ja-JP" sz="1200" u="sng" dirty="0">
              <a:solidFill>
                <a:schemeClr val="tx1"/>
              </a:solidFill>
              <a:latin typeface="Arial Black" panose="020B0A04020102020204" pitchFamily="34" charset="0"/>
              <a:ea typeface="Meiryo UI" panose="020B0604030504040204" pitchFamily="50" charset="-128"/>
            </a:endParaRPr>
          </a:p>
          <a:p>
            <a:endParaRPr kumimoji="1" lang="ja-JP" altLang="en-US" sz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96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475E-0F25-42C9-8B7E-EEC045A7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822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Arial Black" panose="020B0A04020102020204" pitchFamily="34" charset="0"/>
              </a:rPr>
              <a:t>Adjustment-Unable to save the statu</a:t>
            </a:r>
            <a:r>
              <a:rPr lang="en-US" altLang="ja-JP" sz="2400" dirty="0">
                <a:latin typeface="Arial Black" panose="020B0A04020102020204" pitchFamily="34" charset="0"/>
              </a:rPr>
              <a:t>s &amp; its reason</a:t>
            </a:r>
            <a:endParaRPr kumimoji="1" lang="ja-JP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BD3AE0-B7E3-4831-9AB4-CC1EDCDAD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88" y="2183555"/>
            <a:ext cx="9011816" cy="371405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882E-F296-4C93-805E-B7BD9EF9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F97BB-3CA4-466B-83DF-43F0A2E7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62BC3-AF8F-4210-A7E0-A10611333B10}"/>
              </a:ext>
            </a:extLst>
          </p:cNvPr>
          <p:cNvSpPr/>
          <p:nvPr/>
        </p:nvSpPr>
        <p:spPr>
          <a:xfrm>
            <a:off x="1184988" y="2286000"/>
            <a:ext cx="1091681" cy="67180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B3F85A-46CA-4445-8132-F1020467E7E5}"/>
              </a:ext>
            </a:extLst>
          </p:cNvPr>
          <p:cNvCxnSpPr/>
          <p:nvPr/>
        </p:nvCxnSpPr>
        <p:spPr>
          <a:xfrm>
            <a:off x="2276669" y="2957804"/>
            <a:ext cx="974531" cy="75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92A91D7-0C3F-4A49-9A1C-8D02B7175A46}"/>
              </a:ext>
            </a:extLst>
          </p:cNvPr>
          <p:cNvSpPr/>
          <p:nvPr/>
        </p:nvSpPr>
        <p:spPr>
          <a:xfrm>
            <a:off x="9070109" y="5708073"/>
            <a:ext cx="1413164" cy="517236"/>
          </a:xfrm>
          <a:prstGeom prst="wedgeRectCallout">
            <a:avLst>
              <a:gd name="adj1" fmla="val -23447"/>
              <a:gd name="adj2" fmla="val -12678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Unable to save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52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E633-7CA0-4DEC-88BE-2A6E5778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Arial Black" panose="020B0A04020102020204" pitchFamily="34" charset="0"/>
              </a:rPr>
              <a:t>Correction - the current day of week is wrong</a:t>
            </a:r>
            <a:endParaRPr kumimoji="1" lang="ja-JP" altLang="en-US" sz="2400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C65A0D-3766-4928-8CC6-AEBD324A8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0" y="1274293"/>
            <a:ext cx="6887822" cy="332569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2B65-3E81-44B1-AFDC-FF83355B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April 25, 2022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38B8A-E6A9-4601-B79A-A164D5DB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EBB8B-0A1C-40BE-85FF-F37E50EE8A9C}"/>
              </a:ext>
            </a:extLst>
          </p:cNvPr>
          <p:cNvSpPr txBox="1"/>
          <p:nvPr/>
        </p:nvSpPr>
        <p:spPr>
          <a:xfrm>
            <a:off x="7949681" y="1306286"/>
            <a:ext cx="38628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Adjust day of week description</a:t>
            </a:r>
          </a:p>
          <a:p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en-US" altLang="ja-JP" dirty="0"/>
              <a:t>26</a:t>
            </a:r>
            <a:r>
              <a:rPr lang="ja-JP" altLang="en-US" dirty="0"/>
              <a:t>日（火）</a:t>
            </a:r>
            <a:endParaRPr lang="en-US" altLang="ja-JP" dirty="0"/>
          </a:p>
          <a:p>
            <a:r>
              <a:rPr kumimoji="1" lang="en-US" altLang="ja-JP" dirty="0"/>
              <a:t>4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27</a:t>
            </a:r>
            <a:r>
              <a:rPr kumimoji="1" lang="ja-JP" altLang="en-US" dirty="0"/>
              <a:t>日（水）</a:t>
            </a:r>
            <a:endParaRPr kumimoji="1" lang="en-US" altLang="ja-JP" dirty="0"/>
          </a:p>
          <a:p>
            <a:r>
              <a:rPr lang="en-US" altLang="ja-JP" dirty="0"/>
              <a:t>   |</a:t>
            </a:r>
          </a:p>
          <a:p>
            <a:r>
              <a:rPr lang="en-US" altLang="ja-JP" dirty="0"/>
              <a:t>    |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日  </a:t>
            </a:r>
            <a:r>
              <a:rPr kumimoji="1" lang="en-US" altLang="ja-JP" dirty="0"/>
              <a:t>Sunday</a:t>
            </a:r>
          </a:p>
          <a:p>
            <a:r>
              <a:rPr lang="ja-JP" altLang="en-US" dirty="0"/>
              <a:t>月  </a:t>
            </a:r>
            <a:r>
              <a:rPr lang="en-US" altLang="ja-JP" dirty="0"/>
              <a:t>Monday</a:t>
            </a:r>
          </a:p>
          <a:p>
            <a:r>
              <a:rPr lang="ja-JP" altLang="en-US" dirty="0"/>
              <a:t>火  </a:t>
            </a:r>
            <a:r>
              <a:rPr lang="en-US" altLang="ja-JP" dirty="0"/>
              <a:t>Tuesday</a:t>
            </a:r>
          </a:p>
          <a:p>
            <a:r>
              <a:rPr lang="ja-JP" altLang="en-US" dirty="0"/>
              <a:t>水  </a:t>
            </a:r>
            <a:r>
              <a:rPr lang="en-US" altLang="ja-JP" dirty="0"/>
              <a:t>Wednesday</a:t>
            </a:r>
          </a:p>
          <a:p>
            <a:r>
              <a:rPr lang="ja-JP" altLang="en-US" dirty="0"/>
              <a:t>木  </a:t>
            </a:r>
            <a:r>
              <a:rPr lang="en-US" altLang="ja-JP" dirty="0" err="1"/>
              <a:t>Thusday</a:t>
            </a:r>
            <a:endParaRPr lang="en-US" altLang="ja-JP" dirty="0"/>
          </a:p>
          <a:p>
            <a:r>
              <a:rPr lang="ja-JP" altLang="en-US" dirty="0"/>
              <a:t>金  </a:t>
            </a:r>
            <a:r>
              <a:rPr lang="en-US" altLang="ja-JP" dirty="0"/>
              <a:t>Friday</a:t>
            </a:r>
          </a:p>
          <a:p>
            <a:r>
              <a:rPr lang="ja-JP" altLang="en-US" dirty="0"/>
              <a:t>土  </a:t>
            </a:r>
            <a:r>
              <a:rPr lang="en-US" altLang="ja-JP" dirty="0"/>
              <a:t>Saturday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26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0E8-7B93-4ACE-BC37-8F7F8260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554163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Arial Black" panose="020B0A04020102020204" pitchFamily="34" charset="0"/>
              </a:rPr>
              <a:t>Attendance Book 01</a:t>
            </a:r>
            <a:br>
              <a:rPr kumimoji="1" lang="en-US" altLang="ja-JP" sz="2800" dirty="0">
                <a:latin typeface="Arial Black" panose="020B0A04020102020204" pitchFamily="34" charset="0"/>
              </a:rPr>
            </a:br>
            <a:r>
              <a:rPr kumimoji="1" lang="en-US" altLang="ja-JP" sz="2800" dirty="0">
                <a:latin typeface="Arial Black" panose="020B0A04020102020204" pitchFamily="34" charset="0"/>
              </a:rPr>
              <a:t>Add ‘child name’ &amp; ‘ID’ in this table </a:t>
            </a:r>
            <a:br>
              <a:rPr kumimoji="1" lang="en-US" altLang="ja-JP" sz="2800" dirty="0">
                <a:latin typeface="Arial Black" panose="020B0A04020102020204" pitchFamily="34" charset="0"/>
              </a:rPr>
            </a:br>
            <a:r>
              <a:rPr kumimoji="1" lang="en-US" altLang="ja-JP" sz="2800" dirty="0">
                <a:latin typeface="Arial Black" panose="020B0A04020102020204" pitchFamily="34" charset="0"/>
                <a:hlinkClick r:id="rId2"/>
              </a:rPr>
              <a:t>https://test.main.kidslog.jp/attendance/entry-exit</a:t>
            </a:r>
            <a:br>
              <a:rPr kumimoji="1" lang="en-US" altLang="ja-JP" sz="2800" dirty="0">
                <a:latin typeface="Arial Black" panose="020B0A04020102020204" pitchFamily="34" charset="0"/>
              </a:rPr>
            </a:br>
            <a:r>
              <a:rPr kumimoji="1"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April 27</a:t>
            </a:r>
            <a:endParaRPr kumimoji="1" lang="ja-JP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A0FDC17-598C-4449-B328-1DE5877D7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850"/>
            <a:ext cx="842003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58E5-902F-4D5D-9599-18BEF79F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April 27, 2022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1970C-8A34-4F48-8538-86945991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618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0427-673A-4099-8A27-CB1DC3CB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400" dirty="0">
                <a:latin typeface="Arial Black" panose="020B0A04020102020204" pitchFamily="34" charset="0"/>
              </a:rPr>
              <a:t>Attendance Book 02</a:t>
            </a:r>
            <a:r>
              <a:rPr lang="en-US" altLang="ja-JP" sz="2400" dirty="0">
                <a:latin typeface="Arial Black" panose="020B0A04020102020204" pitchFamily="34" charset="0"/>
              </a:rPr>
              <a:t> - </a:t>
            </a:r>
            <a:r>
              <a:rPr kumimoji="1" lang="en-US" altLang="ja-JP" sz="2400" dirty="0">
                <a:latin typeface="Arial Black" panose="020B0A04020102020204" pitchFamily="34" charset="0"/>
              </a:rPr>
              <a:t>OUTPUT</a:t>
            </a:r>
            <a:br>
              <a:rPr kumimoji="1" lang="en-US" altLang="ja-JP" sz="2400" dirty="0">
                <a:latin typeface="Arial Black" panose="020B0A04020102020204" pitchFamily="34" charset="0"/>
              </a:rPr>
            </a:br>
            <a:r>
              <a:rPr kumimoji="1" lang="en-US" altLang="ja-JP" sz="2000" dirty="0">
                <a:latin typeface="Arial Black" panose="020B0A04020102020204" pitchFamily="34" charset="0"/>
                <a:hlinkClick r:id="rId2"/>
              </a:rPr>
              <a:t>https://test.main.kidslog.jp/attendance/form-output</a:t>
            </a:r>
            <a:br>
              <a:rPr kumimoji="1" lang="en-US" altLang="ja-JP" sz="2000" dirty="0">
                <a:latin typeface="Arial Black" panose="020B0A04020102020204" pitchFamily="34" charset="0"/>
              </a:rPr>
            </a:b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April 27</a:t>
            </a:r>
            <a:endParaRPr kumimoji="1" lang="ja-JP" altLang="en-US" sz="2000" dirty="0"/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974AC5D-937B-4A69-9B6F-DF2FFF139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0557"/>
            <a:ext cx="10515600" cy="1388641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C309-3B71-4A47-8C4E-BFF3F8CF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6C9F8-7328-47D3-9A1A-FDAC99A3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7E7FB-3B89-4B2E-BD37-94AF890D46D8}"/>
              </a:ext>
            </a:extLst>
          </p:cNvPr>
          <p:cNvSpPr txBox="1"/>
          <p:nvPr/>
        </p:nvSpPr>
        <p:spPr>
          <a:xfrm>
            <a:off x="6246551" y="2161372"/>
            <a:ext cx="169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出力対象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58A4E-5F8F-4AE0-8077-555E4F25A5AB}"/>
              </a:ext>
            </a:extLst>
          </p:cNvPr>
          <p:cNvSpPr txBox="1"/>
          <p:nvPr/>
        </p:nvSpPr>
        <p:spPr>
          <a:xfrm>
            <a:off x="2367379" y="2160405"/>
            <a:ext cx="169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帳票形式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49365-F720-4216-A6B7-F7889A6C4E89}"/>
              </a:ext>
            </a:extLst>
          </p:cNvPr>
          <p:cNvSpPr txBox="1"/>
          <p:nvPr/>
        </p:nvSpPr>
        <p:spPr>
          <a:xfrm>
            <a:off x="4461770" y="2160404"/>
            <a:ext cx="113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出力形式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CC88C-2533-4D89-943C-CDBBE31BC1B6}"/>
              </a:ext>
            </a:extLst>
          </p:cNvPr>
          <p:cNvSpPr txBox="1"/>
          <p:nvPr/>
        </p:nvSpPr>
        <p:spPr>
          <a:xfrm>
            <a:off x="4400365" y="2548772"/>
            <a:ext cx="169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Excel,  pdf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8DCC2-E65A-422B-89AC-18337744CFDB}"/>
              </a:ext>
            </a:extLst>
          </p:cNvPr>
          <p:cNvSpPr txBox="1"/>
          <p:nvPr/>
        </p:nvSpPr>
        <p:spPr>
          <a:xfrm>
            <a:off x="2438399" y="2533845"/>
            <a:ext cx="169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Class, child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8CD88-8793-40B6-B3BB-20CBC89AEC7F}"/>
              </a:ext>
            </a:extLst>
          </p:cNvPr>
          <p:cNvSpPr txBox="1"/>
          <p:nvPr/>
        </p:nvSpPr>
        <p:spPr>
          <a:xfrm>
            <a:off x="2209800" y="1586762"/>
            <a:ext cx="901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What do we output here?</a:t>
            </a:r>
          </a:p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We choose 4 conditions below then output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8781DC-C184-488E-A01D-C87CB657D74F}"/>
              </a:ext>
            </a:extLst>
          </p:cNvPr>
          <p:cNvSpPr txBox="1"/>
          <p:nvPr/>
        </p:nvSpPr>
        <p:spPr>
          <a:xfrm>
            <a:off x="6246550" y="2606785"/>
            <a:ext cx="169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Class+name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3FBC7-947E-4CFC-8675-1CE73B924A37}"/>
              </a:ext>
            </a:extLst>
          </p:cNvPr>
          <p:cNvSpPr txBox="1"/>
          <p:nvPr/>
        </p:nvSpPr>
        <p:spPr>
          <a:xfrm>
            <a:off x="8687910" y="2194027"/>
            <a:ext cx="169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出力期間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3D589-92E4-4449-BBC6-510F47534FFE}"/>
              </a:ext>
            </a:extLst>
          </p:cNvPr>
          <p:cNvSpPr txBox="1"/>
          <p:nvPr/>
        </p:nvSpPr>
        <p:spPr>
          <a:xfrm>
            <a:off x="8687910" y="2583787"/>
            <a:ext cx="1695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Year+ month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BC4874-5DBA-4CB6-9A09-DEA4D30500CE}"/>
              </a:ext>
            </a:extLst>
          </p:cNvPr>
          <p:cNvSpPr txBox="1"/>
          <p:nvPr/>
        </p:nvSpPr>
        <p:spPr>
          <a:xfrm>
            <a:off x="3160450" y="4447713"/>
            <a:ext cx="26189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Read next page too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5141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スライド番号プレースホルダー 5">
            <a:extLst>
              <a:ext uri="{FF2B5EF4-FFF2-40B4-BE49-F238E27FC236}">
                <a16:creationId xmlns:a16="http://schemas.microsoft.com/office/drawing/2014/main" id="{FAE6BA2E-5D68-442B-85BE-F67B24D0516D}"/>
              </a:ext>
            </a:extLst>
          </p:cNvPr>
          <p:cNvSpPr txBox="1">
            <a:spLocks/>
          </p:cNvSpPr>
          <p:nvPr/>
        </p:nvSpPr>
        <p:spPr>
          <a:xfrm>
            <a:off x="9336946" y="64089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C7F3DC-3BAA-4D1B-9BC1-9FFF4F92FD7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07A18A4-9448-4168-A329-42116293AC0C}"/>
              </a:ext>
            </a:extLst>
          </p:cNvPr>
          <p:cNvGrpSpPr/>
          <p:nvPr/>
        </p:nvGrpSpPr>
        <p:grpSpPr>
          <a:xfrm>
            <a:off x="5180647" y="83891"/>
            <a:ext cx="4483151" cy="6634509"/>
            <a:chOff x="353009" y="86966"/>
            <a:chExt cx="4483151" cy="6634509"/>
          </a:xfrm>
        </p:grpSpPr>
        <p:pic>
          <p:nvPicPr>
            <p:cNvPr id="16" name="図 15" descr="コンピューターの画面&#10;&#10;自動的に生成された説明">
              <a:extLst>
                <a:ext uri="{FF2B5EF4-FFF2-40B4-BE49-F238E27FC236}">
                  <a16:creationId xmlns:a16="http://schemas.microsoft.com/office/drawing/2014/main" id="{4A686C7D-8A52-40DD-8192-74682880A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009" y="86966"/>
              <a:ext cx="4483151" cy="6634509"/>
            </a:xfrm>
            <a:prstGeom prst="rect">
              <a:avLst/>
            </a:prstGeom>
          </p:spPr>
        </p:pic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479DA94-E7E6-45BF-BD34-A308600CCFB6}"/>
                </a:ext>
              </a:extLst>
            </p:cNvPr>
            <p:cNvSpPr/>
            <p:nvPr/>
          </p:nvSpPr>
          <p:spPr>
            <a:xfrm>
              <a:off x="629920" y="562062"/>
              <a:ext cx="3942080" cy="5602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23" name="タイトル 1">
            <a:extLst>
              <a:ext uri="{FF2B5EF4-FFF2-40B4-BE49-F238E27FC236}">
                <a16:creationId xmlns:a16="http://schemas.microsoft.com/office/drawing/2014/main" id="{88E771CC-FE35-4F39-B5A9-99FEA13491D9}"/>
              </a:ext>
            </a:extLst>
          </p:cNvPr>
          <p:cNvSpPr txBox="1">
            <a:spLocks/>
          </p:cNvSpPr>
          <p:nvPr/>
        </p:nvSpPr>
        <p:spPr>
          <a:xfrm>
            <a:off x="621437" y="1012051"/>
            <a:ext cx="10999433" cy="5477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　⑧帳票出力画面（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1/2</a:t>
            </a:r>
            <a:r>
              <a:rPr lang="ja-JP" altLang="en-US" sz="18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E7B214E-ADDD-400C-9781-4923CC180D2D}"/>
              </a:ext>
            </a:extLst>
          </p:cNvPr>
          <p:cNvSpPr/>
          <p:nvPr/>
        </p:nvSpPr>
        <p:spPr>
          <a:xfrm>
            <a:off x="6096000" y="555954"/>
            <a:ext cx="3303638" cy="58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帳票出力</a:t>
            </a:r>
            <a:endParaRPr kumimoji="1" lang="ja-JP" altLang="en-US" sz="14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57F6A68-26FA-45C1-802F-759A92D99274}"/>
              </a:ext>
            </a:extLst>
          </p:cNvPr>
          <p:cNvSpPr/>
          <p:nvPr/>
        </p:nvSpPr>
        <p:spPr>
          <a:xfrm>
            <a:off x="5457558" y="555954"/>
            <a:ext cx="638442" cy="580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≡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3784DFD-808E-433A-BE9D-316E7913830C}"/>
              </a:ext>
            </a:extLst>
          </p:cNvPr>
          <p:cNvSpPr/>
          <p:nvPr/>
        </p:nvSpPr>
        <p:spPr>
          <a:xfrm>
            <a:off x="6096000" y="5266487"/>
            <a:ext cx="1219738" cy="463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戻る</a:t>
            </a:r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F964716-A965-4DEF-87B5-329469A76054}"/>
              </a:ext>
            </a:extLst>
          </p:cNvPr>
          <p:cNvSpPr/>
          <p:nvPr/>
        </p:nvSpPr>
        <p:spPr>
          <a:xfrm>
            <a:off x="7592649" y="5266487"/>
            <a:ext cx="1219738" cy="4638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</a:t>
            </a:r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7FC4954-ECD6-42B1-B7A0-28BD983A31BF}"/>
              </a:ext>
            </a:extLst>
          </p:cNvPr>
          <p:cNvSpPr/>
          <p:nvPr/>
        </p:nvSpPr>
        <p:spPr>
          <a:xfrm>
            <a:off x="7944302" y="3210980"/>
            <a:ext cx="1179066" cy="34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鈴木　太郎 ▼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7DD7B7B-CAE9-4E96-AE62-AA0FB760326A}"/>
              </a:ext>
            </a:extLst>
          </p:cNvPr>
          <p:cNvSpPr/>
          <p:nvPr/>
        </p:nvSpPr>
        <p:spPr>
          <a:xfrm>
            <a:off x="5590578" y="3110484"/>
            <a:ext cx="989248" cy="54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出力対象</a:t>
            </a:r>
            <a:endParaRPr kumimoji="1" lang="ja-JP" altLang="en-US" sz="13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A6E50E3-053D-48A7-92FC-0FE680A4CEAD}"/>
              </a:ext>
            </a:extLst>
          </p:cNvPr>
          <p:cNvSpPr/>
          <p:nvPr/>
        </p:nvSpPr>
        <p:spPr>
          <a:xfrm>
            <a:off x="6632859" y="4004235"/>
            <a:ext cx="1179065" cy="3467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2021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　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E9DE59B-6E4A-4171-A504-93C8DE8611AA}"/>
              </a:ext>
            </a:extLst>
          </p:cNvPr>
          <p:cNvSpPr/>
          <p:nvPr/>
        </p:nvSpPr>
        <p:spPr>
          <a:xfrm>
            <a:off x="5590578" y="3903738"/>
            <a:ext cx="989248" cy="54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出力期間</a:t>
            </a:r>
            <a:endParaRPr kumimoji="1" lang="ja-JP" altLang="en-US" sz="13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B2490F1-D3DF-4F9E-91CC-B53AB93EF952}"/>
              </a:ext>
            </a:extLst>
          </p:cNvPr>
          <p:cNvSpPr/>
          <p:nvPr/>
        </p:nvSpPr>
        <p:spPr>
          <a:xfrm>
            <a:off x="7950321" y="4004233"/>
            <a:ext cx="1179065" cy="34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07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     ▼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253CE824-E734-4B66-AF87-484B75D6443E}"/>
              </a:ext>
            </a:extLst>
          </p:cNvPr>
          <p:cNvSpPr/>
          <p:nvPr/>
        </p:nvSpPr>
        <p:spPr>
          <a:xfrm>
            <a:off x="6632858" y="1757325"/>
            <a:ext cx="2490509" cy="3431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クラス出席簿　　　　　　　　　 　　 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5EEAE30-939B-4779-945B-8C22705C53A4}"/>
              </a:ext>
            </a:extLst>
          </p:cNvPr>
          <p:cNvSpPr/>
          <p:nvPr/>
        </p:nvSpPr>
        <p:spPr>
          <a:xfrm>
            <a:off x="5590578" y="1656828"/>
            <a:ext cx="989248" cy="54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3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帳票形式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16741F7-09B5-4DC9-A704-10CE5659541A}"/>
              </a:ext>
            </a:extLst>
          </p:cNvPr>
          <p:cNvSpPr/>
          <p:nvPr/>
        </p:nvSpPr>
        <p:spPr>
          <a:xfrm>
            <a:off x="6632860" y="3210980"/>
            <a:ext cx="1179064" cy="34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○組　　 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4F0F2C1-5E8A-4035-8FC3-459D42918BC7}"/>
              </a:ext>
            </a:extLst>
          </p:cNvPr>
          <p:cNvSpPr/>
          <p:nvPr/>
        </p:nvSpPr>
        <p:spPr>
          <a:xfrm>
            <a:off x="6632858" y="2482601"/>
            <a:ext cx="2490509" cy="3431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Excel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.xlsx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kumimoji="1"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 </a:t>
            </a:r>
            <a:r>
              <a:rPr lang="ja-JP" altLang="en-US" sz="12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▼</a:t>
            </a:r>
            <a:endParaRPr kumimoji="1" lang="en-US" altLang="ja-JP" sz="12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06FEA16-CEFA-4D51-A55F-C635038346C8}"/>
              </a:ext>
            </a:extLst>
          </p:cNvPr>
          <p:cNvSpPr/>
          <p:nvPr/>
        </p:nvSpPr>
        <p:spPr>
          <a:xfrm>
            <a:off x="5590578" y="2382104"/>
            <a:ext cx="989248" cy="54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出力形式</a:t>
            </a:r>
            <a:endParaRPr kumimoji="1" lang="ja-JP" altLang="en-US" sz="13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BDBD4EC7-A4BC-482E-B39F-62535172B7CB}"/>
              </a:ext>
            </a:extLst>
          </p:cNvPr>
          <p:cNvSpPr/>
          <p:nvPr/>
        </p:nvSpPr>
        <p:spPr>
          <a:xfrm>
            <a:off x="638932" y="1478896"/>
            <a:ext cx="2074259" cy="765034"/>
          </a:xfrm>
          <a:prstGeom prst="wedgeRectCallout">
            <a:avLst>
              <a:gd name="adj1" fmla="val 210238"/>
              <a:gd name="adj2" fmla="val 67682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Texts:</a:t>
            </a:r>
          </a:p>
          <a:p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出力形式 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output format</a:t>
            </a:r>
          </a:p>
          <a:p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Excel, pdf</a:t>
            </a:r>
            <a:endParaRPr lang="ja-JP" altLang="en-US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13412A59-D998-4464-919B-D7698777DAC0}"/>
              </a:ext>
            </a:extLst>
          </p:cNvPr>
          <p:cNvSpPr/>
          <p:nvPr/>
        </p:nvSpPr>
        <p:spPr>
          <a:xfrm>
            <a:off x="9110096" y="2255852"/>
            <a:ext cx="3003493" cy="1709264"/>
          </a:xfrm>
          <a:prstGeom prst="wedgeRectCallout">
            <a:avLst>
              <a:gd name="adj1" fmla="val -61482"/>
              <a:gd name="adj2" fmla="val 23752"/>
            </a:avLst>
          </a:prstGeom>
          <a:solidFill>
            <a:srgbClr val="FB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・左記のカテゴリで選択した対象から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複数選択が可能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→クラス出席簿の場合は選択肢「すべて」のみで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よい（</a:t>
            </a:r>
            <a:r>
              <a:rPr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2022/02/17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・選択したカテゴリの対象すべてを選択する場合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選択肢「すべて」を選択できるようにする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ただし権限に応じて選択不可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1C09622D-435A-43B7-BB50-DD5BD257AA07}"/>
              </a:ext>
            </a:extLst>
          </p:cNvPr>
          <p:cNvSpPr/>
          <p:nvPr/>
        </p:nvSpPr>
        <p:spPr>
          <a:xfrm>
            <a:off x="638932" y="2340502"/>
            <a:ext cx="4002305" cy="1256972"/>
          </a:xfrm>
          <a:prstGeom prst="wedgeRectCallout">
            <a:avLst>
              <a:gd name="adj1" fmla="val 68034"/>
              <a:gd name="adj2" fmla="val 2416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Texts:</a:t>
            </a:r>
          </a:p>
          <a:p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出力対象　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output target class or child</a:t>
            </a:r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Left- Registered class name</a:t>
            </a:r>
          </a:p>
          <a:p>
            <a:endParaRPr lang="en-US" altLang="ja-JP" sz="105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Right-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Child name</a:t>
            </a:r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5C0E6D0A-CEB6-483F-8D66-48CAD38F597F}"/>
              </a:ext>
            </a:extLst>
          </p:cNvPr>
          <p:cNvSpPr/>
          <p:nvPr/>
        </p:nvSpPr>
        <p:spPr>
          <a:xfrm>
            <a:off x="664424" y="209605"/>
            <a:ext cx="4072431" cy="1198744"/>
          </a:xfrm>
          <a:prstGeom prst="wedgeRectCallout">
            <a:avLst>
              <a:gd name="adj1" fmla="val 78069"/>
              <a:gd name="adj2" fmla="val 7965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Texts</a:t>
            </a:r>
          </a:p>
          <a:p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帳票形式   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required book</a:t>
            </a:r>
          </a:p>
          <a:p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クラス出席簿    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 attendance book</a:t>
            </a:r>
          </a:p>
          <a:p>
            <a:r>
              <a:rPr lang="ja-JP" altLang="en-US" sz="110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個人出席簿     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child attendance book</a:t>
            </a:r>
          </a:p>
        </p:txBody>
      </p:sp>
      <p:sp>
        <p:nvSpPr>
          <p:cNvPr id="41" name="吹き出し: 四角形 40">
            <a:extLst>
              <a:ext uri="{FF2B5EF4-FFF2-40B4-BE49-F238E27FC236}">
                <a16:creationId xmlns:a16="http://schemas.microsoft.com/office/drawing/2014/main" id="{F5E79D62-67DD-4FC2-9009-57AC701D1DA7}"/>
              </a:ext>
            </a:extLst>
          </p:cNvPr>
          <p:cNvSpPr/>
          <p:nvPr/>
        </p:nvSpPr>
        <p:spPr>
          <a:xfrm>
            <a:off x="9127761" y="4238747"/>
            <a:ext cx="3003493" cy="1709264"/>
          </a:xfrm>
          <a:prstGeom prst="wedgeRectCallout">
            <a:avLst>
              <a:gd name="adj1" fmla="val -63173"/>
              <a:gd name="adj2" fmla="val -52530"/>
            </a:avLst>
          </a:prstGeom>
          <a:solidFill>
            <a:srgbClr val="FBD1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・左記で選択した対象年から対象月を選ぶが、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個人出席簿の場合は選択肢「すべて」のみで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よい（</a:t>
            </a:r>
            <a:r>
              <a:rPr lang="en-US" altLang="ja-JP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2022/02/17</a:t>
            </a:r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・選択した対象年のすべての月を選択する場合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選択肢「すべて」を選択できるようにする</a:t>
            </a:r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1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ただし権限に応じて選択不可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吹き出し: 四角形 26">
            <a:extLst>
              <a:ext uri="{FF2B5EF4-FFF2-40B4-BE49-F238E27FC236}">
                <a16:creationId xmlns:a16="http://schemas.microsoft.com/office/drawing/2014/main" id="{70108E8D-E65D-4BAF-BF84-5B37969BBD25}"/>
              </a:ext>
            </a:extLst>
          </p:cNvPr>
          <p:cNvSpPr/>
          <p:nvPr/>
        </p:nvSpPr>
        <p:spPr>
          <a:xfrm>
            <a:off x="664423" y="3658261"/>
            <a:ext cx="4072431" cy="3115847"/>
          </a:xfrm>
          <a:prstGeom prst="wedgeRectCallout">
            <a:avLst>
              <a:gd name="adj1" fmla="val 74145"/>
              <a:gd name="adj2" fmla="val -3256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Texts</a:t>
            </a:r>
            <a:r>
              <a:rPr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出力期間  </a:t>
            </a:r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period</a:t>
            </a:r>
          </a:p>
          <a:p>
            <a:endParaRPr lang="en-US" altLang="ja-JP" sz="105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Left- year</a:t>
            </a:r>
            <a:r>
              <a:rPr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年、</a:t>
            </a:r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2023</a:t>
            </a:r>
            <a:r>
              <a:rPr lang="ja-JP" altLang="en-US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…..</a:t>
            </a:r>
          </a:p>
          <a:p>
            <a:r>
              <a:rPr lang="en-US" altLang="ja-JP" sz="105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Right- 13 alternatives</a:t>
            </a:r>
          </a:p>
          <a:p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全て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lang="ja-JP" altLang="en-US" sz="1050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endParaRPr lang="en-US" altLang="ja-JP" sz="1050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4ACE1B-19CE-44B5-B9BD-F59AC3D5BF22}"/>
              </a:ext>
            </a:extLst>
          </p:cNvPr>
          <p:cNvSpPr txBox="1"/>
          <p:nvPr/>
        </p:nvSpPr>
        <p:spPr>
          <a:xfrm>
            <a:off x="3257687" y="4696992"/>
            <a:ext cx="3309375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Arial Black" panose="020B0A04020102020204" pitchFamily="34" charset="0"/>
              </a:rPr>
              <a:t>This page is </a:t>
            </a:r>
          </a:p>
          <a:p>
            <a:r>
              <a:rPr kumimoji="1" lang="en-US" altLang="ja-JP" sz="2800" dirty="0">
                <a:latin typeface="Arial Black" panose="020B0A04020102020204" pitchFamily="34" charset="0"/>
              </a:rPr>
              <a:t>Attendance Book 02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52416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2683-619B-4610-AE09-7C2A5382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36" y="607721"/>
            <a:ext cx="5243322" cy="3659479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QR code at the top screen in  Parent portal--</a:t>
            </a:r>
            <a:b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First of all, 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restore the old menu text</a:t>
            </a:r>
            <a:b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1. login</a:t>
            </a:r>
            <a:b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2. tap that menu</a:t>
            </a:r>
            <a:b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3. child’s QR comes out at the center of screen</a:t>
            </a:r>
            <a:b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18D04B37-FB26-443B-98D5-C9395EE0E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57" y="680725"/>
            <a:ext cx="2457811" cy="53189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9034A-3C1A-42DF-973C-989F6AB3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EAFF1-285A-4FED-980A-A80B4A3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36</a:t>
            </a:fld>
            <a:endParaRPr kumimoji="1" lang="ja-JP" altLang="en-US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A0BA80C8-0956-42DD-8DE7-3C4178361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73" y="1451699"/>
            <a:ext cx="1651577" cy="1599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55CA57-4973-4738-94A8-1DCD4CBE9A4F}"/>
              </a:ext>
            </a:extLst>
          </p:cNvPr>
          <p:cNvSpPr txBox="1"/>
          <p:nvPr/>
        </p:nvSpPr>
        <p:spPr>
          <a:xfrm>
            <a:off x="7742335" y="3051662"/>
            <a:ext cx="77033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Arial Black" panose="020B0A04020102020204" pitchFamily="34" charset="0"/>
              </a:rPr>
              <a:t>Tap here</a:t>
            </a:r>
          </a:p>
          <a:p>
            <a:pPr algn="ctr"/>
            <a:endParaRPr kumimoji="1" lang="ja-JP" altLang="en-US" sz="105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0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162CF-6D60-4A1C-AD50-316D8D6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508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Day of week at QR code reading page</a:t>
            </a:r>
            <a:endParaRPr kumimoji="1" lang="ja-JP" altLang="en-US" sz="2400" dirty="0"/>
          </a:p>
        </p:txBody>
      </p:sp>
      <p:pic>
        <p:nvPicPr>
          <p:cNvPr id="7" name="コンテンツ プレースホルダー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990342F-84FE-49C9-89DA-DC39A2938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09" y="2223116"/>
            <a:ext cx="4619725" cy="1205884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DF22E-5AE7-489D-8649-D2521D35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March 8, 2022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A39EE3-8D10-49AA-BB23-54091CD7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D0DF5B-1826-435E-9801-F63BDA855F2C}"/>
              </a:ext>
            </a:extLst>
          </p:cNvPr>
          <p:cNvSpPr txBox="1"/>
          <p:nvPr/>
        </p:nvSpPr>
        <p:spPr>
          <a:xfrm>
            <a:off x="3760238" y="1856792"/>
            <a:ext cx="923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（月）</a:t>
            </a:r>
            <a:endParaRPr kumimoji="1" lang="en-US" altLang="ja-JP" dirty="0"/>
          </a:p>
          <a:p>
            <a:r>
              <a:rPr lang="ja-JP" altLang="en-US" dirty="0"/>
              <a:t>（火）（水）（木）（金）（土）（日）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D9B8F9-A937-4C5D-8108-A8DBA01D00AF}"/>
              </a:ext>
            </a:extLst>
          </p:cNvPr>
          <p:cNvSpPr txBox="1"/>
          <p:nvPr/>
        </p:nvSpPr>
        <p:spPr>
          <a:xfrm>
            <a:off x="4674485" y="1856792"/>
            <a:ext cx="923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Mon.</a:t>
            </a:r>
          </a:p>
          <a:p>
            <a:r>
              <a:rPr lang="en-US" altLang="ja-JP" dirty="0"/>
              <a:t>Tues.</a:t>
            </a:r>
          </a:p>
          <a:p>
            <a:r>
              <a:rPr lang="en-US" altLang="ja-JP" dirty="0"/>
              <a:t>Wed.</a:t>
            </a:r>
          </a:p>
          <a:p>
            <a:r>
              <a:rPr lang="en-US" altLang="ja-JP" dirty="0"/>
              <a:t>Thur.</a:t>
            </a:r>
          </a:p>
          <a:p>
            <a:r>
              <a:rPr lang="en-US" altLang="ja-JP" dirty="0"/>
              <a:t>Fri.</a:t>
            </a:r>
          </a:p>
          <a:p>
            <a:r>
              <a:rPr lang="en-US" altLang="ja-JP" dirty="0"/>
              <a:t>Sat.</a:t>
            </a:r>
          </a:p>
          <a:p>
            <a:r>
              <a:rPr lang="en-US" altLang="ja-JP" dirty="0"/>
              <a:t>Sun</a:t>
            </a:r>
            <a:endParaRPr kumimoji="1" lang="ja-JP" altLang="en-US" dirty="0"/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F7CD17A0-BFBD-4928-85B8-BE7EF6DD524B}"/>
              </a:ext>
            </a:extLst>
          </p:cNvPr>
          <p:cNvSpPr/>
          <p:nvPr/>
        </p:nvSpPr>
        <p:spPr>
          <a:xfrm>
            <a:off x="3581400" y="1979720"/>
            <a:ext cx="178838" cy="175777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1F5122-CC9E-475A-A58B-6A95CDA21ACA}"/>
              </a:ext>
            </a:extLst>
          </p:cNvPr>
          <p:cNvSpPr txBox="1"/>
          <p:nvPr/>
        </p:nvSpPr>
        <p:spPr>
          <a:xfrm>
            <a:off x="6187736" y="1376039"/>
            <a:ext cx="4886664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Arial Black" panose="020B0A04020102020204" pitchFamily="34" charset="0"/>
              </a:rPr>
              <a:t>Pls add day of week description at the tail.</a:t>
            </a:r>
          </a:p>
          <a:p>
            <a:endParaRPr kumimoji="1" lang="en-US" altLang="ja-JP" sz="1600" dirty="0">
              <a:latin typeface="Arial Black" panose="020B0A04020102020204" pitchFamily="34" charset="0"/>
            </a:endParaRPr>
          </a:p>
          <a:p>
            <a:r>
              <a:rPr kumimoji="1" lang="en-US" altLang="ja-JP" sz="1600" dirty="0">
                <a:latin typeface="Arial Black" panose="020B0A04020102020204" pitchFamily="34" charset="0"/>
              </a:rPr>
              <a:t>Day of week is necessary for Attendance book, Child Care Diary and others</a:t>
            </a:r>
            <a:endParaRPr kumimoji="1" lang="ja-JP" alt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7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FDEB0-775F-4CF0-AA66-4C4458A4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45"/>
            <a:ext cx="10515600" cy="826366"/>
          </a:xfrm>
        </p:spPr>
        <p:txBody>
          <a:bodyPr>
            <a:noAutofit/>
          </a:bodyPr>
          <a:lstStyle/>
          <a:p>
            <a:r>
              <a:rPr kumimoji="1" lang="en-US" altLang="ja-JP" sz="2000" dirty="0">
                <a:latin typeface="Arial Black" panose="020B0A04020102020204" pitchFamily="34" charset="0"/>
              </a:rPr>
              <a:t>1. Reading result should be much larger</a:t>
            </a:r>
            <a:br>
              <a:rPr kumimoji="1" lang="en-US" altLang="ja-JP" sz="2000" dirty="0">
                <a:latin typeface="Arial Black" panose="020B0A04020102020204" pitchFamily="34" charset="0"/>
              </a:rPr>
            </a:br>
            <a:r>
              <a:rPr kumimoji="1" lang="en-US" altLang="ja-JP" sz="2000" dirty="0">
                <a:latin typeface="Arial Black" panose="020B0A04020102020204" pitchFamily="34" charset="0"/>
              </a:rPr>
              <a:t>2. Teacher is able to read the code CONTINUOUSLY</a:t>
            </a:r>
            <a:r>
              <a:rPr lang="ja-JP" altLang="en-US" sz="2000" dirty="0">
                <a:latin typeface="Arial Black" panose="020B0A04020102020204" pitchFamily="34" charset="0"/>
              </a:rPr>
              <a:t> </a:t>
            </a:r>
            <a:r>
              <a:rPr lang="en-US" altLang="ja-JP" sz="2000" dirty="0">
                <a:latin typeface="Arial Black" panose="020B0A04020102020204" pitchFamily="34" charset="0"/>
              </a:rPr>
              <a:t>without</a:t>
            </a:r>
            <a:r>
              <a:rPr lang="ja-JP" altLang="en-US" sz="2000" dirty="0">
                <a:latin typeface="Arial Black" panose="020B0A04020102020204" pitchFamily="34" charset="0"/>
              </a:rPr>
              <a:t> </a:t>
            </a:r>
            <a:r>
              <a:rPr lang="en-US" altLang="ja-JP" sz="2000" dirty="0">
                <a:latin typeface="Arial Black" panose="020B0A04020102020204" pitchFamily="34" charset="0"/>
              </a:rPr>
              <a:t>getting</a:t>
            </a:r>
            <a:r>
              <a:rPr lang="ja-JP" altLang="en-US" sz="2000" dirty="0">
                <a:latin typeface="Arial Black" panose="020B0A04020102020204" pitchFamily="34" charset="0"/>
              </a:rPr>
              <a:t> </a:t>
            </a:r>
            <a:r>
              <a:rPr lang="en-US" altLang="ja-JP" sz="2000" dirty="0">
                <a:latin typeface="Arial Black" panose="020B0A04020102020204" pitchFamily="34" charset="0"/>
              </a:rPr>
              <a:t>back</a:t>
            </a:r>
            <a:r>
              <a:rPr lang="ja-JP" altLang="en-US" sz="2000" dirty="0">
                <a:latin typeface="Arial Black" panose="020B0A04020102020204" pitchFamily="34" charset="0"/>
              </a:rPr>
              <a:t> </a:t>
            </a:r>
            <a:r>
              <a:rPr lang="en-US" altLang="ja-JP" sz="2000" dirty="0">
                <a:latin typeface="Arial Black" panose="020B0A04020102020204" pitchFamily="34" charset="0"/>
              </a:rPr>
              <a:t>to</a:t>
            </a:r>
            <a:r>
              <a:rPr lang="ja-JP" altLang="en-US" sz="2000" dirty="0">
                <a:latin typeface="Arial Black" panose="020B0A04020102020204" pitchFamily="34" charset="0"/>
              </a:rPr>
              <a:t> </a:t>
            </a:r>
            <a:r>
              <a:rPr lang="en-US" altLang="ja-JP" sz="2000" dirty="0">
                <a:latin typeface="Arial Black" panose="020B0A04020102020204" pitchFamily="34" charset="0"/>
              </a:rPr>
              <a:t>menu</a:t>
            </a:r>
            <a:r>
              <a:rPr lang="ja-JP" altLang="en-US" sz="2000" dirty="0">
                <a:latin typeface="Arial Black" panose="020B0A04020102020204" pitchFamily="34" charset="0"/>
              </a:rPr>
              <a:t> </a:t>
            </a:r>
            <a:r>
              <a:rPr lang="en-US" altLang="ja-JP" sz="2000" dirty="0">
                <a:latin typeface="Arial Black" panose="020B0A04020102020204" pitchFamily="34" charset="0"/>
              </a:rPr>
              <a:t>every</a:t>
            </a:r>
            <a:r>
              <a:rPr lang="ja-JP" altLang="en-US" sz="2000" dirty="0">
                <a:latin typeface="Arial Black" panose="020B0A04020102020204" pitchFamily="34" charset="0"/>
              </a:rPr>
              <a:t> </a:t>
            </a:r>
            <a:r>
              <a:rPr lang="en-US" altLang="ja-JP" sz="2000" dirty="0">
                <a:latin typeface="Arial Black" panose="020B0A04020102020204" pitchFamily="34" charset="0"/>
              </a:rPr>
              <a:t>time</a:t>
            </a:r>
            <a:endParaRPr kumimoji="1" lang="ja-JP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D52F6-34E0-4FCA-A8F8-05670C2B6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644" y="1797633"/>
            <a:ext cx="583007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sz="1600" b="0" i="0" dirty="0">
                <a:solidFill>
                  <a:srgbClr val="1D1C1D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TIME, Comments description should be much larger.</a:t>
            </a:r>
          </a:p>
          <a:p>
            <a:pPr marL="0" indent="0">
              <a:buNone/>
            </a:pPr>
            <a:r>
              <a:rPr lang="en-US" altLang="ja-JP" sz="1600" dirty="0">
                <a:solidFill>
                  <a:srgbClr val="1D1C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Teacher uses her mobile phone in the morning, they are busy to check many children.</a:t>
            </a:r>
          </a:p>
          <a:p>
            <a:pPr marL="0" indent="0">
              <a:buNone/>
            </a:pPr>
            <a:r>
              <a:rPr lang="en-US" altLang="ja-JP" sz="1600" dirty="0">
                <a:solidFill>
                  <a:srgbClr val="1D1C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Font size should be decided according to mobile screen size</a:t>
            </a:r>
          </a:p>
          <a:p>
            <a:pPr marL="0" indent="0">
              <a:buNone/>
            </a:pPr>
            <a:endParaRPr lang="en-US" altLang="ja-JP" sz="1400" dirty="0">
              <a:solidFill>
                <a:srgbClr val="1D1C1D"/>
              </a:solidFill>
              <a:latin typeface="NotoSansJP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600" dirty="0">
                <a:solidFill>
                  <a:srgbClr val="1D1C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Also need to describe child’s name, its text is like this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600" dirty="0">
                <a:solidFill>
                  <a:srgbClr val="1D1C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“xxx</a:t>
            </a:r>
            <a:r>
              <a:rPr lang="ja-JP" altLang="en-US" sz="1600" dirty="0">
                <a:solidFill>
                  <a:srgbClr val="1D1C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さんの登園時間を登録しました。</a:t>
            </a:r>
            <a:r>
              <a:rPr lang="en-US" altLang="ja-JP" sz="1600" dirty="0">
                <a:solidFill>
                  <a:srgbClr val="1D1C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” means Boy </a:t>
            </a:r>
            <a:r>
              <a:rPr lang="en-US" altLang="ja-JP" sz="1600" dirty="0" err="1">
                <a:solidFill>
                  <a:srgbClr val="1D1C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xxx’s</a:t>
            </a:r>
            <a:r>
              <a:rPr lang="en-US" altLang="ja-JP" sz="1600" dirty="0">
                <a:solidFill>
                  <a:srgbClr val="1D1C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entry time is recorded.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600" dirty="0" err="1">
                <a:solidFill>
                  <a:srgbClr val="1D1C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Needlss</a:t>
            </a:r>
            <a:r>
              <a:rPr lang="en-US" altLang="ja-JP" sz="1600" dirty="0">
                <a:solidFill>
                  <a:srgbClr val="1D1C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say, this JP text vary in entry/late/exit….</a:t>
            </a:r>
          </a:p>
          <a:p>
            <a:endParaRPr lang="en-US" altLang="ja-JP" sz="1400" b="0" i="0" dirty="0">
              <a:solidFill>
                <a:srgbClr val="1D1C1D"/>
              </a:solidFill>
              <a:effectLst/>
              <a:latin typeface="NotoSansJP"/>
            </a:endParaRPr>
          </a:p>
          <a:p>
            <a:endParaRPr lang="en-US" altLang="ja-JP" sz="1400" dirty="0">
              <a:solidFill>
                <a:srgbClr val="1D1C1D"/>
              </a:solidFill>
              <a:latin typeface="NotoSansJP"/>
            </a:endParaRPr>
          </a:p>
          <a:p>
            <a:r>
              <a:rPr lang="ja-JP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①</a:t>
            </a:r>
            <a:r>
              <a:rPr lang="en-US" altLang="ja-JP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QR</a:t>
            </a:r>
            <a:r>
              <a:rPr lang="ja-JP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コードを読み込んだ際に、ちっちゃく読み取りましたとの表示が出るようですが、</a:t>
            </a:r>
            <a:br>
              <a:rPr lang="ja-JP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ja-JP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「何時何分に登園しました」という表示が大きく出ると思っていましたが？メッセージが小さすぎるのも　一因かも</a:t>
            </a:r>
            <a:br>
              <a:rPr lang="ja-JP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ja-JP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SansJP"/>
              </a:rPr>
              <a:t>「何時何分に登園しました」　は次回でも良いと思います</a:t>
            </a:r>
            <a:endParaRPr lang="en-US" altLang="ja-JP" sz="12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otoSansJP"/>
            </a:endParaRPr>
          </a:p>
          <a:p>
            <a:r>
              <a:rPr lang="ja-JP" altLang="en-US" sz="1200" b="0" i="0" dirty="0">
                <a:solidFill>
                  <a:srgbClr val="1D1C1D"/>
                </a:solidFill>
                <a:effectLst/>
                <a:latin typeface="NotoSansJP"/>
              </a:rPr>
              <a:t>②一人の園児を読み取ると、雲の画面に戻ってしまいます。連続読み取りは可能でしょうか？私のやり方の問題でしょうか。このあたりが、メッセージ表示時間と関係しています</a:t>
            </a:r>
            <a:endParaRPr lang="en-US" altLang="ja-JP" sz="1200" b="0" i="0" dirty="0">
              <a:solidFill>
                <a:srgbClr val="1D1C1D"/>
              </a:solidFill>
              <a:effectLst/>
              <a:latin typeface="NotoSansJP"/>
            </a:endParaRPr>
          </a:p>
          <a:p>
            <a:endParaRPr lang="en-US" altLang="ja-JP" sz="12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otoSansJP"/>
            </a:endParaRPr>
          </a:p>
          <a:p>
            <a:endParaRPr kumimoji="1" lang="ja-JP" altLang="en-US" sz="14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0677F6-6C69-4D5F-8BC5-F9E6A566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March 8, 2022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6A850E-A1E6-4B76-8D1A-5EA5EE61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F012F479-2DF1-4A65-BB7F-2E9009818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8" y="1630770"/>
            <a:ext cx="3094501" cy="42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3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CAA1FF-83DA-4CD7-B7C8-747CCD41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Karan 02:56 on March 11</a:t>
            </a:r>
            <a:endParaRPr kumimoji="1" lang="ja-JP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D06E1A-2352-4D0A-B767-C32C81C0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@Oil these are the following points which we are showing you in demo.</a:t>
            </a:r>
          </a:p>
          <a:p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1. Rearrange the Side menu order.</a:t>
            </a:r>
          </a:p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2. Add day of the week at the end of the date on QR Code Reader screen.</a:t>
            </a:r>
          </a:p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3. Teacher can be able to read the code continuously without getting back to menu screen.</a:t>
            </a:r>
          </a:p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4. Result (Alert) should be in big font.</a:t>
            </a:r>
          </a:p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5. Display In and out time of the child on List of children screen.  </a:t>
            </a:r>
            <a:r>
              <a:rPr kumimoji="1" lang="en-US" altLang="ja-JP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kumimoji="1" lang="en-US" altLang="ja-JP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confirmed</a:t>
            </a:r>
          </a:p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6. Add confirmation functionality on list of children screen. </a:t>
            </a:r>
            <a:r>
              <a:rPr kumimoji="1" lang="en-US" altLang="ja-JP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kumimoji="1" lang="en-US" altLang="ja-JP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confirmed</a:t>
            </a: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7. Teacher saves attendance status and attendance details from list of children screen. </a:t>
            </a:r>
            <a:r>
              <a:rPr kumimoji="1" lang="en-US" altLang="ja-JP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kumimoji="1" lang="en-US" altLang="ja-JP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confirmed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2772C2-2178-47C1-8CC6-6F89A8A1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944295-38A2-470C-AA41-69DBC6C0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53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FEA22B-9CFB-49EF-A26E-AE3483DAB1B2}"/>
              </a:ext>
            </a:extLst>
          </p:cNvPr>
          <p:cNvSpPr txBox="1"/>
          <p:nvPr/>
        </p:nvSpPr>
        <p:spPr>
          <a:xfrm>
            <a:off x="1156996" y="867747"/>
            <a:ext cx="1013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Correction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6484A5-2976-437A-894A-74997DB5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352F-8A2D-45AC-B854-5E972A301CD9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720B6B-BFF0-4741-8396-CF8F7B3F4B27}"/>
              </a:ext>
            </a:extLst>
          </p:cNvPr>
          <p:cNvSpPr txBox="1"/>
          <p:nvPr/>
        </p:nvSpPr>
        <p:spPr>
          <a:xfrm>
            <a:off x="1156996" y="1571348"/>
            <a:ext cx="993121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1. Pop up time default 5 seconds is not set well.</a:t>
            </a:r>
          </a:p>
          <a:p>
            <a:pPr marL="342900" indent="-342900">
              <a:buAutoNum type="arabicPeriod" startAt="2"/>
            </a:pPr>
            <a:r>
              <a:rPr lang="en-US" altLang="ja-JP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 cannot check if how secs is set.</a:t>
            </a:r>
          </a:p>
          <a:p>
            <a:pPr marL="342900" indent="-342900">
              <a:buAutoNum type="arabicPeriod" startAt="2"/>
            </a:pPr>
            <a:r>
              <a:rPr lang="en-US" altLang="ja-JP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Read the wrong QR code, no reaction </a:t>
            </a:r>
            <a:r>
              <a:rPr lang="en-US" altLang="ja-JP" dirty="0">
                <a:solidFill>
                  <a:srgbClr val="1D1C1D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 this can be implemented at last version?</a:t>
            </a:r>
          </a:p>
          <a:p>
            <a:pPr marL="342900" indent="-342900">
              <a:buAutoNum type="arabicPeriod" startAt="2"/>
            </a:pPr>
            <a:r>
              <a:rPr lang="en-US" altLang="ja-JP" dirty="0">
                <a:solidFill>
                  <a:srgbClr val="1D1C1D"/>
                </a:solidFill>
                <a:latin typeface="Verdana" panose="020B0604030504040204" pitchFamily="34" charset="0"/>
              </a:rPr>
              <a:t>Read</a:t>
            </a:r>
            <a:r>
              <a:rPr lang="ja-JP" altLang="en-US" dirty="0">
                <a:solidFill>
                  <a:srgbClr val="1D1C1D"/>
                </a:solidFill>
                <a:latin typeface="Verdana" panose="020B0604030504040204" pitchFamily="34" charset="0"/>
              </a:rPr>
              <a:t> </a:t>
            </a:r>
            <a:r>
              <a:rPr lang="en-US" altLang="ja-JP" dirty="0">
                <a:solidFill>
                  <a:srgbClr val="1D1C1D"/>
                </a:solidFill>
                <a:latin typeface="Verdana" panose="020B0604030504040204" pitchFamily="34" charset="0"/>
              </a:rPr>
              <a:t>the</a:t>
            </a:r>
            <a:r>
              <a:rPr lang="ja-JP" altLang="en-US" dirty="0">
                <a:solidFill>
                  <a:srgbClr val="1D1C1D"/>
                </a:solidFill>
                <a:latin typeface="Verdana" panose="020B0604030504040204" pitchFamily="34" charset="0"/>
              </a:rPr>
              <a:t> </a:t>
            </a:r>
            <a:r>
              <a:rPr lang="en-US" altLang="ja-JP" dirty="0">
                <a:solidFill>
                  <a:srgbClr val="1D1C1D"/>
                </a:solidFill>
                <a:latin typeface="Verdana" panose="020B0604030504040204" pitchFamily="34" charset="0"/>
              </a:rPr>
              <a:t>given</a:t>
            </a:r>
            <a:r>
              <a:rPr lang="ja-JP" altLang="en-US" dirty="0">
                <a:solidFill>
                  <a:srgbClr val="1D1C1D"/>
                </a:solidFill>
                <a:latin typeface="Verdana" panose="020B0604030504040204" pitchFamily="34" charset="0"/>
              </a:rPr>
              <a:t> </a:t>
            </a:r>
            <a:r>
              <a:rPr lang="en-US" altLang="ja-JP" dirty="0">
                <a:solidFill>
                  <a:srgbClr val="1D1C1D"/>
                </a:solidFill>
                <a:latin typeface="Verdana" panose="020B0604030504040204" pitchFamily="34" charset="0"/>
              </a:rPr>
              <a:t>code,</a:t>
            </a:r>
            <a:r>
              <a:rPr lang="ja-JP" altLang="en-US" dirty="0">
                <a:solidFill>
                  <a:srgbClr val="1D1C1D"/>
                </a:solidFill>
                <a:latin typeface="Verdana" panose="020B0604030504040204" pitchFamily="34" charset="0"/>
              </a:rPr>
              <a:t> </a:t>
            </a:r>
            <a:r>
              <a:rPr lang="en-US" altLang="ja-JP" dirty="0">
                <a:solidFill>
                  <a:srgbClr val="1D1C1D"/>
                </a:solidFill>
                <a:latin typeface="Verdana" panose="020B0604030504040204" pitchFamily="34" charset="0"/>
              </a:rPr>
              <a:t>pop-up</a:t>
            </a:r>
            <a:r>
              <a:rPr lang="ja-JP" altLang="en-US" dirty="0">
                <a:solidFill>
                  <a:srgbClr val="1D1C1D"/>
                </a:solidFill>
                <a:latin typeface="Verdana" panose="020B0604030504040204" pitchFamily="34" charset="0"/>
              </a:rPr>
              <a:t> </a:t>
            </a:r>
            <a:r>
              <a:rPr lang="en-US" altLang="ja-JP" dirty="0">
                <a:solidFill>
                  <a:srgbClr val="1D1C1D"/>
                </a:solidFill>
                <a:latin typeface="Verdana" panose="020B0604030504040204" pitchFamily="34" charset="0"/>
              </a:rPr>
              <a:t>shows endless loop </a:t>
            </a:r>
          </a:p>
          <a:p>
            <a:pPr marL="342900" indent="-342900">
              <a:buAutoNum type="arabicPeriod" startAt="2"/>
            </a:pPr>
            <a:r>
              <a:rPr lang="en-US" altLang="ja-JP" dirty="0">
                <a:solidFill>
                  <a:srgbClr val="1D1C1D"/>
                </a:solidFill>
                <a:latin typeface="Verdana" panose="020B0604030504040204" pitchFamily="34" charset="0"/>
              </a:rPr>
              <a:t>Read</a:t>
            </a:r>
            <a:r>
              <a:rPr lang="ja-JP" altLang="en-US" dirty="0">
                <a:solidFill>
                  <a:srgbClr val="1D1C1D"/>
                </a:solidFill>
                <a:latin typeface="Verdana" panose="020B0604030504040204" pitchFamily="34" charset="0"/>
              </a:rPr>
              <a:t> </a:t>
            </a:r>
            <a:r>
              <a:rPr lang="en-US" altLang="ja-JP" dirty="0">
                <a:solidFill>
                  <a:srgbClr val="1D1C1D"/>
                </a:solidFill>
                <a:latin typeface="Verdana" panose="020B0604030504040204" pitchFamily="34" charset="0"/>
              </a:rPr>
              <a:t>the</a:t>
            </a:r>
            <a:r>
              <a:rPr lang="ja-JP" altLang="en-US" dirty="0">
                <a:solidFill>
                  <a:srgbClr val="1D1C1D"/>
                </a:solidFill>
                <a:latin typeface="Verdana" panose="020B0604030504040204" pitchFamily="34" charset="0"/>
              </a:rPr>
              <a:t> </a:t>
            </a:r>
            <a:r>
              <a:rPr lang="en-US" altLang="ja-JP" dirty="0">
                <a:solidFill>
                  <a:srgbClr val="1D1C1D"/>
                </a:solidFill>
                <a:latin typeface="Verdana" panose="020B0604030504040204" pitchFamily="34" charset="0"/>
              </a:rPr>
              <a:t>given</a:t>
            </a:r>
            <a:r>
              <a:rPr lang="ja-JP" altLang="en-US" dirty="0">
                <a:solidFill>
                  <a:srgbClr val="1D1C1D"/>
                </a:solidFill>
                <a:latin typeface="Verdana" panose="020B0604030504040204" pitchFamily="34" charset="0"/>
              </a:rPr>
              <a:t> </a:t>
            </a:r>
            <a:r>
              <a:rPr lang="en-US" altLang="ja-JP" dirty="0" err="1">
                <a:solidFill>
                  <a:srgbClr val="1D1C1D"/>
                </a:solidFill>
                <a:latin typeface="Verdana" panose="020B0604030504040204" pitchFamily="34" charset="0"/>
              </a:rPr>
              <a:t>code,name</a:t>
            </a:r>
            <a:r>
              <a:rPr lang="en-US" altLang="ja-JP" dirty="0">
                <a:solidFill>
                  <a:srgbClr val="1D1C1D"/>
                </a:solidFill>
                <a:latin typeface="Verdana" panose="020B0604030504040204" pitchFamily="34" charset="0"/>
              </a:rPr>
              <a:t>, time do not come out</a:t>
            </a:r>
          </a:p>
          <a:p>
            <a:pPr marL="342900" indent="-342900">
              <a:buAutoNum type="arabicPeriod" startAt="2"/>
            </a:pPr>
            <a:r>
              <a:rPr kumimoji="1" lang="en-US" altLang="ja-JP" sz="1800" dirty="0">
                <a:latin typeface="Arial Black" panose="020B0A04020102020204" pitchFamily="34" charset="0"/>
              </a:rPr>
              <a:t>Teacher is able to read the code CONTINUOUSLY</a:t>
            </a:r>
            <a:r>
              <a:rPr lang="ja-JP" altLang="en-US" sz="1800" dirty="0">
                <a:latin typeface="Arial Black" panose="020B0A04020102020204" pitchFamily="34" charset="0"/>
              </a:rPr>
              <a:t> </a:t>
            </a:r>
            <a:r>
              <a:rPr lang="en-US" altLang="ja-JP" sz="1800" dirty="0">
                <a:latin typeface="Arial Black" panose="020B0A04020102020204" pitchFamily="34" charset="0"/>
              </a:rPr>
              <a:t>without</a:t>
            </a:r>
            <a:r>
              <a:rPr lang="ja-JP" altLang="en-US" sz="1800" dirty="0">
                <a:latin typeface="Arial Black" panose="020B0A04020102020204" pitchFamily="34" charset="0"/>
              </a:rPr>
              <a:t> </a:t>
            </a:r>
            <a:r>
              <a:rPr lang="en-US" altLang="ja-JP" sz="1800" dirty="0">
                <a:latin typeface="Arial Black" panose="020B0A04020102020204" pitchFamily="34" charset="0"/>
              </a:rPr>
              <a:t>getting</a:t>
            </a:r>
            <a:r>
              <a:rPr lang="ja-JP" altLang="en-US" sz="1800" dirty="0">
                <a:latin typeface="Arial Black" panose="020B0A04020102020204" pitchFamily="34" charset="0"/>
              </a:rPr>
              <a:t> </a:t>
            </a:r>
            <a:r>
              <a:rPr lang="en-US" altLang="ja-JP" sz="1800" dirty="0">
                <a:latin typeface="Arial Black" panose="020B0A04020102020204" pitchFamily="34" charset="0"/>
              </a:rPr>
              <a:t>back</a:t>
            </a:r>
            <a:r>
              <a:rPr lang="ja-JP" altLang="en-US" sz="1800" dirty="0">
                <a:latin typeface="Arial Black" panose="020B0A04020102020204" pitchFamily="34" charset="0"/>
              </a:rPr>
              <a:t> </a:t>
            </a:r>
            <a:r>
              <a:rPr lang="en-US" altLang="ja-JP" sz="1800" dirty="0">
                <a:latin typeface="Arial Black" panose="020B0A04020102020204" pitchFamily="34" charset="0"/>
              </a:rPr>
              <a:t>to</a:t>
            </a:r>
            <a:r>
              <a:rPr lang="ja-JP" altLang="en-US" sz="1800" dirty="0">
                <a:latin typeface="Arial Black" panose="020B0A04020102020204" pitchFamily="34" charset="0"/>
              </a:rPr>
              <a:t> </a:t>
            </a:r>
            <a:r>
              <a:rPr lang="en-US" altLang="ja-JP" sz="1800" dirty="0">
                <a:latin typeface="Arial Black" panose="020B0A04020102020204" pitchFamily="34" charset="0"/>
              </a:rPr>
              <a:t>menu</a:t>
            </a:r>
            <a:r>
              <a:rPr lang="ja-JP" altLang="en-US" sz="1800" dirty="0">
                <a:latin typeface="Arial Black" panose="020B0A04020102020204" pitchFamily="34" charset="0"/>
              </a:rPr>
              <a:t> </a:t>
            </a:r>
            <a:r>
              <a:rPr lang="en-US" altLang="ja-JP" sz="1800" dirty="0">
                <a:latin typeface="Arial Black" panose="020B0A04020102020204" pitchFamily="34" charset="0"/>
              </a:rPr>
              <a:t>every</a:t>
            </a:r>
            <a:r>
              <a:rPr lang="ja-JP" altLang="en-US" sz="1800" dirty="0">
                <a:latin typeface="Arial Black" panose="020B0A04020102020204" pitchFamily="34" charset="0"/>
              </a:rPr>
              <a:t> </a:t>
            </a:r>
            <a:r>
              <a:rPr lang="en-US" altLang="ja-JP" sz="1800" dirty="0">
                <a:latin typeface="Arial Black" panose="020B0A04020102020204" pitchFamily="34" charset="0"/>
              </a:rPr>
              <a:t>time</a:t>
            </a:r>
            <a:r>
              <a:rPr lang="en-US" altLang="ja-JP" sz="1800" dirty="0">
                <a:solidFill>
                  <a:srgbClr val="1D1C1D"/>
                </a:solidFill>
                <a:latin typeface="Verdana" panose="020B0604030504040204" pitchFamily="34" charset="0"/>
              </a:rPr>
              <a:t>  </a:t>
            </a:r>
            <a:r>
              <a:rPr lang="en-US" altLang="ja-JP" sz="1800" dirty="0">
                <a:solidFill>
                  <a:srgbClr val="FF0000"/>
                </a:solidFill>
                <a:latin typeface="Verdana" panose="020B0604030504040204" pitchFamily="34" charset="0"/>
              </a:rPr>
              <a:t>this is not solved yet.</a:t>
            </a:r>
          </a:p>
          <a:p>
            <a:pPr marL="342900" indent="-342900">
              <a:buAutoNum type="arabicPeriod" startAt="2"/>
            </a:pPr>
            <a:r>
              <a:rPr lang="en-US" altLang="ja-JP" dirty="0">
                <a:latin typeface="Verdana" panose="020B0604030504040204" pitchFamily="34" charset="0"/>
              </a:rPr>
              <a:t>Also camera does not work at 2</a:t>
            </a:r>
            <a:r>
              <a:rPr lang="en-US" altLang="ja-JP" baseline="30000" dirty="0">
                <a:latin typeface="Verdana" panose="020B0604030504040204" pitchFamily="34" charset="0"/>
              </a:rPr>
              <a:t>nd</a:t>
            </a:r>
            <a:r>
              <a:rPr lang="en-US" altLang="ja-JP" dirty="0">
                <a:latin typeface="Verdana" panose="020B0604030504040204" pitchFamily="34" charset="0"/>
              </a:rPr>
              <a:t> time</a:t>
            </a:r>
          </a:p>
          <a:p>
            <a:pPr marL="342900" indent="-342900">
              <a:buAutoNum type="arabicPeriod" startAt="2"/>
            </a:pPr>
            <a:r>
              <a:rPr lang="en-US" altLang="ja-JP" dirty="0">
                <a:latin typeface="Verdana" panose="020B0604030504040204" pitchFamily="34" charset="0"/>
              </a:rPr>
              <a:t>Camera does not work in tablet, iPad some time</a:t>
            </a:r>
            <a:endParaRPr lang="en-US" altLang="ja-JP" b="0" i="0" dirty="0">
              <a:solidFill>
                <a:srgbClr val="1D1C1D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AutoNum type="arabicPeriod" startAt="2"/>
            </a:pPr>
            <a:endParaRPr lang="en-US" altLang="ja-JP" dirty="0">
              <a:solidFill>
                <a:srgbClr val="1D1C1D"/>
              </a:solidFill>
              <a:latin typeface="Verdana" panose="020B0604030504040204" pitchFamily="34" charset="0"/>
            </a:endParaRPr>
          </a:p>
          <a:p>
            <a:pPr marL="342900" indent="-342900">
              <a:buAutoNum type="arabicPeriod" startAt="2"/>
            </a:pPr>
            <a:endParaRPr lang="en-US" altLang="ja-JP" b="0" i="0" dirty="0">
              <a:solidFill>
                <a:srgbClr val="1D1C1D"/>
              </a:solidFill>
              <a:effectLst/>
              <a:latin typeface="Verdana" panose="020B0604030504040204" pitchFamily="34" charset="0"/>
            </a:endParaRPr>
          </a:p>
          <a:p>
            <a:r>
              <a:rPr lang="ja-JP" altLang="en-US" sz="14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</a:rPr>
              <a:t>初期値は５秒でしょうか？　確認しても現在値がわからず</a:t>
            </a:r>
            <a:br>
              <a:rPr lang="ja-JP" altLang="en-US" sz="1400" dirty="0">
                <a:latin typeface="Verdana" panose="020B0604030504040204" pitchFamily="34" charset="0"/>
              </a:rPr>
            </a:br>
            <a:r>
              <a:rPr lang="ja-JP" altLang="en-US" sz="14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</a:rPr>
              <a:t>②　①で設定していないのか、誤ったコードを読んでも　無反応</a:t>
            </a:r>
            <a:br>
              <a:rPr lang="ja-JP" altLang="en-US" sz="1400" dirty="0">
                <a:latin typeface="Verdana" panose="020B0604030504040204" pitchFamily="34" charset="0"/>
              </a:rPr>
            </a:br>
            <a:r>
              <a:rPr lang="ja-JP" altLang="en-US" sz="14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</a:rPr>
              <a:t>③　正常コードを読み込んだら 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Pop up 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</a:rPr>
              <a:t>が無限ループになる</a:t>
            </a:r>
            <a:br>
              <a:rPr lang="ja-JP" altLang="en-US" sz="1400" dirty="0">
                <a:latin typeface="Verdana" panose="020B0604030504040204" pitchFamily="34" charset="0"/>
              </a:rPr>
            </a:br>
            <a:r>
              <a:rPr lang="ja-JP" altLang="en-US" sz="14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</a:rPr>
              <a:t>④　読み込んだ際のメッセージに　名前や時間が出ていない</a:t>
            </a:r>
            <a:br>
              <a:rPr lang="ja-JP" altLang="en-US" sz="1400" dirty="0">
                <a:latin typeface="Verdana" panose="020B0604030504040204" pitchFamily="34" charset="0"/>
              </a:rPr>
            </a:br>
            <a:r>
              <a:rPr lang="ja-JP" altLang="en-US" sz="14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</a:rPr>
              <a:t>⑤　連続読み込みができない　、　２回目はカメラが起動しない</a:t>
            </a:r>
            <a:br>
              <a:rPr lang="ja-JP" altLang="en-US" sz="1400" dirty="0">
                <a:latin typeface="Verdana" panose="020B0604030504040204" pitchFamily="34" charset="0"/>
              </a:rPr>
            </a:br>
            <a:r>
              <a:rPr lang="ja-JP" altLang="en-US" sz="14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</a:rPr>
              <a:t>⑥　⑤と関係があるのか？カメラが起動しないことがある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(iPad</a:t>
            </a:r>
            <a:r>
              <a:rPr lang="ja-JP" altLang="en-US" sz="14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</a:rPr>
              <a:t>でテスト</a:t>
            </a:r>
            <a:r>
              <a:rPr lang="en-US" altLang="ja-JP" sz="1400" b="0" i="0" dirty="0">
                <a:solidFill>
                  <a:srgbClr val="1D1C1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kumimoji="1" lang="ja-JP" altLang="en-US" sz="1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9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 descr="グラフィカル ユーザー インターフェイス, アプリケーション&#10;&#10;中程度の精度で自動的に生成された説明">
            <a:extLst>
              <a:ext uri="{FF2B5EF4-FFF2-40B4-BE49-F238E27FC236}">
                <a16:creationId xmlns:a16="http://schemas.microsoft.com/office/drawing/2014/main" id="{E882D555-ACD0-4567-9E75-45C437501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34" y="518403"/>
            <a:ext cx="2455470" cy="5552796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79A003-A57B-4C67-8861-7C76DC0E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F810-C67E-4386-9C2E-A75DBE605D79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A1A229-6BAC-4BCB-BF88-953E605D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5D9E-F9DC-4E06-93CA-DCAB6D92952F}" type="slidenum">
              <a:rPr kumimoji="1" lang="ja-JP" altLang="en-US" smtClean="0"/>
              <a:t>8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534E9DF-3B50-4055-823E-A783F12F25ED}"/>
              </a:ext>
            </a:extLst>
          </p:cNvPr>
          <p:cNvCxnSpPr/>
          <p:nvPr/>
        </p:nvCxnSpPr>
        <p:spPr>
          <a:xfrm flipV="1">
            <a:off x="2146041" y="4786604"/>
            <a:ext cx="1147665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B40710-450A-4505-9CB8-E661E99D5A28}"/>
              </a:ext>
            </a:extLst>
          </p:cNvPr>
          <p:cNvCxnSpPr>
            <a:cxnSpLocks/>
          </p:cNvCxnSpPr>
          <p:nvPr/>
        </p:nvCxnSpPr>
        <p:spPr>
          <a:xfrm>
            <a:off x="2187269" y="5243804"/>
            <a:ext cx="1106437" cy="547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7EA592-2A3F-4244-8FA1-2D6CF8008EB3}"/>
              </a:ext>
            </a:extLst>
          </p:cNvPr>
          <p:cNvSpPr txBox="1"/>
          <p:nvPr/>
        </p:nvSpPr>
        <p:spPr>
          <a:xfrm>
            <a:off x="3163171" y="4961703"/>
            <a:ext cx="5838786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Insert here sub menu “</a:t>
            </a:r>
            <a:r>
              <a:rPr kumimoji="1" lang="ja-JP" altLang="en-US" b="1" dirty="0"/>
              <a:t>登降園（出席簿）</a:t>
            </a:r>
            <a:r>
              <a:rPr kumimoji="1" lang="en-US" altLang="ja-JP" dirty="0"/>
              <a:t>”attendance book</a:t>
            </a:r>
            <a:endParaRPr kumimoji="1" lang="ja-JP" altLang="en-US" dirty="0"/>
          </a:p>
        </p:txBody>
      </p:sp>
      <p:pic>
        <p:nvPicPr>
          <p:cNvPr id="6" name="図 5" descr="グラフ&#10;&#10;低い精度で自動的に生成された説明">
            <a:extLst>
              <a:ext uri="{FF2B5EF4-FFF2-40B4-BE49-F238E27FC236}">
                <a16:creationId xmlns:a16="http://schemas.microsoft.com/office/drawing/2014/main" id="{5694A85E-8C87-4EC2-89C1-D2B2CCBE2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861133"/>
            <a:ext cx="6130202" cy="34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0DE99-81FF-4831-B208-2A602F8B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663"/>
          </a:xfrm>
        </p:spPr>
        <p:txBody>
          <a:bodyPr>
            <a:normAutofit/>
          </a:bodyPr>
          <a:lstStyle/>
          <a:p>
            <a:r>
              <a:rPr kumimoji="1" lang="en-US" altLang="ja-JP" sz="2000" dirty="0">
                <a:latin typeface="Arial Black" panose="020B0A04020102020204" pitchFamily="34" charset="0"/>
              </a:rPr>
              <a:t>Correction on demo dated last Friday</a:t>
            </a:r>
            <a:endParaRPr kumimoji="1" lang="ja-JP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コンテンツ プレースホルダー 6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70B232FC-43C3-4A29-9F7C-E5A417E03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3" y="1847850"/>
            <a:ext cx="2983374" cy="4351338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A6A49-D955-4B1F-A7C1-FF4EA67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4E5-41BF-46F0-89C9-F3F5CA6BBD40}" type="datetime4">
              <a:rPr kumimoji="1" lang="en-US" altLang="ja-JP" smtClean="0"/>
              <a:t>April 30, 2022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D3B46E-0F53-4D58-A158-374479C2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A79F-9985-4EEE-8F80-6AC4AC906B4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FA322B-DE3F-4AEE-9075-CA8F4DA9C011}"/>
              </a:ext>
            </a:extLst>
          </p:cNvPr>
          <p:cNvSpPr txBox="1"/>
          <p:nvPr/>
        </p:nvSpPr>
        <p:spPr>
          <a:xfrm>
            <a:off x="4008030" y="1242874"/>
            <a:ext cx="734577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1D1C1D"/>
              </a:buClr>
              <a:buSzPts val="1050"/>
            </a:pPr>
            <a:r>
              <a:rPr lang="en-US" altLang="ja-JP" sz="1600" kern="100" dirty="0">
                <a:solidFill>
                  <a:srgbClr val="1D1C1D"/>
                </a:solidFill>
                <a:effectLst/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1.  Time description MUST be JP time UTC+9</a:t>
            </a:r>
          </a:p>
          <a:p>
            <a:pPr lvl="0" algn="just">
              <a:buClr>
                <a:srgbClr val="1D1C1D"/>
              </a:buClr>
              <a:buSzPts val="1050"/>
            </a:pPr>
            <a:r>
              <a:rPr lang="en-US" altLang="ja-JP" sz="1600" kern="100" dirty="0">
                <a:solidFill>
                  <a:srgbClr val="1D1C1D"/>
                </a:solidFill>
                <a:effectLst/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2 Describe date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, day of the week</a:t>
            </a:r>
          </a:p>
          <a:p>
            <a:pPr lvl="0" algn="just">
              <a:buClr>
                <a:srgbClr val="1D1C1D"/>
              </a:buClr>
              <a:buSzPts val="1050"/>
            </a:pPr>
            <a:r>
              <a:rPr lang="en-US" altLang="ja-JP" sz="1600" kern="100" dirty="0">
                <a:solidFill>
                  <a:srgbClr val="1D1C1D"/>
                </a:solidFill>
                <a:effectLst/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3.  Time description should be 24 hours like 16:30, not 4:30pm</a:t>
            </a:r>
          </a:p>
          <a:p>
            <a:pPr lvl="0" algn="just">
              <a:buClr>
                <a:srgbClr val="1D1C1D"/>
              </a:buClr>
              <a:buSzPts val="1050"/>
            </a:pPr>
            <a:r>
              <a:rPr lang="en-US" altLang="ja-JP" sz="1600" kern="100" dirty="0">
                <a:solidFill>
                  <a:srgbClr val="1D1C1D"/>
                </a:solidFill>
                <a:effectLst/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4. Time description should  be much larger than the current</a:t>
            </a:r>
          </a:p>
          <a:p>
            <a:pPr marL="342900" lvl="0" indent="-342900" algn="just">
              <a:buClr>
                <a:srgbClr val="1D1C1D"/>
              </a:buClr>
              <a:buSzPts val="1050"/>
              <a:buAutoNum type="arabicPlain" startAt="5"/>
            </a:pP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Add ‘</a:t>
            </a:r>
            <a:r>
              <a:rPr lang="ja-JP" altLang="en-US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とうえん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’(entry), ‘</a:t>
            </a:r>
            <a:r>
              <a:rPr lang="ja-JP" altLang="en-US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こうえん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’</a:t>
            </a:r>
            <a:r>
              <a:rPr lang="ja-JP" altLang="en-US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exit</a:t>
            </a:r>
            <a:r>
              <a:rPr lang="ja-JP" altLang="en-US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button 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 you see the design image at page 10.</a:t>
            </a:r>
          </a:p>
          <a:p>
            <a:pPr marL="228600" lvl="0" indent="-228600" algn="just">
              <a:buClr>
                <a:srgbClr val="1D1C1D"/>
              </a:buClr>
              <a:buSzPts val="1050"/>
              <a:buAutoNum type="arabicPlain" startAt="5"/>
            </a:pP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On Entry, if  we wrongly scan the same code twice, demo turns to 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‘</a:t>
            </a:r>
            <a:r>
              <a:rPr lang="ja-JP" altLang="en-US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こうえん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’</a:t>
            </a:r>
            <a:r>
              <a:rPr lang="ja-JP" altLang="en-US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exit</a:t>
            </a:r>
            <a:r>
              <a:rPr lang="ja-JP" altLang="en-US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at once.</a:t>
            </a:r>
            <a:r>
              <a:rPr lang="ja-JP" altLang="en-US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　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Please fix this and configure 10 minutes interval between ‘</a:t>
            </a:r>
            <a:r>
              <a:rPr lang="ja-JP" altLang="en-US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とうえん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’(entry), ‘</a:t>
            </a:r>
            <a:r>
              <a:rPr lang="ja-JP" altLang="en-US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こうえん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’</a:t>
            </a:r>
            <a:r>
              <a:rPr lang="ja-JP" altLang="en-US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（</a:t>
            </a:r>
            <a:r>
              <a:rPr lang="en-US" altLang="ja-JP" sz="1600" kern="100" dirty="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exit</a:t>
            </a:r>
            <a:r>
              <a:rPr lang="ja-JP" altLang="en-US" sz="1600" kern="100">
                <a:solidFill>
                  <a:srgbClr val="1D1C1D"/>
                </a:solidFill>
                <a:latin typeface="Arial Black" panose="020B0A040201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）</a:t>
            </a:r>
            <a:endParaRPr lang="en-US" altLang="ja-JP" sz="1600" kern="100" dirty="0">
              <a:solidFill>
                <a:srgbClr val="1D1C1D"/>
              </a:solidFill>
              <a:latin typeface="Arial Black" panose="020B0A040201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lvl="0" algn="just">
              <a:buClr>
                <a:srgbClr val="1D1C1D"/>
              </a:buClr>
              <a:buSzPts val="1050"/>
            </a:pPr>
            <a:endParaRPr lang="en-US" altLang="ja-JP" sz="1100" kern="100" dirty="0">
              <a:solidFill>
                <a:srgbClr val="1D1C1D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0" algn="just">
              <a:buClr>
                <a:srgbClr val="1D1C1D"/>
              </a:buClr>
              <a:buSzPts val="1050"/>
            </a:pPr>
            <a:endParaRPr lang="en-US" altLang="ja-JP" sz="1100" kern="100" dirty="0">
              <a:solidFill>
                <a:srgbClr val="1D1C1D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0" algn="just">
              <a:buClr>
                <a:srgbClr val="1D1C1D"/>
              </a:buClr>
              <a:buSzPts val="1050"/>
            </a:pPr>
            <a:r>
              <a:rPr lang="en-US" altLang="ja-JP" kern="100" dirty="0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  <a:sym typeface="Wingdings" panose="05000000000000000000" pitchFamily="2" charset="2"/>
              </a:rPr>
              <a:t>we want to have demo about the following page 10 – 14, this Wednesday.</a:t>
            </a:r>
          </a:p>
          <a:p>
            <a:pPr lvl="0" algn="just">
              <a:buClr>
                <a:srgbClr val="1D1C1D"/>
              </a:buClr>
              <a:buSzPts val="1050"/>
            </a:pPr>
            <a:endParaRPr lang="en-US" altLang="ja-JP" sz="1100" kern="100" dirty="0">
              <a:solidFill>
                <a:srgbClr val="1D1C1D"/>
              </a:solidFill>
              <a:effectLst/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lvl="0" algn="just">
              <a:buClr>
                <a:srgbClr val="1D1C1D"/>
              </a:buClr>
              <a:buSzPts val="1050"/>
            </a:pPr>
            <a:endParaRPr lang="en-US" altLang="ja-JP" sz="1100" kern="100" dirty="0">
              <a:solidFill>
                <a:srgbClr val="1D1C1D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342900" lvl="0" indent="-342900" algn="just">
              <a:buClr>
                <a:srgbClr val="1D1C1D"/>
              </a:buClr>
              <a:buSzPts val="1050"/>
              <a:buFont typeface="ＭＳ 明朝" panose="02020609040205080304" pitchFamily="17" charset="-128"/>
              <a:buAutoNum type="circleNumDbPlain"/>
            </a:pPr>
            <a:endParaRPr lang="en-US" altLang="ja-JP" sz="10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  <a:p>
            <a:pPr marL="342900" lvl="0" indent="-342900" algn="just">
              <a:buClr>
                <a:srgbClr val="1D1C1D"/>
              </a:buClr>
              <a:buSzPts val="1050"/>
              <a:buFont typeface="ＭＳ 明朝" panose="02020609040205080304" pitchFamily="17" charset="-128"/>
              <a:buAutoNum type="circleNumDbPlain"/>
            </a:pPr>
            <a:r>
              <a:rPr lang="ja-JP" altLang="ja-JP" sz="1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日本時間で登録されない</a:t>
            </a:r>
            <a:endParaRPr lang="ja-JP" altLang="ja-JP" sz="10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明朝" panose="02020609040205080304" pitchFamily="17" charset="-128"/>
            </a:endParaRPr>
          </a:p>
          <a:p>
            <a:pPr marL="342900" lvl="0" indent="-342900" algn="just">
              <a:buClr>
                <a:srgbClr val="1D1C1D"/>
              </a:buClr>
              <a:buSzPts val="1050"/>
              <a:buFont typeface="ＭＳ 明朝" panose="02020609040205080304" pitchFamily="17" charset="-128"/>
              <a:buAutoNum type="circleNumDbPlain"/>
            </a:pPr>
            <a:r>
              <a:rPr lang="ja-JP" altLang="ja-JP" sz="1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登園後、すぐに退園になる　　　ここは　インターバルが必要ですね</a:t>
            </a:r>
            <a:endParaRPr lang="ja-JP" altLang="ja-JP" sz="10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ＭＳ 明朝" panose="02020609040205080304" pitchFamily="17" charset="-128"/>
            </a:endParaRPr>
          </a:p>
          <a:p>
            <a:pPr algn="just"/>
            <a:r>
              <a:rPr lang="ja-JP" altLang="ja-JP" sz="1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明朝" panose="02020609040205080304" pitchFamily="17" charset="-128"/>
              </a:rPr>
              <a:t>③</a:t>
            </a:r>
            <a:r>
              <a:rPr lang="ja-JP" altLang="ja-JP" sz="1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一覧からの欠席などは　これからですね</a:t>
            </a:r>
            <a:endParaRPr lang="ja-JP" altLang="ja-JP" sz="10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algn="just"/>
            <a:r>
              <a:rPr lang="ja-JP" altLang="ja-JP" sz="1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明朝" panose="02020609040205080304" pitchFamily="17" charset="-128"/>
              </a:rPr>
              <a:t>④</a:t>
            </a:r>
            <a:r>
              <a:rPr lang="ja-JP" altLang="ja-JP" sz="10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　日付、　時間　文字の大きさが仕様書　は大きいのですが　今は小さい</a:t>
            </a:r>
            <a:endParaRPr lang="ja-JP" altLang="ja-JP" sz="10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 sz="1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④　日付、　時間　文字の大きさが</a:t>
            </a:r>
            <a:br>
              <a:rPr lang="ja-JP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仕様書　は大きいのですが　今は小さい</a:t>
            </a:r>
            <a:endParaRPr lang="en-US" altLang="ja-JP" sz="1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1000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⑤　読込インターバルを　１０分とするか、　とうえん　こうえん　ボタンの追加をお願いします</a:t>
            </a:r>
            <a:br>
              <a:rPr lang="ja-JP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このまま３月末になりそうで　　最低でも　登園、退園　できる必要があります</a:t>
            </a:r>
            <a:endParaRPr kumimoji="1" lang="ja-JP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9300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3072</Words>
  <Application>Microsoft Office PowerPoint</Application>
  <PresentationFormat>Widescreen</PresentationFormat>
  <Paragraphs>515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Meiryo UI</vt:lpstr>
      <vt:lpstr>ＭＳ 明朝</vt:lpstr>
      <vt:lpstr>NotoSansJP</vt:lpstr>
      <vt:lpstr>游ゴシック</vt:lpstr>
      <vt:lpstr>游ゴシック Light</vt:lpstr>
      <vt:lpstr>Aharoni</vt:lpstr>
      <vt:lpstr>Arial</vt:lpstr>
      <vt:lpstr>Arial Black</vt:lpstr>
      <vt:lpstr>Verdana</vt:lpstr>
      <vt:lpstr>Office テーマ</vt:lpstr>
      <vt:lpstr>QR code Correction</vt:lpstr>
      <vt:lpstr>PowerPoint Presentation</vt:lpstr>
      <vt:lpstr>Menu text in JP </vt:lpstr>
      <vt:lpstr>Day of week at QR code reading page</vt:lpstr>
      <vt:lpstr>1. Reading result should be much larger 2. Teacher is able to read the code CONTINUOUSLY without getting back to menu every time</vt:lpstr>
      <vt:lpstr>Karan 02:56 on March 11</vt:lpstr>
      <vt:lpstr>PowerPoint Presentation</vt:lpstr>
      <vt:lpstr>PowerPoint Presentation</vt:lpstr>
      <vt:lpstr>Correction on demo dated last Friday</vt:lpstr>
      <vt:lpstr>PowerPoint Presentation</vt:lpstr>
      <vt:lpstr>Correction 1 on demo March 24</vt:lpstr>
      <vt:lpstr>Correction 2 on demo March 24</vt:lpstr>
      <vt:lpstr>Improvement 1 on demo March 25</vt:lpstr>
      <vt:lpstr>Translation </vt:lpstr>
      <vt:lpstr>PowerPoint Presentation</vt:lpstr>
      <vt:lpstr>Correction 3 on demo March 24</vt:lpstr>
      <vt:lpstr>Correction 3 on demo March 24</vt:lpstr>
      <vt:lpstr>Correction 3 on demo March 24</vt:lpstr>
      <vt:lpstr>Correction 4</vt:lpstr>
      <vt:lpstr>Change the illustration</vt:lpstr>
      <vt:lpstr>Correction 5-1</vt:lpstr>
      <vt:lpstr>PowerPoint Presentation</vt:lpstr>
      <vt:lpstr>Correction 6 - 2 functionalities are not implemented yet</vt:lpstr>
      <vt:lpstr>Correction 7  This is heavy bug</vt:lpstr>
      <vt:lpstr>Correction 8</vt:lpstr>
      <vt:lpstr>Correction 9</vt:lpstr>
      <vt:lpstr>Correction 10 Attendance book</vt:lpstr>
      <vt:lpstr>Correction  Absent due to illness is  not described </vt:lpstr>
      <vt:lpstr>Correction  Not possible to edit at two places</vt:lpstr>
      <vt:lpstr>Correction   </vt:lpstr>
      <vt:lpstr>Adjustment-Unable to save the status &amp; its reason</vt:lpstr>
      <vt:lpstr>Correction - the current day of week is wrong</vt:lpstr>
      <vt:lpstr>Attendance Book 01 Add ‘child name’ &amp; ‘ID’ in this table  https://test.main.kidslog.jp/attendance/entry-exit April 27</vt:lpstr>
      <vt:lpstr>Attendance Book 02 - OUTPUT https://test.main.kidslog.jp/attendance/form-output April 27</vt:lpstr>
      <vt:lpstr>PowerPoint Presentation</vt:lpstr>
      <vt:lpstr>QR code at the top screen in  Parent portal--  First of all, restore the old menu text  1. login 2. tap that menu 3. child’s QR comes out at the center of screen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 Correction</dc:title>
  <dc:creator>今野 新一</dc:creator>
  <cp:lastModifiedBy>今野 新一</cp:lastModifiedBy>
  <cp:revision>71</cp:revision>
  <dcterms:created xsi:type="dcterms:W3CDTF">2022-03-07T12:48:53Z</dcterms:created>
  <dcterms:modified xsi:type="dcterms:W3CDTF">2022-04-29T16:23:43Z</dcterms:modified>
</cp:coreProperties>
</file>