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embeddedFontLst>
    <p:embeddedFont>
      <p:font typeface="Carme" panose="020B0604020202020204" charset="0"/>
      <p:regular r:id="rId15"/>
    </p:embeddedFon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D3B2F-EC28-4B4C-8FD9-D6E43B5F4448}">
  <a:tblStyle styleId="{E70D3B2F-EC28-4B4C-8FD9-D6E43B5F444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19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7200"/>
              <a:buFont typeface="Century Gothic"/>
              <a:buNone/>
              <a:defRPr sz="7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lstStyle>
            <a:lvl1pPr marR="0" lvl="0" algn="l" rtl="0">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R="0" lvl="1" algn="ctr"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R="0" lvl="2"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R="0" lvl="4"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R="0" lvl="5"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R="0" lvl="6"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R="0" lvl="7"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R="0" lvl="8"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small">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9" name="Google Shape;139;p18"/>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7200"/>
              <a:buFont typeface="Century Gothic"/>
              <a:buNone/>
            </a:pPr>
            <a:r>
              <a:rPr lang="en-US" sz="7200" b="0" i="0" u="none" strike="noStrike" cap="none" dirty="0">
                <a:solidFill>
                  <a:schemeClr val="lt2"/>
                </a:solidFill>
                <a:latin typeface="Century Gothic"/>
                <a:ea typeface="Century Gothic"/>
                <a:cs typeface="Century Gothic"/>
                <a:sym typeface="Century Gothic"/>
              </a:rPr>
              <a:t>City Hopper</a:t>
            </a:r>
            <a:endParaRPr dirty="0"/>
          </a:p>
        </p:txBody>
      </p:sp>
      <p:sp>
        <p:nvSpPr>
          <p:cNvPr id="148" name="Google Shape;148;p1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6D1D8"/>
              </a:buClr>
              <a:buSzPts val="1600"/>
              <a:buFont typeface="Noto Sans Symbols"/>
              <a:buNone/>
            </a:pPr>
            <a:r>
              <a:rPr lang="en-US" sz="2000" b="0" i="0" u="none" strike="noStrike" cap="none" dirty="0">
                <a:solidFill>
                  <a:srgbClr val="86D1D8"/>
                </a:solidFill>
                <a:latin typeface="Century Gothic"/>
                <a:ea typeface="Century Gothic"/>
                <a:cs typeface="Century Gothic"/>
                <a:sym typeface="Century Gothic"/>
              </a:rPr>
              <a:t>CAR POOLING APP                                                                                          </a:t>
            </a:r>
          </a:p>
          <a:p>
            <a:pPr marL="0" marR="0" lvl="0" indent="0" algn="l" rtl="0">
              <a:spcBef>
                <a:spcPts val="0"/>
              </a:spcBef>
              <a:spcAft>
                <a:spcPts val="0"/>
              </a:spcAft>
              <a:buClr>
                <a:srgbClr val="86D1D8"/>
              </a:buClr>
              <a:buSzPts val="1600"/>
              <a:buFont typeface="Noto Sans Symbols"/>
              <a:buNone/>
            </a:pPr>
            <a:endParaRPr lang="en-US" dirty="0"/>
          </a:p>
          <a:p>
            <a:pPr marL="0" marR="0" lvl="0" indent="0" algn="l" rtl="0">
              <a:spcBef>
                <a:spcPts val="0"/>
              </a:spcBef>
              <a:spcAft>
                <a:spcPts val="0"/>
              </a:spcAft>
              <a:buClr>
                <a:srgbClr val="86D1D8"/>
              </a:buClr>
              <a:buSzPts val="1600"/>
              <a:buFont typeface="Noto Sans Symbols"/>
              <a:buNone/>
            </a:pPr>
            <a:r>
              <a:rPr lang="en-US" dirty="0"/>
              <a:t>                                                                            Developer : </a:t>
            </a:r>
            <a:r>
              <a:rPr lang="en-US" dirty="0" err="1"/>
              <a:t>Karanjot</a:t>
            </a:r>
            <a:r>
              <a:rPr lang="en-US" dirty="0"/>
              <a:t> Singh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Project Plan, Team Charter</a:t>
            </a:r>
            <a:endParaRPr/>
          </a:p>
        </p:txBody>
      </p:sp>
      <p:sp>
        <p:nvSpPr>
          <p:cNvPr id="216" name="Google Shape;216;p3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920"/>
              <a:buFont typeface="Noto Sans Symbols"/>
              <a:buChar char="▶"/>
            </a:pPr>
            <a:r>
              <a:rPr lang="en-US" sz="2400" b="0" i="0" u="none" strike="noStrike" cap="none">
                <a:solidFill>
                  <a:srgbClr val="92D050"/>
                </a:solidFill>
                <a:latin typeface="Century Gothic"/>
                <a:ea typeface="Century Gothic"/>
                <a:cs typeface="Century Gothic"/>
                <a:sym typeface="Century Gothic"/>
              </a:rPr>
              <a:t>Deliverables: </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1-</a:t>
            </a:r>
            <a:r>
              <a:rPr lang="en-US" sz="2000" b="0" i="0" u="none" strike="noStrike" cap="none">
                <a:solidFill>
                  <a:srgbClr val="92D050"/>
                </a:solidFill>
                <a:latin typeface="Century Gothic"/>
                <a:ea typeface="Century Gothic"/>
                <a:cs typeface="Century Gothic"/>
                <a:sym typeface="Century Gothic"/>
              </a:rPr>
              <a:t> </a:t>
            </a:r>
            <a:r>
              <a:rPr lang="en-US" sz="2000" b="0" i="0" u="none" strike="noStrike" cap="none">
                <a:solidFill>
                  <a:schemeClr val="lt1"/>
                </a:solidFill>
                <a:latin typeface="Century Gothic"/>
                <a:ea typeface="Century Gothic"/>
                <a:cs typeface="Century Gothic"/>
                <a:sym typeface="Century Gothic"/>
              </a:rPr>
              <a:t>Interactive and user-friendly interface</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2- Driver/Rider profile creation</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3- Driver/user rating system</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4- Navigation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Project Plan, Team Charter</a:t>
            </a:r>
            <a:endParaRPr/>
          </a:p>
        </p:txBody>
      </p:sp>
      <p:sp>
        <p:nvSpPr>
          <p:cNvPr id="222" name="Google Shape;222;p3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2240"/>
              <a:buFont typeface="Noto Sans Symbols"/>
              <a:buChar char="▶"/>
            </a:pPr>
            <a:r>
              <a:rPr lang="en-US" sz="2800" b="1" i="0" u="none" strike="noStrike" cap="none">
                <a:solidFill>
                  <a:srgbClr val="00B050"/>
                </a:solidFill>
                <a:latin typeface="Century Gothic"/>
                <a:ea typeface="Century Gothic"/>
                <a:cs typeface="Century Gothic"/>
                <a:sym typeface="Century Gothic"/>
              </a:rPr>
              <a:t>Software Development Life Cycle:</a:t>
            </a:r>
            <a:endParaRPr/>
          </a:p>
          <a:p>
            <a:pPr marL="342900" marR="0" lvl="0" indent="-342900" algn="l" rtl="0">
              <a:spcBef>
                <a:spcPts val="1000"/>
              </a:spcBef>
              <a:spcAft>
                <a:spcPts val="0"/>
              </a:spcAft>
              <a:buClr>
                <a:srgbClr val="86D1D8"/>
              </a:buClr>
              <a:buSzPts val="2240"/>
              <a:buFont typeface="Noto Sans Symbols"/>
              <a:buChar char="▶"/>
            </a:pPr>
            <a:r>
              <a:rPr lang="en-US" sz="2800" b="1" i="0" u="none" strike="noStrike" cap="none">
                <a:solidFill>
                  <a:schemeClr val="lt1"/>
                </a:solidFill>
                <a:latin typeface="Century Gothic"/>
                <a:ea typeface="Century Gothic"/>
                <a:cs typeface="Century Gothic"/>
                <a:sym typeface="Century Gothic"/>
              </a:rPr>
              <a:t>-Planning</a:t>
            </a:r>
            <a:endParaRPr/>
          </a:p>
          <a:p>
            <a:pPr marL="342900" marR="0" lvl="0" indent="-342900" algn="l" rtl="0">
              <a:spcBef>
                <a:spcPts val="1000"/>
              </a:spcBef>
              <a:spcAft>
                <a:spcPts val="0"/>
              </a:spcAft>
              <a:buClr>
                <a:srgbClr val="86D1D8"/>
              </a:buClr>
              <a:buSzPts val="2240"/>
              <a:buFont typeface="Noto Sans Symbols"/>
              <a:buChar char="▶"/>
            </a:pPr>
            <a:r>
              <a:rPr lang="en-US" sz="2800" b="1" i="0" u="none" strike="noStrike" cap="none">
                <a:solidFill>
                  <a:schemeClr val="lt1"/>
                </a:solidFill>
                <a:latin typeface="Century Gothic"/>
                <a:ea typeface="Century Gothic"/>
                <a:cs typeface="Century Gothic"/>
                <a:sym typeface="Century Gothic"/>
              </a:rPr>
              <a:t>-Defining</a:t>
            </a:r>
            <a:endParaRPr/>
          </a:p>
          <a:p>
            <a:pPr marL="342900" marR="0" lvl="0" indent="-342900" algn="l" rtl="0">
              <a:spcBef>
                <a:spcPts val="1000"/>
              </a:spcBef>
              <a:spcAft>
                <a:spcPts val="0"/>
              </a:spcAft>
              <a:buClr>
                <a:srgbClr val="86D1D8"/>
              </a:buClr>
              <a:buSzPts val="2240"/>
              <a:buFont typeface="Noto Sans Symbols"/>
              <a:buChar char="▶"/>
            </a:pPr>
            <a:r>
              <a:rPr lang="en-US" sz="2800" b="1" i="0" u="none" strike="noStrike" cap="none">
                <a:solidFill>
                  <a:schemeClr val="lt1"/>
                </a:solidFill>
                <a:latin typeface="Century Gothic"/>
                <a:ea typeface="Century Gothic"/>
                <a:cs typeface="Century Gothic"/>
                <a:sym typeface="Century Gothic"/>
              </a:rPr>
              <a:t>-Design</a:t>
            </a:r>
            <a:endParaRPr/>
          </a:p>
          <a:p>
            <a:pPr marL="342900" marR="0" lvl="0" indent="-342900" algn="l" rtl="0">
              <a:spcBef>
                <a:spcPts val="1000"/>
              </a:spcBef>
              <a:spcAft>
                <a:spcPts val="0"/>
              </a:spcAft>
              <a:buClr>
                <a:srgbClr val="86D1D8"/>
              </a:buClr>
              <a:buSzPts val="2240"/>
              <a:buFont typeface="Noto Sans Symbols"/>
              <a:buChar char="▶"/>
            </a:pPr>
            <a:r>
              <a:rPr lang="en-US" sz="2800" b="1" i="0" u="none" strike="noStrike" cap="none">
                <a:solidFill>
                  <a:schemeClr val="lt1"/>
                </a:solidFill>
                <a:latin typeface="Century Gothic"/>
                <a:ea typeface="Century Gothic"/>
                <a:cs typeface="Century Gothic"/>
                <a:sym typeface="Century Gothic"/>
              </a:rPr>
              <a:t>-Build</a:t>
            </a:r>
            <a:endParaRPr/>
          </a:p>
          <a:p>
            <a:pPr marL="342900" marR="0" lvl="0" indent="-342900" algn="l" rtl="0">
              <a:spcBef>
                <a:spcPts val="1000"/>
              </a:spcBef>
              <a:spcAft>
                <a:spcPts val="0"/>
              </a:spcAft>
              <a:buClr>
                <a:srgbClr val="86D1D8"/>
              </a:buClr>
              <a:buSzPts val="2240"/>
              <a:buFont typeface="Noto Sans Symbols"/>
              <a:buChar char="▶"/>
            </a:pPr>
            <a:r>
              <a:rPr lang="en-US" sz="2800" b="1" i="0" u="none" strike="noStrike" cap="none">
                <a:solidFill>
                  <a:schemeClr val="lt1"/>
                </a:solidFill>
                <a:latin typeface="Century Gothic"/>
                <a:ea typeface="Century Gothic"/>
                <a:cs typeface="Century Gothic"/>
                <a:sym typeface="Century Gothic"/>
              </a:rPr>
              <a:t>-Testing</a:t>
            </a:r>
            <a:endParaRPr/>
          </a:p>
          <a:p>
            <a:pPr marL="342900" marR="0" lvl="0" indent="-342900" algn="l" rtl="0">
              <a:spcBef>
                <a:spcPts val="1000"/>
              </a:spcBef>
              <a:spcAft>
                <a:spcPts val="0"/>
              </a:spcAft>
              <a:buClr>
                <a:srgbClr val="86D1D8"/>
              </a:buClr>
              <a:buSzPts val="2240"/>
              <a:buFont typeface="Noto Sans Symbols"/>
              <a:buChar char="▶"/>
            </a:pPr>
            <a:r>
              <a:rPr lang="en-US" sz="2800" b="1" i="0" u="none" strike="noStrike" cap="none">
                <a:solidFill>
                  <a:schemeClr val="lt1"/>
                </a:solidFill>
                <a:latin typeface="Century Gothic"/>
                <a:ea typeface="Century Gothic"/>
                <a:cs typeface="Century Gothic"/>
                <a:sym typeface="Century Gothic"/>
              </a:rPr>
              <a:t>-Deployment</a:t>
            </a:r>
            <a:endParaRPr/>
          </a:p>
          <a:p>
            <a:pPr marL="742950" marR="0" lvl="1" indent="-194309" algn="l" rtl="0">
              <a:spcBef>
                <a:spcPts val="1000"/>
              </a:spcBef>
              <a:spcAft>
                <a:spcPts val="0"/>
              </a:spcAft>
              <a:buClr>
                <a:srgbClr val="86D1D8"/>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Project Plan, Team Charter</a:t>
            </a:r>
            <a:endParaRPr/>
          </a:p>
        </p:txBody>
      </p:sp>
      <p:sp>
        <p:nvSpPr>
          <p:cNvPr id="228" name="Google Shape;228;p3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1" i="0" u="none" strike="noStrike" cap="none">
                <a:solidFill>
                  <a:schemeClr val="lt1"/>
                </a:solidFill>
                <a:latin typeface="Century Gothic"/>
                <a:ea typeface="Century Gothic"/>
                <a:cs typeface="Century Gothic"/>
                <a:sym typeface="Century Gothic"/>
              </a:rPr>
              <a:t> </a:t>
            </a:r>
            <a:r>
              <a:rPr lang="en-US" sz="2000" b="1" i="0" u="none" strike="noStrike" cap="none">
                <a:solidFill>
                  <a:srgbClr val="92D050"/>
                </a:solidFill>
                <a:latin typeface="Century Gothic"/>
                <a:ea typeface="Century Gothic"/>
                <a:cs typeface="Century Gothic"/>
                <a:sym typeface="Century Gothic"/>
              </a:rPr>
              <a:t>Risk Management</a:t>
            </a:r>
            <a:endParaRPr/>
          </a:p>
          <a:p>
            <a:pPr marL="342900" marR="0" lvl="0" indent="-241300" algn="l" rtl="0">
              <a:spcBef>
                <a:spcPts val="1000"/>
              </a:spcBef>
              <a:spcAft>
                <a:spcPts val="0"/>
              </a:spcAft>
              <a:buClr>
                <a:srgbClr val="86D1D8"/>
              </a:buClr>
              <a:buSzPts val="1600"/>
              <a:buFont typeface="Noto Sans Symbols"/>
              <a:buNone/>
            </a:pPr>
            <a:endParaRPr sz="2000" b="1"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1-Adversarial Threat: Hackers can attack to get user password and personal information</a:t>
            </a:r>
            <a:br>
              <a:rPr lang="en-US" sz="2000" b="0" i="0" u="none" strike="noStrike" cap="none">
                <a:solidFill>
                  <a:schemeClr val="lt1"/>
                </a:solidFill>
                <a:latin typeface="Century Gothic"/>
                <a:ea typeface="Century Gothic"/>
                <a:cs typeface="Century Gothic"/>
                <a:sym typeface="Century Gothic"/>
              </a:rPr>
            </a:b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2-Accidental: User typed something wrong and break the system</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3- Project version: Project version can be compromised if people that work in the project does not have a good understanding in tools to keep track the version of the project</a:t>
            </a:r>
            <a:br>
              <a:rPr lang="en-US" sz="2000" b="0" i="0" u="none" strike="noStrike" cap="none">
                <a:solidFill>
                  <a:schemeClr val="lt1"/>
                </a:solidFill>
                <a:latin typeface="Century Gothic"/>
                <a:ea typeface="Century Gothic"/>
                <a:cs typeface="Century Gothic"/>
                <a:sym typeface="Century Gothic"/>
              </a:rPr>
            </a:b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Project Description</a:t>
            </a:r>
            <a:endParaRPr/>
          </a:p>
        </p:txBody>
      </p:sp>
      <p:sp>
        <p:nvSpPr>
          <p:cNvPr id="166" name="Google Shape;166;p2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City Hopper is a project designed  to make easier to travel between cities. With an affordable price for the customers who uses the app and extra money for drivers who can post their trips on the app.</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City Hopper will change the way we think about long distance travel. Our app will be designed ground up to have cross-platform support, so that our users can use any of their preferred platform. We are planning to implement an interactive map to help our users with navigation and give our user with real-time information about rider and driver location. The app will also include build in chat function so that drivers and riders can communicate with each other about trip information or relevant questions. </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 Highlights of Project Vision</a:t>
            </a:r>
            <a:endParaRPr/>
          </a:p>
        </p:txBody>
      </p:sp>
      <p:sp>
        <p:nvSpPr>
          <p:cNvPr id="172" name="Google Shape;172;p2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1" i="0" u="none" strike="noStrike" cap="none">
                <a:solidFill>
                  <a:srgbClr val="92D050"/>
                </a:solidFill>
                <a:latin typeface="Century Gothic"/>
                <a:ea typeface="Century Gothic"/>
                <a:cs typeface="Century Gothic"/>
                <a:sym typeface="Century Gothic"/>
              </a:rPr>
              <a:t>Carpooling: </a:t>
            </a:r>
            <a:r>
              <a:rPr lang="en-US" sz="2000" b="0" i="0" u="none" strike="noStrike" cap="none">
                <a:solidFill>
                  <a:schemeClr val="lt1"/>
                </a:solidFill>
                <a:latin typeface="Century Gothic"/>
                <a:ea typeface="Century Gothic"/>
                <a:cs typeface="Century Gothic"/>
                <a:sym typeface="Century Gothic"/>
              </a:rPr>
              <a:t>An arrangement between people to make a regular journey in a single vehicle, typically with each person taking turns to drive the others.</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rgbClr val="92D050"/>
                </a:solidFill>
                <a:latin typeface="Century Gothic"/>
                <a:ea typeface="Century Gothic"/>
                <a:cs typeface="Century Gothic"/>
                <a:sym typeface="Century Gothic"/>
              </a:rPr>
              <a:t>Driver: </a:t>
            </a:r>
            <a:r>
              <a:rPr lang="en-US" sz="2000" b="0" i="0" u="none" strike="noStrike" cap="none">
                <a:solidFill>
                  <a:schemeClr val="lt1"/>
                </a:solidFill>
                <a:latin typeface="Century Gothic"/>
                <a:ea typeface="Century Gothic"/>
                <a:cs typeface="Century Gothic"/>
                <a:sym typeface="Century Gothic"/>
              </a:rPr>
              <a:t>A person willing to offer his car and space to take people from City A to City B.</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rgbClr val="92D050"/>
                </a:solidFill>
                <a:latin typeface="Century Gothic"/>
                <a:ea typeface="Century Gothic"/>
                <a:cs typeface="Century Gothic"/>
                <a:sym typeface="Century Gothic"/>
              </a:rPr>
              <a:t>Rider:</a:t>
            </a:r>
            <a:r>
              <a:rPr lang="en-US" sz="2000" b="0" i="0" u="none" strike="noStrike" cap="none">
                <a:solidFill>
                  <a:schemeClr val="lt1"/>
                </a:solidFill>
                <a:latin typeface="Century Gothic"/>
                <a:ea typeface="Century Gothic"/>
                <a:cs typeface="Century Gothic"/>
                <a:sym typeface="Century Gothic"/>
              </a:rPr>
              <a:t> A person willing to travel with a driver to go from City A to City B.</a:t>
            </a:r>
            <a:endParaRPr/>
          </a:p>
          <a:p>
            <a:pPr marL="0" marR="0" lvl="0" indent="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Highlights of Project Vision</a:t>
            </a:r>
            <a:endParaRPr/>
          </a:p>
        </p:txBody>
      </p:sp>
      <p:sp>
        <p:nvSpPr>
          <p:cNvPr id="178" name="Google Shape;178;p24"/>
          <p:cNvSpPr txBox="1">
            <a:spLocks noGrp="1"/>
          </p:cNvSpPr>
          <p:nvPr>
            <p:ph type="body" idx="1"/>
          </p:nvPr>
        </p:nvSpPr>
        <p:spPr>
          <a:xfrm>
            <a:off x="1104293" y="185324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2560"/>
              <a:buFont typeface="Noto Sans Symbols"/>
              <a:buChar char="▶"/>
            </a:pPr>
            <a:r>
              <a:rPr lang="en-US" sz="3200" b="1" i="0" u="none" strike="noStrike" cap="none">
                <a:solidFill>
                  <a:srgbClr val="92D050"/>
                </a:solidFill>
                <a:latin typeface="Century Gothic"/>
                <a:ea typeface="Century Gothic"/>
                <a:cs typeface="Century Gothic"/>
                <a:sym typeface="Century Gothic"/>
              </a:rPr>
              <a:t>Business opportunity:</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 lot of people are travelling long distances every day between cities. And because of this high demand long distance carpooling industry has been created. But this industry is still in its infancy, people still posts and receives information about carpooling advertisement in local classified websites, where safety and security may be compromised. Our goal is to bridge the betwee</a:t>
            </a:r>
            <a:r>
              <a:rPr lang="en-US"/>
              <a:t>n drivers and riders.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High-Level Requirements</a:t>
            </a:r>
            <a:endParaRPr/>
          </a:p>
        </p:txBody>
      </p:sp>
      <p:sp>
        <p:nvSpPr>
          <p:cNvPr id="184" name="Google Shape;184;p2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1" i="0" u="none" strike="noStrike" cap="none">
                <a:solidFill>
                  <a:srgbClr val="92D050"/>
                </a:solidFill>
                <a:latin typeface="Century Gothic"/>
                <a:ea typeface="Century Gothic"/>
                <a:cs typeface="Century Gothic"/>
                <a:sym typeface="Century Gothic"/>
              </a:rPr>
              <a:t>Making intercity travel cheaper, and reliable: </a:t>
            </a:r>
            <a:r>
              <a:rPr lang="en-US" sz="2000" b="0" i="0" u="none" strike="noStrike" cap="none">
                <a:solidFill>
                  <a:schemeClr val="lt1"/>
                </a:solidFill>
                <a:latin typeface="Century Gothic"/>
                <a:ea typeface="Century Gothic"/>
                <a:cs typeface="Century Gothic"/>
                <a:sym typeface="Century Gothic"/>
              </a:rPr>
              <a:t>This is the core of our idea. That is to connect people between different cities easier, faster and cheaper.</a:t>
            </a:r>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rgbClr val="92D050"/>
                </a:solidFill>
                <a:latin typeface="Century Gothic"/>
                <a:ea typeface="Century Gothic"/>
                <a:cs typeface="Century Gothic"/>
                <a:sym typeface="Century Gothic"/>
              </a:rPr>
              <a:t>Trip info with details : </a:t>
            </a:r>
            <a:r>
              <a:rPr lang="en-US" sz="2000" b="0" i="0" u="none" strike="noStrike" cap="none">
                <a:solidFill>
                  <a:schemeClr val="lt1"/>
                </a:solidFill>
                <a:latin typeface="Century Gothic"/>
                <a:ea typeface="Century Gothic"/>
                <a:cs typeface="Century Gothic"/>
                <a:sym typeface="Century Gothic"/>
              </a:rPr>
              <a:t>Driver will post trip information that will include the cities he is going to and from and also the date. He will further post pictures of his car, trip cost per person and the amount of person and luggage his car can handle.</a:t>
            </a:r>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rgbClr val="92D050"/>
                </a:solidFill>
                <a:latin typeface="Century Gothic"/>
                <a:ea typeface="Century Gothic"/>
                <a:cs typeface="Century Gothic"/>
                <a:sym typeface="Century Gothic"/>
              </a:rPr>
              <a:t>External Lib / Resources: </a:t>
            </a:r>
            <a:r>
              <a:rPr lang="en-US" sz="2000" b="0" i="0" u="none" strike="noStrike" cap="none">
                <a:solidFill>
                  <a:schemeClr val="lt1"/>
                </a:solidFill>
                <a:latin typeface="Century Gothic"/>
                <a:ea typeface="Century Gothic"/>
                <a:cs typeface="Century Gothic"/>
                <a:sym typeface="Century Gothic"/>
              </a:rPr>
              <a:t>These include other entities and third-party apps that are not property of City-Hopper. E.g. Google resources such as maps.</a:t>
            </a:r>
            <a:endParaRPr sz="2000" b="1" i="0" u="none" strike="noStrike" cap="none">
              <a:solidFill>
                <a:srgbClr val="92D050"/>
              </a:solidFill>
              <a:latin typeface="Century Gothic"/>
              <a:ea typeface="Century Gothic"/>
              <a:cs typeface="Century Gothic"/>
              <a:sym typeface="Century Gothic"/>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High-Level Requirements</a:t>
            </a:r>
            <a:endParaRPr/>
          </a:p>
        </p:txBody>
      </p:sp>
      <p:pic>
        <p:nvPicPr>
          <p:cNvPr id="190" name="Google Shape;190;p26" descr="https://lh6.googleusercontent.com/0wzsTDVIT7S9TYJSijHNwAc_2lhq2wFI0f85kMAfSuodutDoAsUc2M6F97pZQPwjXaAKZ2YqP7oP_CQFIMxWeL34NiyqqrgyE-t1geGpF4E-dpyZS4ba-gjrSnWtVQneZ48KJM_FXjOalkBkag"/>
          <p:cNvPicPr preferRelativeResize="0">
            <a:picLocks noGrp="1"/>
          </p:cNvPicPr>
          <p:nvPr>
            <p:ph type="body" idx="1"/>
          </p:nvPr>
        </p:nvPicPr>
        <p:blipFill rotWithShape="1">
          <a:blip r:embed="rId3">
            <a:alphaModFix/>
          </a:blip>
          <a:srcRect/>
          <a:stretch/>
        </p:blipFill>
        <p:spPr>
          <a:xfrm>
            <a:off x="3106705" y="1853249"/>
            <a:ext cx="5319665" cy="49472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High-Level Requirements</a:t>
            </a:r>
            <a:endParaRPr/>
          </a:p>
        </p:txBody>
      </p:sp>
      <p:graphicFrame>
        <p:nvGraphicFramePr>
          <p:cNvPr id="196" name="Google Shape;196;p27"/>
          <p:cNvGraphicFramePr/>
          <p:nvPr/>
        </p:nvGraphicFramePr>
        <p:xfrm>
          <a:off x="2044773" y="2636874"/>
          <a:ext cx="6673925" cy="2532625"/>
        </p:xfrm>
        <a:graphic>
          <a:graphicData uri="http://schemas.openxmlformats.org/drawingml/2006/table">
            <a:tbl>
              <a:tblPr>
                <a:noFill/>
                <a:tableStyleId>{E70D3B2F-EC28-4B4C-8FD9-D6E43B5F4448}</a:tableStyleId>
              </a:tblPr>
              <a:tblGrid>
                <a:gridCol w="2176525">
                  <a:extLst>
                    <a:ext uri="{9D8B030D-6E8A-4147-A177-3AD203B41FA5}">
                      <a16:colId xmlns:a16="http://schemas.microsoft.com/office/drawing/2014/main" val="20000"/>
                    </a:ext>
                  </a:extLst>
                </a:gridCol>
                <a:gridCol w="4497400">
                  <a:extLst>
                    <a:ext uri="{9D8B030D-6E8A-4147-A177-3AD203B41FA5}">
                      <a16:colId xmlns:a16="http://schemas.microsoft.com/office/drawing/2014/main" val="20001"/>
                    </a:ext>
                  </a:extLst>
                </a:gridCol>
              </a:tblGrid>
              <a:tr h="368375">
                <a:tc>
                  <a:txBody>
                    <a:bodyPr/>
                    <a:lstStyle/>
                    <a:p>
                      <a:pPr marL="0" marR="0" lvl="0" indent="0" algn="ctr" rtl="0">
                        <a:spcBef>
                          <a:spcPts val="0"/>
                        </a:spcBef>
                        <a:spcAft>
                          <a:spcPts val="0"/>
                        </a:spcAft>
                        <a:buNone/>
                      </a:pPr>
                      <a:r>
                        <a:rPr lang="en-US" sz="1000" b="1" i="0" u="none" strike="noStrike" cap="none">
                          <a:solidFill>
                            <a:srgbClr val="000000"/>
                          </a:solidFill>
                          <a:latin typeface="Arial"/>
                          <a:ea typeface="Arial"/>
                          <a:cs typeface="Arial"/>
                          <a:sym typeface="Arial"/>
                        </a:rPr>
                        <a:t>External Entity</a:t>
                      </a:r>
                      <a:endParaRPr sz="1800" u="none" strike="noStrike" cap="none"/>
                    </a:p>
                  </a:txBody>
                  <a:tcPr marL="73025" marR="730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FDFD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Arial"/>
                          <a:ea typeface="Arial"/>
                          <a:cs typeface="Arial"/>
                          <a:sym typeface="Arial"/>
                        </a:rPr>
                        <a:t>Description</a:t>
                      </a:r>
                      <a:endParaRPr sz="1800" u="none" strike="noStrike" cap="none"/>
                    </a:p>
                  </a:txBody>
                  <a:tcPr marL="73025" marR="730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FDFDF"/>
                    </a:solidFill>
                  </a:tcPr>
                </a:tc>
                <a:extLst>
                  <a:ext uri="{0D108BD9-81ED-4DB2-BD59-A6C34878D82A}">
                    <a16:rowId xmlns:a16="http://schemas.microsoft.com/office/drawing/2014/main" val="10000"/>
                  </a:ext>
                </a:extLst>
              </a:tr>
              <a:tr h="368375">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Rider</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A person looking to travel from city A to city B</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8625">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Driver</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An individual offering to take person(s) across cities for a reasonable amount</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8625">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External Lib / Resources</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These include other entities and third-party apps that are not property of City-Hopper. E.g. Google resources such as maps.</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98625">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Database</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The data warehouse to store every activity on the server. Can be local or hosted on other service providers such as AWS.</a:t>
                      </a:r>
                      <a:endParaRPr sz="1800" u="none" strike="noStrike" cap="none">
                        <a:solidFill>
                          <a:schemeClr val="lt1"/>
                        </a:solidFill>
                      </a:endParaRPr>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7" name="Google Shape;197;p27"/>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None/>
            </a:pPr>
            <a:br>
              <a:rPr lang="en-US" sz="1800" b="0" i="0" u="none" strike="noStrike" cap="none">
                <a:solidFill>
                  <a:schemeClr val="lt1"/>
                </a:solidFill>
                <a:latin typeface="Arial"/>
                <a:ea typeface="Arial"/>
                <a:cs typeface="Arial"/>
                <a:sym typeface="Arial"/>
              </a:rPr>
            </a:b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Century Gothic"/>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Project Plan, Team Charter</a:t>
            </a:r>
            <a:endParaRPr/>
          </a:p>
        </p:txBody>
      </p:sp>
      <p:sp>
        <p:nvSpPr>
          <p:cNvPr id="203" name="Google Shape;203;p28"/>
          <p:cNvSpPr txBox="1">
            <a:spLocks noGrp="1"/>
          </p:cNvSpPr>
          <p:nvPr>
            <p:ph type="body" idx="1"/>
          </p:nvPr>
        </p:nvSpPr>
        <p:spPr>
          <a:xfrm>
            <a:off x="723014" y="1456660"/>
            <a:ext cx="10345479" cy="479174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86D1D8"/>
              </a:buClr>
              <a:buSzPts val="2040"/>
              <a:buFont typeface="Noto Sans Symbols"/>
              <a:buChar char="▶"/>
            </a:pPr>
            <a:r>
              <a:rPr lang="en-US" sz="2550" b="1" i="0" u="none" strike="noStrike" cap="none">
                <a:solidFill>
                  <a:srgbClr val="00B050"/>
                </a:solidFill>
                <a:latin typeface="Century Gothic"/>
                <a:ea typeface="Century Gothic"/>
                <a:cs typeface="Century Gothic"/>
                <a:sym typeface="Century Gothic"/>
              </a:rPr>
              <a:t>Assumptions</a:t>
            </a:r>
            <a:endParaRPr/>
          </a:p>
          <a:p>
            <a:pPr marL="0" marR="0" lvl="0" indent="0" algn="l" rtl="0">
              <a:lnSpc>
                <a:spcPct val="80000"/>
              </a:lnSpc>
              <a:spcBef>
                <a:spcPts val="1000"/>
              </a:spcBef>
              <a:spcAft>
                <a:spcPts val="0"/>
              </a:spcAft>
              <a:buClr>
                <a:srgbClr val="86D1D8"/>
              </a:buClr>
              <a:buSzPts val="1360"/>
              <a:buFont typeface="Noto Sans Symbols"/>
              <a:buNone/>
            </a:pPr>
            <a:r>
              <a:rPr lang="en-US" sz="1700" b="0" i="0" u="none" strike="noStrike" cap="none">
                <a:solidFill>
                  <a:schemeClr val="lt1"/>
                </a:solidFill>
                <a:latin typeface="Century Gothic"/>
                <a:ea typeface="Century Gothic"/>
                <a:cs typeface="Century Gothic"/>
                <a:sym typeface="Century Gothic"/>
              </a:rPr>
              <a:t>     </a:t>
            </a:r>
            <a:endParaRPr/>
          </a:p>
          <a:p>
            <a:pPr marL="0" marR="0" lvl="0" indent="0" algn="l" rtl="0">
              <a:lnSpc>
                <a:spcPct val="80000"/>
              </a:lnSpc>
              <a:spcBef>
                <a:spcPts val="1000"/>
              </a:spcBef>
              <a:spcAft>
                <a:spcPts val="0"/>
              </a:spcAft>
              <a:buClr>
                <a:srgbClr val="86D1D8"/>
              </a:buClr>
              <a:buSzPts val="1360"/>
              <a:buFont typeface="Noto Sans Symbols"/>
              <a:buNone/>
            </a:pPr>
            <a:r>
              <a:rPr lang="en-US" sz="1700" b="0" i="0" u="none" strike="noStrike" cap="none">
                <a:solidFill>
                  <a:schemeClr val="lt1"/>
                </a:solidFill>
                <a:latin typeface="Century Gothic"/>
                <a:ea typeface="Century Gothic"/>
                <a:cs typeface="Century Gothic"/>
                <a:sym typeface="Century Gothic"/>
              </a:rPr>
              <a:t>The following assumptions were made in preparing the Project Plan:</a:t>
            </a:r>
            <a:endParaRPr/>
          </a:p>
          <a:p>
            <a:pPr marL="342900" marR="0" lvl="0" indent="-342900" algn="l" rtl="0">
              <a:lnSpc>
                <a:spcPct val="80000"/>
              </a:lnSpc>
              <a:spcBef>
                <a:spcPts val="1000"/>
              </a:spcBef>
              <a:spcAft>
                <a:spcPts val="0"/>
              </a:spcAft>
              <a:buClr>
                <a:srgbClr val="86D1D8"/>
              </a:buClr>
              <a:buSzPts val="1360"/>
              <a:buFont typeface="Noto Sans Symbols"/>
              <a:buChar char="▶"/>
            </a:pPr>
            <a:r>
              <a:rPr lang="en-US" sz="1700" b="0" i="0" u="none" strike="noStrike" cap="none">
                <a:solidFill>
                  <a:schemeClr val="lt1"/>
                </a:solidFill>
                <a:latin typeface="Century Gothic"/>
                <a:ea typeface="Century Gothic"/>
                <a:cs typeface="Century Gothic"/>
                <a:sym typeface="Century Gothic"/>
              </a:rPr>
              <a:t>-  Members are willing to learn the required resources.</a:t>
            </a:r>
            <a:endParaRPr/>
          </a:p>
          <a:p>
            <a:pPr marL="342900" marR="0" lvl="0" indent="-256540" algn="l" rtl="0">
              <a:lnSpc>
                <a:spcPct val="80000"/>
              </a:lnSpc>
              <a:spcBef>
                <a:spcPts val="1000"/>
              </a:spcBef>
              <a:spcAft>
                <a:spcPts val="0"/>
              </a:spcAft>
              <a:buClr>
                <a:srgbClr val="86D1D8"/>
              </a:buClr>
              <a:buSzPts val="1360"/>
              <a:buFont typeface="Noto Sans Symbols"/>
              <a:buNone/>
            </a:pPr>
            <a:endParaRPr sz="1700" b="0" i="0" u="none" strike="noStrike" cap="none">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6D1D8"/>
              </a:buClr>
              <a:buSzPts val="1360"/>
              <a:buFont typeface="Noto Sans Symbols"/>
              <a:buChar char="▶"/>
            </a:pPr>
            <a:r>
              <a:rPr lang="en-US" sz="1700" b="0" i="0" u="none" strike="noStrike" cap="none">
                <a:solidFill>
                  <a:schemeClr val="lt1"/>
                </a:solidFill>
                <a:latin typeface="Century Gothic"/>
                <a:ea typeface="Century Gothic"/>
                <a:cs typeface="Century Gothic"/>
                <a:sym typeface="Century Gothic"/>
              </a:rPr>
              <a:t>-  All stakeholders will follow the plan.</a:t>
            </a:r>
            <a:endParaRPr/>
          </a:p>
          <a:p>
            <a:pPr marL="342900" marR="0" lvl="0" indent="-256540" algn="l" rtl="0">
              <a:lnSpc>
                <a:spcPct val="80000"/>
              </a:lnSpc>
              <a:spcBef>
                <a:spcPts val="1000"/>
              </a:spcBef>
              <a:spcAft>
                <a:spcPts val="0"/>
              </a:spcAft>
              <a:buClr>
                <a:srgbClr val="86D1D8"/>
              </a:buClr>
              <a:buSzPts val="1360"/>
              <a:buFont typeface="Noto Sans Symbols"/>
              <a:buNone/>
            </a:pPr>
            <a:endParaRPr sz="1700" b="0" i="0" u="none" strike="noStrike" cap="none">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6D1D8"/>
              </a:buClr>
              <a:buSzPts val="1360"/>
              <a:buFont typeface="Noto Sans Symbols"/>
              <a:buChar char="▶"/>
            </a:pPr>
            <a:r>
              <a:rPr lang="en-US" sz="1700" b="0" i="0" u="none" strike="noStrike" cap="none">
                <a:solidFill>
                  <a:schemeClr val="lt1"/>
                </a:solidFill>
                <a:latin typeface="Century Gothic"/>
                <a:ea typeface="Century Gothic"/>
                <a:cs typeface="Century Gothic"/>
                <a:sym typeface="Century Gothic"/>
              </a:rPr>
              <a:t>-  Developers will abide by rules plotted by the team lead.</a:t>
            </a:r>
            <a:endParaRPr/>
          </a:p>
          <a:p>
            <a:pPr marL="342900" marR="0" lvl="0" indent="-256540" algn="l" rtl="0">
              <a:lnSpc>
                <a:spcPct val="80000"/>
              </a:lnSpc>
              <a:spcBef>
                <a:spcPts val="1000"/>
              </a:spcBef>
              <a:spcAft>
                <a:spcPts val="0"/>
              </a:spcAft>
              <a:buClr>
                <a:srgbClr val="86D1D8"/>
              </a:buClr>
              <a:buSzPts val="1360"/>
              <a:buFont typeface="Noto Sans Symbols"/>
              <a:buNone/>
            </a:pPr>
            <a:endParaRPr sz="1700" b="0" i="0" u="none" strike="noStrike" cap="none">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6D1D8"/>
              </a:buClr>
              <a:buSzPts val="1360"/>
              <a:buFont typeface="Noto Sans Symbols"/>
              <a:buChar char="▶"/>
            </a:pPr>
            <a:r>
              <a:rPr lang="en-US" sz="1700" b="0" i="0" u="none" strike="noStrike" cap="none">
                <a:solidFill>
                  <a:schemeClr val="lt1"/>
                </a:solidFill>
                <a:latin typeface="Century Gothic"/>
                <a:ea typeface="Century Gothic"/>
                <a:cs typeface="Century Gothic"/>
                <a:sym typeface="Century Gothic"/>
              </a:rPr>
              <a:t>-  Project plan may change frequently according to advisors and owner’s opinion.</a:t>
            </a:r>
            <a:endParaRPr/>
          </a:p>
          <a:p>
            <a:pPr marL="342900" marR="0" lvl="0" indent="-256540" algn="l" rtl="0">
              <a:lnSpc>
                <a:spcPct val="80000"/>
              </a:lnSpc>
              <a:spcBef>
                <a:spcPts val="1000"/>
              </a:spcBef>
              <a:spcAft>
                <a:spcPts val="0"/>
              </a:spcAft>
              <a:buClr>
                <a:srgbClr val="86D1D8"/>
              </a:buClr>
              <a:buSzPts val="1360"/>
              <a:buFont typeface="Noto Sans Symbols"/>
              <a:buNone/>
            </a:pPr>
            <a:endParaRPr sz="1700" b="0" i="0" u="none" strike="noStrike" cap="none">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6D1D8"/>
              </a:buClr>
              <a:buSzPts val="1360"/>
              <a:buFont typeface="Noto Sans Symbols"/>
              <a:buChar char="▶"/>
            </a:pPr>
            <a:r>
              <a:rPr lang="en-US" sz="1700" b="0" i="0" u="none" strike="noStrike" cap="none">
                <a:solidFill>
                  <a:schemeClr val="lt1"/>
                </a:solidFill>
                <a:latin typeface="Century Gothic"/>
                <a:ea typeface="Century Gothic"/>
                <a:cs typeface="Century Gothic"/>
                <a:sym typeface="Century Gothic"/>
              </a:rPr>
              <a:t>-  Failure to adapt to changes in adequate time will lead to project delays</a:t>
            </a:r>
            <a:endParaRPr/>
          </a:p>
          <a:p>
            <a:pPr marL="0" marR="0" lvl="0" indent="0" algn="l" rtl="0">
              <a:lnSpc>
                <a:spcPct val="80000"/>
              </a:lnSpc>
              <a:spcBef>
                <a:spcPts val="1000"/>
              </a:spcBef>
              <a:spcAft>
                <a:spcPts val="0"/>
              </a:spcAft>
              <a:buClr>
                <a:srgbClr val="86D1D8"/>
              </a:buClr>
              <a:buSzPts val="1360"/>
              <a:buFont typeface="Noto Sans Symbols"/>
              <a:buNone/>
            </a:pPr>
            <a:br>
              <a:rPr lang="en-US" sz="1700" b="0" i="0" u="none" strike="noStrike" cap="none">
                <a:solidFill>
                  <a:schemeClr val="lt1"/>
                </a:solidFill>
                <a:latin typeface="Century Gothic"/>
                <a:ea typeface="Century Gothic"/>
                <a:cs typeface="Century Gothic"/>
                <a:sym typeface="Century Gothic"/>
              </a:rPr>
            </a:br>
            <a:endParaRPr sz="17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Project Plan, Team Charter</a:t>
            </a:r>
            <a:endParaRPr/>
          </a:p>
        </p:txBody>
      </p:sp>
      <p:graphicFrame>
        <p:nvGraphicFramePr>
          <p:cNvPr id="209" name="Google Shape;209;p29"/>
          <p:cNvGraphicFramePr/>
          <p:nvPr/>
        </p:nvGraphicFramePr>
        <p:xfrm>
          <a:off x="2626242" y="3604436"/>
          <a:ext cx="5998650" cy="1846650"/>
        </p:xfrm>
        <a:graphic>
          <a:graphicData uri="http://schemas.openxmlformats.org/drawingml/2006/table">
            <a:tbl>
              <a:tblPr>
                <a:noFill/>
                <a:tableStyleId>{E70D3B2F-EC28-4B4C-8FD9-D6E43B5F4448}</a:tableStyleId>
              </a:tblPr>
              <a:tblGrid>
                <a:gridCol w="2999325">
                  <a:extLst>
                    <a:ext uri="{9D8B030D-6E8A-4147-A177-3AD203B41FA5}">
                      <a16:colId xmlns:a16="http://schemas.microsoft.com/office/drawing/2014/main" val="20000"/>
                    </a:ext>
                  </a:extLst>
                </a:gridCol>
                <a:gridCol w="2999325">
                  <a:extLst>
                    <a:ext uri="{9D8B030D-6E8A-4147-A177-3AD203B41FA5}">
                      <a16:colId xmlns:a16="http://schemas.microsoft.com/office/drawing/2014/main" val="20001"/>
                    </a:ext>
                  </a:extLst>
                </a:gridCol>
              </a:tblGrid>
              <a:tr h="423475">
                <a:tc>
                  <a:txBody>
                    <a:bodyPr/>
                    <a:lstStyle/>
                    <a:p>
                      <a:pPr marL="0" marR="0" lvl="0" indent="0" algn="ctr" rtl="0">
                        <a:spcBef>
                          <a:spcPts val="0"/>
                        </a:spcBef>
                        <a:spcAft>
                          <a:spcPts val="0"/>
                        </a:spcAft>
                        <a:buNone/>
                      </a:pPr>
                      <a:r>
                        <a:rPr lang="en-US" sz="1200" b="0" i="0" u="none" strike="noStrike" cap="none">
                          <a:solidFill>
                            <a:schemeClr val="lt1"/>
                          </a:solidFill>
                          <a:latin typeface="Arial"/>
                          <a:ea typeface="Arial"/>
                          <a:cs typeface="Arial"/>
                          <a:sym typeface="Arial"/>
                        </a:rPr>
                        <a:t>Internal</a:t>
                      </a:r>
                      <a:endParaRPr sz="1800" u="none" strike="noStrike" cap="none">
                        <a:solidFill>
                          <a:schemeClr val="lt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chemeClr val="lt1"/>
                          </a:solidFill>
                          <a:latin typeface="Arial"/>
                          <a:ea typeface="Arial"/>
                          <a:cs typeface="Arial"/>
                          <a:sym typeface="Arial"/>
                        </a:rPr>
                        <a:t>External</a:t>
                      </a:r>
                      <a:endParaRPr sz="1800" u="none" strike="noStrike" cap="none">
                        <a:solidFill>
                          <a:schemeClr val="lt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23175">
                <a:tc>
                  <a:txBody>
                    <a:bodyPr/>
                    <a:lstStyle/>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Project Planning</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Team Meeting</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UI design</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Gathering System Requirement</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Project Development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Budget</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Governmental Laws</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External Development Packages</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Web Hosting</a:t>
                      </a:r>
                      <a:endParaRPr/>
                    </a:p>
                    <a:p>
                      <a:pPr marL="0" marR="0" lvl="0" indent="-76200" algn="l" rtl="0">
                        <a:spcBef>
                          <a:spcPts val="0"/>
                        </a:spcBef>
                        <a:spcAft>
                          <a:spcPts val="0"/>
                        </a:spcAft>
                        <a:buClr>
                          <a:schemeClr val="lt1"/>
                        </a:buClr>
                        <a:buSzPts val="1200"/>
                        <a:buFont typeface="Arial"/>
                        <a:buChar char="•"/>
                      </a:pPr>
                      <a:r>
                        <a:rPr lang="en-US" sz="1200" b="0" i="0" u="none" strike="noStrike" cap="none">
                          <a:solidFill>
                            <a:schemeClr val="lt1"/>
                          </a:solidFill>
                          <a:latin typeface="Arial"/>
                          <a:ea typeface="Arial"/>
                          <a:cs typeface="Arial"/>
                          <a:sym typeface="Arial"/>
                        </a:rPr>
                        <a:t>Plan changes by the owner</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10" name="Google Shape;210;p29"/>
          <p:cNvSpPr/>
          <p:nvPr/>
        </p:nvSpPr>
        <p:spPr>
          <a:xfrm>
            <a:off x="2528888" y="2078831"/>
            <a:ext cx="6096000" cy="18466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lt1"/>
                </a:solidFill>
                <a:latin typeface="Carme"/>
                <a:ea typeface="Carme"/>
                <a:cs typeface="Carme"/>
                <a:sym typeface="Carme"/>
              </a:rPr>
              <a:t> Dependencies</a:t>
            </a: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br>
              <a:rPr lang="en-US" sz="1800">
                <a:solidFill>
                  <a:schemeClr val="lt1"/>
                </a:solidFill>
                <a:latin typeface="Century Gothic"/>
                <a:ea typeface="Century Gothic"/>
                <a:cs typeface="Century Gothic"/>
                <a:sym typeface="Century Gothic"/>
              </a:rPr>
            </a:br>
            <a:r>
              <a:rPr lang="en-US" sz="1800">
                <a:solidFill>
                  <a:schemeClr val="lt1"/>
                </a:solidFill>
                <a:latin typeface="Arial"/>
                <a:ea typeface="Arial"/>
                <a:cs typeface="Arial"/>
                <a:sym typeface="Arial"/>
              </a:rPr>
              <a:t>The following are the internal and external dependencies that will have to be acknowledged and addressed;</a:t>
            </a: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br>
              <a:rPr lang="en-US" sz="1800">
                <a:solidFill>
                  <a:schemeClr val="lt1"/>
                </a:solidFill>
                <a:latin typeface="Century Gothic"/>
                <a:ea typeface="Century Gothic"/>
                <a:cs typeface="Century Gothic"/>
                <a:sym typeface="Century Gothic"/>
              </a:rPr>
            </a:b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732</Words>
  <Application>Microsoft Office PowerPoint</Application>
  <PresentationFormat>Widescreen</PresentationFormat>
  <Paragraphs>90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Carme</vt:lpstr>
      <vt:lpstr>Noto Sans Symbols</vt:lpstr>
      <vt:lpstr>Arial</vt:lpstr>
      <vt:lpstr>Ion</vt:lpstr>
      <vt:lpstr>City Hopper</vt:lpstr>
      <vt:lpstr>Project Description</vt:lpstr>
      <vt:lpstr> Highlights of Project Vision</vt:lpstr>
      <vt:lpstr>Highlights of Project Vision</vt:lpstr>
      <vt:lpstr>High-Level Requirements</vt:lpstr>
      <vt:lpstr>High-Level Requirements</vt:lpstr>
      <vt:lpstr>High-Level Requirements</vt:lpstr>
      <vt:lpstr>Project Plan, Team Charter</vt:lpstr>
      <vt:lpstr>Project Plan, Team Charter</vt:lpstr>
      <vt:lpstr>Project Plan, Team Charter</vt:lpstr>
      <vt:lpstr>Project Plan, Team Charter</vt:lpstr>
      <vt:lpstr>Project Plan, Team Charter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Hopper</dc:title>
  <dc:creator>Nik</dc:creator>
  <cp:lastModifiedBy>Nik singh</cp:lastModifiedBy>
  <cp:revision>2</cp:revision>
  <dcterms:modified xsi:type="dcterms:W3CDTF">2020-04-13T21:36:46Z</dcterms:modified>
</cp:coreProperties>
</file>