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Average" panose="020B0604020202020204" charset="0"/>
      <p:regular r:id="rId34"/>
    </p:embeddedFont>
    <p:embeddedFont>
      <p:font typeface="Oswald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b47ebc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b47ebc4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b47eb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b47ebc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b47eb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b47eb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b47ebc4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2b47ebc4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b86035c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b86035c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b86035c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b86035c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b86035c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b86035c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2ca7645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2ca7645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2ca7645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2ca76452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2ca7645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2ca7645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ca76452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2ca76452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b47ebc4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b47ebc4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2ca76452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2ca76452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2ca76452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2ca76452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2ca7645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2ca76452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2ca76452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2ca76452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2ca76452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2ca76452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2ca76452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2ca76452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ca76452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ca76452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2ca76452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2ca76452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2d25186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2d25186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2d25186e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2d25186e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b47ebc4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b47ebc4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2d25186e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2d25186e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b86035c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b86035c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b86035c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b86035c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b86035c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b86035c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b8603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b8603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b47ebc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b47ebc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b47ebc4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b47ebc4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cl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ochajs.org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w3schools.com/js/js_object_prototypes.asp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ocs/latest/api/uti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o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CPS3123 - Lecture 4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025" y="2712325"/>
            <a:ext cx="3476361" cy="21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rules (and format) for data being transferred on the web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stands for Hypertext Transfer Protocol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format of defining data being transferred via TCP/IP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Headers	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925"/>
            <a:ext cx="8839201" cy="241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Header</a:t>
            </a:r>
            <a:endParaRPr/>
          </a:p>
        </p:txBody>
      </p:sp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50" y="1334925"/>
            <a:ext cx="73914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Application Programming Interface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one piece of software to interact with another piece of software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interface is made available on the web via a set of URLs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URLs only accept and send data via HTTP and TCP/IP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	</a:t>
            </a:r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URL in a Web API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that endpoint (URL) does multiple things by making choices based on the HTTP request headers.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Endpoints give and receive data in multiple formats, the most popular being JSON data.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</a:t>
            </a:r>
            <a:endParaRPr/>
          </a:p>
        </p:txBody>
      </p:sp>
      <p:sp>
        <p:nvSpPr>
          <p:cNvPr id="197" name="Google Shape;19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b="1"/>
              <a:t>Mapping HTTP Request to Content</a:t>
            </a:r>
            <a:endParaRPr sz="30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/>
              <a:t>(Whether actual files exist on server or not)</a:t>
            </a:r>
            <a:endParaRPr sz="180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NPM and NPM Registry</a:t>
            </a:r>
            <a:endParaRPr sz="3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</a:t>
            </a:r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stands for Node Package Manager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default package manager for the JavaScript runtime environment Node.js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consists of command line client, also called NPM and an online database of public and paid-for private packages, called the NPM registry</a:t>
            </a:r>
            <a:endParaRPr/>
          </a:p>
        </p:txBody>
      </p:sp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275" y="3537948"/>
            <a:ext cx="3171626" cy="123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npm to...</a:t>
            </a:r>
            <a:endParaRPr/>
          </a:p>
        </p:txBody>
      </p:sp>
      <p:sp>
        <p:nvSpPr>
          <p:cNvPr id="215" name="Google Shape;21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packages of code to your apps, or incorporate packages as they are.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standalone tools you can use right away.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code with any npm user, anywhere.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applications easily when underlying code needs updating.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multiple version of code and code dependencies.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NPM - CLI (Command Line Interface) common commands</a:t>
            </a:r>
            <a:endParaRPr dirty="0"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311700" y="160968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npm install  </a:t>
            </a:r>
            <a:r>
              <a:rPr lang="en" dirty="0"/>
              <a:t>- installs a package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npm uninstall </a:t>
            </a:r>
            <a:r>
              <a:rPr lang="en" dirty="0"/>
              <a:t>- uninstalls a package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npm init </a:t>
            </a:r>
            <a:r>
              <a:rPr lang="en" dirty="0"/>
              <a:t>- creates a package.json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npm test </a:t>
            </a:r>
            <a:r>
              <a:rPr lang="en" dirty="0"/>
              <a:t>- tests a package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npm ls </a:t>
            </a:r>
            <a:r>
              <a:rPr lang="en" dirty="0"/>
              <a:t>- lists installed packages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npm help - get help on npm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Full list of commands can be found 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https://docs.npmjs.com/cli/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b="1">
                <a:solidFill>
                  <a:schemeClr val="dk1"/>
                </a:solidFill>
              </a:rPr>
              <a:t>Javascript Refresher</a:t>
            </a:r>
            <a:endParaRPr sz="2400" b="1">
              <a:solidFill>
                <a:schemeClr val="dk1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Arrays &amp; Prototype Chain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b="1">
                <a:solidFill>
                  <a:schemeClr val="dk1"/>
                </a:solidFill>
              </a:rPr>
              <a:t>Build-in Modules - Os &amp; Util</a:t>
            </a:r>
            <a:endParaRPr sz="2400" b="1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b="1">
                <a:solidFill>
                  <a:schemeClr val="dk1"/>
                </a:solidFill>
              </a:rPr>
              <a:t>Node as a Web Server - Revisited</a:t>
            </a:r>
            <a:endParaRPr sz="240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○"/>
            </a:pPr>
            <a:r>
              <a:rPr lang="en" sz="2400" b="1">
                <a:solidFill>
                  <a:schemeClr val="dk1"/>
                </a:solidFill>
              </a:rPr>
              <a:t>NPM and NPM Registry</a:t>
            </a:r>
            <a:endParaRPr sz="2400" b="1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b="1">
                <a:solidFill>
                  <a:schemeClr val="dk1"/>
                </a:solidFill>
              </a:rPr>
              <a:t>Testing with Mocha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- init</a:t>
            </a: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init - will create a package.json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 version - a version number that should be understandable by node-semver. </a:t>
            </a:r>
            <a:endParaRPr/>
          </a:p>
        </p:txBody>
      </p:sp>
      <p:pic>
        <p:nvPicPr>
          <p:cNvPr id="228" name="Google Shape;2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119975"/>
            <a:ext cx="4371103" cy="28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- CLI (Command Line Interface) flags</a:t>
            </a: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npm install --global </a:t>
            </a:r>
            <a:r>
              <a:rPr lang="en" dirty="0"/>
              <a:t>- installs global only to your local machine ie. express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npm install --save </a:t>
            </a:r>
            <a:r>
              <a:rPr lang="en" dirty="0"/>
              <a:t>- installs as dependency to your package.json file ie.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npm install --save--dev </a:t>
            </a:r>
            <a:r>
              <a:rPr lang="en" dirty="0"/>
              <a:t>- installs as a dev dependency to your package.json file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allows anyone who might develop on or use the project to install the dependencies with a simple npm instal command.	</a:t>
            </a:r>
            <a:endParaRPr dirty="0"/>
          </a:p>
        </p:txBody>
      </p:sp>
      <p:pic>
        <p:nvPicPr>
          <p:cNvPr id="235" name="Google Shape;2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925" y="2888925"/>
            <a:ext cx="3647918" cy="20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- Semver</a:t>
            </a:r>
            <a:endParaRPr/>
          </a:p>
        </p:txBody>
      </p:sp>
      <p:sp>
        <p:nvSpPr>
          <p:cNvPr id="241" name="Google Shape;241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Semver - stands for Semantic Versioning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https://semver.org/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versioning is a way to specify package versions with a three part version number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comparison operators, and some wildcarding allow you to control which version(s) of a package you want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Versioning</a:t>
            </a:r>
            <a:endParaRPr/>
          </a:p>
        </p:txBody>
      </p:sp>
      <p:pic>
        <p:nvPicPr>
          <p:cNvPr id="247" name="Google Shape;2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25" y="1191575"/>
            <a:ext cx="6317176" cy="39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Versioning</a:t>
            </a:r>
            <a:endParaRPr/>
          </a:p>
        </p:txBody>
      </p:sp>
      <p:pic>
        <p:nvPicPr>
          <p:cNvPr id="253" name="Google Shape;2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75" y="1090075"/>
            <a:ext cx="5391648" cy="40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Semver - Range Specifiers</a:t>
            </a:r>
            <a:endParaRPr/>
          </a:p>
        </p:txBody>
      </p:sp>
      <p:pic>
        <p:nvPicPr>
          <p:cNvPr id="259" name="Google Shape;2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5" y="1527175"/>
            <a:ext cx="3531258" cy="28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663" y="1542025"/>
            <a:ext cx="49625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>
            <a:spLocks noGrp="1"/>
          </p:cNvSpPr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Unit Testing with Mocha</a:t>
            </a:r>
            <a:endParaRPr sz="3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vs Integration Testing</a:t>
            </a:r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body" idx="1"/>
          </p:nvPr>
        </p:nvSpPr>
        <p:spPr>
          <a:xfrm>
            <a:off x="4166600" y="1412400"/>
            <a:ext cx="4665600" cy="28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smallest parts of an application are called units, testing those isolated units is called unit testing.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testing, is the testing between two units</a:t>
            </a:r>
            <a:endParaRPr/>
          </a:p>
        </p:txBody>
      </p:sp>
      <p:pic>
        <p:nvPicPr>
          <p:cNvPr id="272" name="Google Shape;2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455725"/>
            <a:ext cx="4389499" cy="294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 - Javascript Test Framework</a:t>
            </a:r>
            <a:endParaRPr/>
          </a:p>
        </p:txBody>
      </p:sp>
      <p:sp>
        <p:nvSpPr>
          <p:cNvPr id="278" name="Google Shape;278;p52"/>
          <p:cNvSpPr txBox="1">
            <a:spLocks noGrp="1"/>
          </p:cNvSpPr>
          <p:nvPr>
            <p:ph type="body" idx="1"/>
          </p:nvPr>
        </p:nvSpPr>
        <p:spPr>
          <a:xfrm>
            <a:off x="2189225" y="1152475"/>
            <a:ext cx="6643200" cy="3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 is a feature-rich Javascript test frameworks running on node and the browser.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 features: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testing for synchronous and asynchronous code easily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flexible, choose and join the pieces yourself (spy library, assertion library, etc)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both TDD and BDD styles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BDD - describe it, before, after, beforeEach, afterEach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9" name="Google Shape;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6954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2"/>
          <p:cNvSpPr txBox="1"/>
          <p:nvPr/>
        </p:nvSpPr>
        <p:spPr>
          <a:xfrm>
            <a:off x="252750" y="3020775"/>
            <a:ext cx="21186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4"/>
              </a:rPr>
              <a:t>https://mochajs.org/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Assertions with Should.js</a:t>
            </a:r>
            <a:endParaRPr/>
          </a:p>
        </p:txBody>
      </p:sp>
      <p:sp>
        <p:nvSpPr>
          <p:cNvPr id="286" name="Google Shape;286;p53"/>
          <p:cNvSpPr txBox="1">
            <a:spLocks noGrp="1"/>
          </p:cNvSpPr>
          <p:nvPr>
            <p:ph type="body" idx="1"/>
          </p:nvPr>
        </p:nvSpPr>
        <p:spPr>
          <a:xfrm>
            <a:off x="2189225" y="1152475"/>
            <a:ext cx="6643200" cy="3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 is a feature-rich Javascript test frameworks running on node and the browser.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 features: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testing for synchronous and asynchronous code easily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flexible, choose and join the pieces yourself (spy library, assertion library, etc)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both TDD and BDD styles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BDD - describe it, before, after, beforeEach, afterEach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Arrays</a:t>
            </a:r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can be single or multi dimensional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push/pop operations to add/remove to the end of the array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shift/unshift operations to add/remove to the front of the array.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943225"/>
            <a:ext cx="68580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Assertions with Should.js</a:t>
            </a:r>
            <a:endParaRPr/>
          </a:p>
        </p:txBody>
      </p:sp>
      <p:sp>
        <p:nvSpPr>
          <p:cNvPr id="292" name="Google Shape;292;p5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2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is an expressive, readable assertion library.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goals of this library are to be expressive and helpful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chain-capable BDD styles provide an expressive language and readable style</a:t>
            </a:r>
            <a:endParaRPr/>
          </a:p>
        </p:txBody>
      </p:sp>
      <p:pic>
        <p:nvPicPr>
          <p:cNvPr id="293" name="Google Shape;2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175" y="2360025"/>
            <a:ext cx="4205313" cy="25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Inheritance - Prototype Chain</a:t>
            </a:r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it comes to inheritance, Javascript has one construct: objects.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object has a private property which holds a link to another object called it’s prototype.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prototype object has a prototype of its own, and so on until an object is reached with null as its prototype. (final link)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confusing and often consider one of JavaScript’s biggest weaknesses, it is actually more powerful than the classical model.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Chain</a:t>
            </a:r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5" y="1341925"/>
            <a:ext cx="4623875" cy="323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100" y="1398725"/>
            <a:ext cx="4083500" cy="21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4755700" y="3707550"/>
            <a:ext cx="43308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Object.prototype  or Object.__prototype to access</a:t>
            </a:r>
            <a:b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https://www.w3schools.com/js/js_object_prototypes.asp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“util” module </a:t>
            </a:r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https://nodejs.org/docs/latest/api/util.html</a:t>
            </a:r>
            <a:br>
              <a:rPr lang="en"/>
            </a:br>
            <a:r>
              <a:rPr lang="en">
                <a:solidFill>
                  <a:srgbClr val="FFFFFF"/>
                </a:solidFill>
              </a:rPr>
              <a:t>Provide information utilities about the current running system. It can be accessed by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const util = require(‘util’);</a:t>
            </a:r>
            <a:endParaRPr>
              <a:solidFill>
                <a:srgbClr val="D9D9D9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356475" y="2774875"/>
            <a:ext cx="3972300" cy="23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debuglog()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deprecate()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format()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inherits()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inspect()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4498450" y="2673425"/>
            <a:ext cx="4209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** inherits() will join the prototype from one object to another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“os” module </a:t>
            </a:r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https://nodejs.org/api/os.html</a:t>
            </a:r>
            <a:br>
              <a:rPr lang="en"/>
            </a:br>
            <a:r>
              <a:rPr lang="en">
                <a:solidFill>
                  <a:srgbClr val="FFFFFF"/>
                </a:solidFill>
              </a:rPr>
              <a:t>Provide information utilities about the current running system. It can be accessed by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const os = require(‘os’);</a:t>
            </a:r>
            <a:endParaRPr>
              <a:solidFill>
                <a:srgbClr val="D9D9D9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31"/>
          <p:cNvSpPr txBox="1"/>
          <p:nvPr/>
        </p:nvSpPr>
        <p:spPr>
          <a:xfrm>
            <a:off x="356475" y="2774875"/>
            <a:ext cx="3972300" cy="23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os.tmpDir()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os.hostname()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os.type()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os.platform()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os.arch()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os.release()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4498450" y="2673425"/>
            <a:ext cx="4209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os.uptime()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os.loadavg()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os.totalmem()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os.freemem()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os.cpus()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os.networkInterfaces()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as.EOL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 Server and HTTP</a:t>
            </a:r>
            <a:endParaRPr sz="3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75" y="3300575"/>
            <a:ext cx="7398100" cy="17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/>
          <p:nvPr/>
        </p:nvSpPr>
        <p:spPr>
          <a:xfrm>
            <a:off x="235500" y="1669500"/>
            <a:ext cx="8832300" cy="17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Stands for Transmission Control Protocol/Internet Protocol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These two protocols were developed in the early days of the internet by U.S Military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IP refers to the moving of data packets between nodes.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 is the foundation of the Internet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752</Words>
  <Application>Microsoft Office PowerPoint</Application>
  <PresentationFormat>On-screen Show (16:9)</PresentationFormat>
  <Paragraphs>126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Average</vt:lpstr>
      <vt:lpstr>Arial</vt:lpstr>
      <vt:lpstr>Oswald</vt:lpstr>
      <vt:lpstr>Simple Light</vt:lpstr>
      <vt:lpstr>Slate</vt:lpstr>
      <vt:lpstr>PowerPoint Presentation</vt:lpstr>
      <vt:lpstr>Topics</vt:lpstr>
      <vt:lpstr>Javascript Arrays</vt:lpstr>
      <vt:lpstr>Javascript Inheritance - Prototype Chain</vt:lpstr>
      <vt:lpstr>Prototype Chain</vt:lpstr>
      <vt:lpstr>The “util” module </vt:lpstr>
      <vt:lpstr>The “os” module </vt:lpstr>
      <vt:lpstr>Web Server and HTTP</vt:lpstr>
      <vt:lpstr>TCP/IP</vt:lpstr>
      <vt:lpstr>HTTP</vt:lpstr>
      <vt:lpstr>Response Headers </vt:lpstr>
      <vt:lpstr>Response Header</vt:lpstr>
      <vt:lpstr>API</vt:lpstr>
      <vt:lpstr>Endpoint </vt:lpstr>
      <vt:lpstr>Routing </vt:lpstr>
      <vt:lpstr>NPM and NPM Registry</vt:lpstr>
      <vt:lpstr>NPM </vt:lpstr>
      <vt:lpstr>Use npm to...</vt:lpstr>
      <vt:lpstr>NPM - CLI (Command Line Interface) common commands</vt:lpstr>
      <vt:lpstr>NPM - init</vt:lpstr>
      <vt:lpstr>NPM - CLI (Command Line Interface) flags</vt:lpstr>
      <vt:lpstr>NPM - Semver</vt:lpstr>
      <vt:lpstr>Semantic Versioning</vt:lpstr>
      <vt:lpstr>Semantic Versioning</vt:lpstr>
      <vt:lpstr>Semver - Range Specifiers</vt:lpstr>
      <vt:lpstr>Unit Testing with Mocha</vt:lpstr>
      <vt:lpstr>Unit Testing vs Integration Testing</vt:lpstr>
      <vt:lpstr>Mocha - Javascript Test Framework</vt:lpstr>
      <vt:lpstr>Assertions with Should.js</vt:lpstr>
      <vt:lpstr>Assertions with Should.js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Denton</cp:lastModifiedBy>
  <cp:revision>3</cp:revision>
  <dcterms:modified xsi:type="dcterms:W3CDTF">2018-09-28T03:08:20Z</dcterms:modified>
</cp:coreProperties>
</file>