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66" r:id="rId3"/>
    <p:sldId id="267" r:id="rId4"/>
    <p:sldId id="268" r:id="rId5"/>
    <p:sldId id="269" r:id="rId6"/>
    <p:sldId id="270" r:id="rId7"/>
    <p:sldId id="271" r:id="rId8"/>
    <p:sldId id="272" r:id="rId9"/>
    <p:sldId id="276" r:id="rId10"/>
    <p:sldId id="273" r:id="rId11"/>
    <p:sldId id="274"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F2A32A5-4CD1-4CB9-AEA5-835EDBD40E2C}" type="datetimeFigureOut">
              <a:rPr lang="en-IN" smtClean="0"/>
              <a:t>29-04-2024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64A87F1-5BAB-4333-B46E-A1B3E01FDE3F}"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43769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A32A5-4CD1-4CB9-AEA5-835EDBD40E2C}"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4A87F1-5BAB-4333-B46E-A1B3E01FDE3F}" type="slidenum">
              <a:rPr lang="en-IN" smtClean="0"/>
              <a:t>‹#›</a:t>
            </a:fld>
            <a:endParaRPr lang="en-IN"/>
          </a:p>
        </p:txBody>
      </p:sp>
    </p:spTree>
    <p:extLst>
      <p:ext uri="{BB962C8B-B14F-4D97-AF65-F5344CB8AC3E}">
        <p14:creationId xmlns:p14="http://schemas.microsoft.com/office/powerpoint/2010/main" val="227611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A32A5-4CD1-4CB9-AEA5-835EDBD40E2C}"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4A87F1-5BAB-4333-B46E-A1B3E01FDE3F}" type="slidenum">
              <a:rPr lang="en-IN" smtClean="0"/>
              <a:t>‹#›</a:t>
            </a:fld>
            <a:endParaRPr lang="en-IN"/>
          </a:p>
        </p:txBody>
      </p:sp>
    </p:spTree>
    <p:extLst>
      <p:ext uri="{BB962C8B-B14F-4D97-AF65-F5344CB8AC3E}">
        <p14:creationId xmlns:p14="http://schemas.microsoft.com/office/powerpoint/2010/main" val="1134204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A32A5-4CD1-4CB9-AEA5-835EDBD40E2C}"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4A87F1-5BAB-4333-B46E-A1B3E01FDE3F}" type="slidenum">
              <a:rPr lang="en-IN" smtClean="0"/>
              <a:t>‹#›</a:t>
            </a:fld>
            <a:endParaRPr lang="en-IN"/>
          </a:p>
        </p:txBody>
      </p:sp>
    </p:spTree>
    <p:extLst>
      <p:ext uri="{BB962C8B-B14F-4D97-AF65-F5344CB8AC3E}">
        <p14:creationId xmlns:p14="http://schemas.microsoft.com/office/powerpoint/2010/main" val="131673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A32A5-4CD1-4CB9-AEA5-835EDBD40E2C}"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4A87F1-5BAB-4333-B46E-A1B3E01FDE3F}"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7996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2A32A5-4CD1-4CB9-AEA5-835EDBD40E2C}"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4A87F1-5BAB-4333-B46E-A1B3E01FDE3F}" type="slidenum">
              <a:rPr lang="en-IN" smtClean="0"/>
              <a:t>‹#›</a:t>
            </a:fld>
            <a:endParaRPr lang="en-IN"/>
          </a:p>
        </p:txBody>
      </p:sp>
    </p:spTree>
    <p:extLst>
      <p:ext uri="{BB962C8B-B14F-4D97-AF65-F5344CB8AC3E}">
        <p14:creationId xmlns:p14="http://schemas.microsoft.com/office/powerpoint/2010/main" val="3936906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2A32A5-4CD1-4CB9-AEA5-835EDBD40E2C}"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4A87F1-5BAB-4333-B46E-A1B3E01FDE3F}" type="slidenum">
              <a:rPr lang="en-IN" smtClean="0"/>
              <a:t>‹#›</a:t>
            </a:fld>
            <a:endParaRPr lang="en-IN"/>
          </a:p>
        </p:txBody>
      </p:sp>
    </p:spTree>
    <p:extLst>
      <p:ext uri="{BB962C8B-B14F-4D97-AF65-F5344CB8AC3E}">
        <p14:creationId xmlns:p14="http://schemas.microsoft.com/office/powerpoint/2010/main" val="266058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2A32A5-4CD1-4CB9-AEA5-835EDBD40E2C}"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4A87F1-5BAB-4333-B46E-A1B3E01FDE3F}" type="slidenum">
              <a:rPr lang="en-IN" smtClean="0"/>
              <a:t>‹#›</a:t>
            </a:fld>
            <a:endParaRPr lang="en-IN"/>
          </a:p>
        </p:txBody>
      </p:sp>
    </p:spTree>
    <p:extLst>
      <p:ext uri="{BB962C8B-B14F-4D97-AF65-F5344CB8AC3E}">
        <p14:creationId xmlns:p14="http://schemas.microsoft.com/office/powerpoint/2010/main" val="3418175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A32A5-4CD1-4CB9-AEA5-835EDBD40E2C}"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4A87F1-5BAB-4333-B46E-A1B3E01FDE3F}" type="slidenum">
              <a:rPr lang="en-IN" smtClean="0"/>
              <a:t>‹#›</a:t>
            </a:fld>
            <a:endParaRPr lang="en-IN"/>
          </a:p>
        </p:txBody>
      </p:sp>
    </p:spTree>
    <p:extLst>
      <p:ext uri="{BB962C8B-B14F-4D97-AF65-F5344CB8AC3E}">
        <p14:creationId xmlns:p14="http://schemas.microsoft.com/office/powerpoint/2010/main" val="42635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2A32A5-4CD1-4CB9-AEA5-835EDBD40E2C}"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4A87F1-5BAB-4333-B46E-A1B3E01FDE3F}" type="slidenum">
              <a:rPr lang="en-IN" smtClean="0"/>
              <a:t>‹#›</a:t>
            </a:fld>
            <a:endParaRPr lang="en-IN"/>
          </a:p>
        </p:txBody>
      </p:sp>
    </p:spTree>
    <p:extLst>
      <p:ext uri="{BB962C8B-B14F-4D97-AF65-F5344CB8AC3E}">
        <p14:creationId xmlns:p14="http://schemas.microsoft.com/office/powerpoint/2010/main" val="2906380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2A32A5-4CD1-4CB9-AEA5-835EDBD40E2C}"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4A87F1-5BAB-4333-B46E-A1B3E01FDE3F}" type="slidenum">
              <a:rPr lang="en-IN" smtClean="0"/>
              <a:t>‹#›</a:t>
            </a:fld>
            <a:endParaRPr lang="en-IN"/>
          </a:p>
        </p:txBody>
      </p:sp>
    </p:spTree>
    <p:extLst>
      <p:ext uri="{BB962C8B-B14F-4D97-AF65-F5344CB8AC3E}">
        <p14:creationId xmlns:p14="http://schemas.microsoft.com/office/powerpoint/2010/main" val="1472170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F2A32A5-4CD1-4CB9-AEA5-835EDBD40E2C}" type="datetimeFigureOut">
              <a:rPr lang="en-IN" smtClean="0"/>
              <a:t>29-04-2024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64A87F1-5BAB-4333-B46E-A1B3E01FDE3F}" type="slidenum">
              <a:rPr lang="en-IN" smtClean="0"/>
              <a:t>‹#›</a:t>
            </a:fld>
            <a:endParaRPr lang="en-IN"/>
          </a:p>
        </p:txBody>
      </p:sp>
    </p:spTree>
    <p:extLst>
      <p:ext uri="{BB962C8B-B14F-4D97-AF65-F5344CB8AC3E}">
        <p14:creationId xmlns:p14="http://schemas.microsoft.com/office/powerpoint/2010/main" val="14223901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C610-AF0A-5B79-247F-103F197B0F9B}"/>
              </a:ext>
            </a:extLst>
          </p:cNvPr>
          <p:cNvSpPr>
            <a:spLocks noGrp="1"/>
          </p:cNvSpPr>
          <p:nvPr>
            <p:ph type="ctrTitle"/>
          </p:nvPr>
        </p:nvSpPr>
        <p:spPr/>
        <p:txBody>
          <a:bodyPr/>
          <a:lstStyle/>
          <a:p>
            <a:r>
              <a:rPr lang="en-IN" dirty="0"/>
              <a:t>AIRCRAFT SOS</a:t>
            </a:r>
          </a:p>
        </p:txBody>
      </p:sp>
      <p:sp>
        <p:nvSpPr>
          <p:cNvPr id="3" name="Subtitle 2">
            <a:extLst>
              <a:ext uri="{FF2B5EF4-FFF2-40B4-BE49-F238E27FC236}">
                <a16:creationId xmlns:a16="http://schemas.microsoft.com/office/drawing/2014/main" id="{EC4335E5-6601-3986-56DF-775F0AA4F53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61918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BA76-C677-3AE5-4098-0D6D6BBC6F83}"/>
              </a:ext>
            </a:extLst>
          </p:cNvPr>
          <p:cNvSpPr>
            <a:spLocks noGrp="1"/>
          </p:cNvSpPr>
          <p:nvPr>
            <p:ph type="title"/>
          </p:nvPr>
        </p:nvSpPr>
        <p:spPr/>
        <p:txBody>
          <a:bodyPr/>
          <a:lstStyle/>
          <a:p>
            <a:r>
              <a:rPr lang="en-IN" dirty="0"/>
              <a:t>Air Traffic Control Portal</a:t>
            </a:r>
          </a:p>
        </p:txBody>
      </p:sp>
      <p:pic>
        <p:nvPicPr>
          <p:cNvPr id="11" name="Content Placeholder 10">
            <a:extLst>
              <a:ext uri="{FF2B5EF4-FFF2-40B4-BE49-F238E27FC236}">
                <a16:creationId xmlns:a16="http://schemas.microsoft.com/office/drawing/2014/main" id="{527B9446-2815-6659-1E8D-1648BF693B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179" y="1828800"/>
            <a:ext cx="10090484" cy="4828674"/>
          </a:xfrm>
        </p:spPr>
      </p:pic>
    </p:spTree>
    <p:extLst>
      <p:ext uri="{BB962C8B-B14F-4D97-AF65-F5344CB8AC3E}">
        <p14:creationId xmlns:p14="http://schemas.microsoft.com/office/powerpoint/2010/main" val="279066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BA76-C677-3AE5-4098-0D6D6BBC6F83}"/>
              </a:ext>
            </a:extLst>
          </p:cNvPr>
          <p:cNvSpPr>
            <a:spLocks noGrp="1"/>
          </p:cNvSpPr>
          <p:nvPr>
            <p:ph type="title"/>
          </p:nvPr>
        </p:nvSpPr>
        <p:spPr/>
        <p:txBody>
          <a:bodyPr/>
          <a:lstStyle/>
          <a:p>
            <a:r>
              <a:rPr lang="en-IN" dirty="0"/>
              <a:t>Air Traffic Control Portal</a:t>
            </a:r>
          </a:p>
        </p:txBody>
      </p:sp>
      <p:pic>
        <p:nvPicPr>
          <p:cNvPr id="5" name="Content Placeholder 4">
            <a:extLst>
              <a:ext uri="{FF2B5EF4-FFF2-40B4-BE49-F238E27FC236}">
                <a16:creationId xmlns:a16="http://schemas.microsoft.com/office/drawing/2014/main" id="{574B305D-FE1F-90C2-584B-1EB2354EF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768" y="1828800"/>
            <a:ext cx="9930063" cy="4812632"/>
          </a:xfrm>
        </p:spPr>
      </p:pic>
    </p:spTree>
    <p:extLst>
      <p:ext uri="{BB962C8B-B14F-4D97-AF65-F5344CB8AC3E}">
        <p14:creationId xmlns:p14="http://schemas.microsoft.com/office/powerpoint/2010/main" val="125464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BA76-C677-3AE5-4098-0D6D6BBC6F83}"/>
              </a:ext>
            </a:extLst>
          </p:cNvPr>
          <p:cNvSpPr>
            <a:spLocks noGrp="1"/>
          </p:cNvSpPr>
          <p:nvPr>
            <p:ph type="title"/>
          </p:nvPr>
        </p:nvSpPr>
        <p:spPr/>
        <p:txBody>
          <a:bodyPr/>
          <a:lstStyle/>
          <a:p>
            <a:pPr algn="ctr"/>
            <a:r>
              <a:rPr lang="en-IN" dirty="0"/>
              <a:t>Thank You</a:t>
            </a:r>
          </a:p>
        </p:txBody>
      </p:sp>
      <p:sp>
        <p:nvSpPr>
          <p:cNvPr id="3" name="Content Placeholder 2">
            <a:extLst>
              <a:ext uri="{FF2B5EF4-FFF2-40B4-BE49-F238E27FC236}">
                <a16:creationId xmlns:a16="http://schemas.microsoft.com/office/drawing/2014/main" id="{D418B64D-4F56-00B4-912A-F066DED8D097}"/>
              </a:ext>
            </a:extLst>
          </p:cNvPr>
          <p:cNvSpPr>
            <a:spLocks noGrp="1"/>
          </p:cNvSpPr>
          <p:nvPr>
            <p:ph idx="1"/>
          </p:nvPr>
        </p:nvSpPr>
        <p:spPr/>
        <p:txBody>
          <a:bodyPr/>
          <a:lstStyle/>
          <a:p>
            <a:endParaRPr lang="en-IN" b="1" dirty="0"/>
          </a:p>
          <a:p>
            <a:r>
              <a:rPr lang="en-IN" b="1" dirty="0"/>
              <a:t>Submitted by:</a:t>
            </a:r>
          </a:p>
          <a:p>
            <a:endParaRPr lang="en-IN" dirty="0"/>
          </a:p>
          <a:p>
            <a:r>
              <a:rPr lang="en-IN" b="1" dirty="0"/>
              <a:t>Karan Arora – 2210997111</a:t>
            </a:r>
          </a:p>
          <a:p>
            <a:endParaRPr lang="en-IN" b="1" dirty="0"/>
          </a:p>
          <a:p>
            <a:r>
              <a:rPr lang="en-IN" b="1" dirty="0"/>
              <a:t>Kartik Vashisht – 2210997114</a:t>
            </a:r>
          </a:p>
          <a:p>
            <a:endParaRPr lang="en-IN" b="1" dirty="0"/>
          </a:p>
          <a:p>
            <a:r>
              <a:rPr lang="en-IN" b="1" dirty="0"/>
              <a:t>Garima Jain - 2210997080</a:t>
            </a:r>
          </a:p>
        </p:txBody>
      </p:sp>
    </p:spTree>
    <p:extLst>
      <p:ext uri="{BB962C8B-B14F-4D97-AF65-F5344CB8AC3E}">
        <p14:creationId xmlns:p14="http://schemas.microsoft.com/office/powerpoint/2010/main" val="2311756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201B-A6E6-9E6A-5DEE-20812C7B6914}"/>
              </a:ext>
            </a:extLst>
          </p:cNvPr>
          <p:cNvSpPr>
            <a:spLocks noGrp="1"/>
          </p:cNvSpPr>
          <p:nvPr>
            <p:ph type="title"/>
          </p:nvPr>
        </p:nvSpPr>
        <p:spPr/>
        <p:txBody>
          <a:bodyPr/>
          <a:lstStyle/>
          <a:p>
            <a:r>
              <a:rPr lang="en-IN" dirty="0"/>
              <a:t>Pages of content</a:t>
            </a:r>
          </a:p>
        </p:txBody>
      </p:sp>
      <p:sp>
        <p:nvSpPr>
          <p:cNvPr id="3" name="Content Placeholder 2">
            <a:extLst>
              <a:ext uri="{FF2B5EF4-FFF2-40B4-BE49-F238E27FC236}">
                <a16:creationId xmlns:a16="http://schemas.microsoft.com/office/drawing/2014/main" id="{FC78483A-A89E-3067-7CB9-C047740BFCF0}"/>
              </a:ext>
            </a:extLst>
          </p:cNvPr>
          <p:cNvSpPr>
            <a:spLocks noGrp="1"/>
          </p:cNvSpPr>
          <p:nvPr>
            <p:ph idx="1"/>
          </p:nvPr>
        </p:nvSpPr>
        <p:spPr/>
        <p:txBody>
          <a:bodyPr>
            <a:normAutofit/>
          </a:bodyPr>
          <a:lstStyle/>
          <a:p>
            <a:pPr marL="0" indent="0">
              <a:lnSpc>
                <a:spcPct val="150000"/>
              </a:lnSpc>
              <a:buNone/>
            </a:pPr>
            <a:r>
              <a:rPr lang="en-US" dirty="0"/>
              <a:t>1.Abstract</a:t>
            </a:r>
            <a:br>
              <a:rPr lang="en-US" dirty="0"/>
            </a:br>
            <a:r>
              <a:rPr lang="en-US" dirty="0"/>
              <a:t>2. Introduction</a:t>
            </a:r>
            <a:br>
              <a:rPr lang="en-US" dirty="0"/>
            </a:br>
            <a:r>
              <a:rPr lang="en-US" dirty="0"/>
              <a:t>3. Project Aim and Objectives</a:t>
            </a:r>
            <a:br>
              <a:rPr lang="en-US" dirty="0"/>
            </a:br>
            <a:r>
              <a:rPr lang="en-US" dirty="0"/>
              <a:t>4. Technology to be Used</a:t>
            </a:r>
            <a:br>
              <a:rPr lang="en-US" dirty="0"/>
            </a:br>
            <a:r>
              <a:rPr lang="en-US" dirty="0"/>
              <a:t>5. Functionality</a:t>
            </a:r>
            <a:br>
              <a:rPr lang="en-US" dirty="0"/>
            </a:br>
            <a:r>
              <a:rPr lang="en-US" dirty="0"/>
              <a:t>6. </a:t>
            </a:r>
            <a:r>
              <a:rPr lang="en-IN" dirty="0"/>
              <a:t>Unique Features</a:t>
            </a:r>
            <a:br>
              <a:rPr lang="en-US" dirty="0"/>
            </a:br>
            <a:r>
              <a:rPr lang="en-US" dirty="0"/>
              <a:t>7. Log In Page</a:t>
            </a:r>
          </a:p>
          <a:p>
            <a:pPr marL="0" indent="0">
              <a:lnSpc>
                <a:spcPct val="150000"/>
              </a:lnSpc>
              <a:buNone/>
            </a:pPr>
            <a:r>
              <a:rPr lang="en-US" dirty="0"/>
              <a:t>8. ATC Portal</a:t>
            </a:r>
          </a:p>
          <a:p>
            <a:pPr marL="0" indent="0">
              <a:buNone/>
            </a:pPr>
            <a:br>
              <a:rPr lang="en-US" dirty="0"/>
            </a:br>
            <a:endParaRPr lang="en-IN" dirty="0"/>
          </a:p>
        </p:txBody>
      </p:sp>
    </p:spTree>
    <p:extLst>
      <p:ext uri="{BB962C8B-B14F-4D97-AF65-F5344CB8AC3E}">
        <p14:creationId xmlns:p14="http://schemas.microsoft.com/office/powerpoint/2010/main" val="235180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201B-A6E6-9E6A-5DEE-20812C7B6914}"/>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FC78483A-A89E-3067-7CB9-C047740BFCF0}"/>
              </a:ext>
            </a:extLst>
          </p:cNvPr>
          <p:cNvSpPr>
            <a:spLocks noGrp="1"/>
          </p:cNvSpPr>
          <p:nvPr>
            <p:ph idx="1"/>
          </p:nvPr>
        </p:nvSpPr>
        <p:spPr/>
        <p:txBody>
          <a:bodyPr>
            <a:normAutofit/>
          </a:bodyPr>
          <a:lstStyle/>
          <a:p>
            <a:r>
              <a:rPr lang="en-US" sz="2400" dirty="0"/>
              <a:t>Aircraft SOS is a comprehensive software project designed to efficiently and accurately track air flight data in the event of incidents such as airplane crashes. With the increasing complexity of air traffic and the critical need for timely response and analysis in the face of emergencies, it serves as an indispensable tool for aviation authorities, airlines, emergency responders, and investigators.</a:t>
            </a:r>
            <a:endParaRPr lang="en-IN" sz="2400" dirty="0"/>
          </a:p>
        </p:txBody>
      </p:sp>
    </p:spTree>
    <p:extLst>
      <p:ext uri="{BB962C8B-B14F-4D97-AF65-F5344CB8AC3E}">
        <p14:creationId xmlns:p14="http://schemas.microsoft.com/office/powerpoint/2010/main" val="250049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201B-A6E6-9E6A-5DEE-20812C7B6914}"/>
              </a:ext>
            </a:extLst>
          </p:cNvPr>
          <p:cNvSpPr>
            <a:spLocks noGrp="1"/>
          </p:cNvSpPr>
          <p:nvPr>
            <p:ph type="title"/>
          </p:nvPr>
        </p:nvSpPr>
        <p:spPr/>
        <p:txBody>
          <a:bodyPr/>
          <a:lstStyle/>
          <a:p>
            <a:r>
              <a:rPr lang="en-US" dirty="0"/>
              <a:t>Project Aim and Objectives</a:t>
            </a:r>
            <a:endParaRPr lang="en-IN" dirty="0"/>
          </a:p>
        </p:txBody>
      </p:sp>
      <p:sp>
        <p:nvSpPr>
          <p:cNvPr id="3" name="Content Placeholder 2">
            <a:extLst>
              <a:ext uri="{FF2B5EF4-FFF2-40B4-BE49-F238E27FC236}">
                <a16:creationId xmlns:a16="http://schemas.microsoft.com/office/drawing/2014/main" id="{FC78483A-A89E-3067-7CB9-C047740BFCF0}"/>
              </a:ext>
            </a:extLst>
          </p:cNvPr>
          <p:cNvSpPr>
            <a:spLocks noGrp="1"/>
          </p:cNvSpPr>
          <p:nvPr>
            <p:ph idx="1"/>
          </p:nvPr>
        </p:nvSpPr>
        <p:spPr>
          <a:xfrm>
            <a:off x="78658" y="1828800"/>
            <a:ext cx="11139948" cy="4351337"/>
          </a:xfrm>
        </p:spPr>
        <p:txBody>
          <a:bodyPr>
            <a:noAutofit/>
          </a:bodyPr>
          <a:lstStyle/>
          <a:p>
            <a:r>
              <a:rPr lang="en-US" dirty="0"/>
              <a:t>Real-time Monitoring: Aircraft SOS continuously monitors flight trajectories, altitude, speed, and other relevant parameters to detect abnormal behaviors or deviations from standard operating procedures.</a:t>
            </a:r>
          </a:p>
          <a:p>
            <a:r>
              <a:rPr lang="en-US" dirty="0"/>
              <a:t> Incident Detection and Alerting: Upon detecting any unusual activity or potential incidents such as rapid altitude changes, sudden course deviations, or loss of communication, Aircraft SOS triggers immediate alerts to designated stakeholders for swift response and intervention.</a:t>
            </a:r>
          </a:p>
          <a:p>
            <a:r>
              <a:rPr lang="en-US" dirty="0"/>
              <a:t> Data Visualization and Analysis: Aircraft SOS offers intuitive visualization tools and customizable dashboards for analyzing flight data, enabling users to identify patterns, trends, and critical insights that aid in post-incident investigations and safety enhancements.</a:t>
            </a:r>
          </a:p>
          <a:p>
            <a:r>
              <a:rPr lang="en-US" dirty="0"/>
              <a:t> Historical Data Repository: Aircraft SOS maintains a comprehensive repository of historical flight data, incident reports, and analysis findings, facilitating trend analysis, regulatory compliance, and continuous improvement of aviation safety standards.</a:t>
            </a:r>
            <a:br>
              <a:rPr lang="en-US" dirty="0"/>
            </a:br>
            <a:endParaRPr lang="en-IN" dirty="0"/>
          </a:p>
        </p:txBody>
      </p:sp>
    </p:spTree>
    <p:extLst>
      <p:ext uri="{BB962C8B-B14F-4D97-AF65-F5344CB8AC3E}">
        <p14:creationId xmlns:p14="http://schemas.microsoft.com/office/powerpoint/2010/main" val="14317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201B-A6E6-9E6A-5DEE-20812C7B6914}"/>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FC78483A-A89E-3067-7CB9-C047740BFCF0}"/>
              </a:ext>
            </a:extLst>
          </p:cNvPr>
          <p:cNvSpPr>
            <a:spLocks noGrp="1"/>
          </p:cNvSpPr>
          <p:nvPr>
            <p:ph idx="1"/>
          </p:nvPr>
        </p:nvSpPr>
        <p:spPr/>
        <p:txBody>
          <a:bodyPr>
            <a:normAutofit/>
          </a:bodyPr>
          <a:lstStyle/>
          <a:p>
            <a:pPr marL="0" indent="0">
              <a:buNone/>
            </a:pPr>
            <a:r>
              <a:rPr lang="en-IN" dirty="0"/>
              <a:t>We used MERN as a whole for this project.</a:t>
            </a:r>
          </a:p>
          <a:p>
            <a:r>
              <a:rPr lang="en-IN" dirty="0"/>
              <a:t>Frontend–React </a:t>
            </a:r>
            <a:r>
              <a:rPr lang="en-IN" dirty="0" err="1"/>
              <a:t>Js</a:t>
            </a:r>
            <a:r>
              <a:rPr lang="en-IN" dirty="0"/>
              <a:t>, Material UI(React Library), Leaflet-React (Map Library), </a:t>
            </a:r>
            <a:r>
              <a:rPr lang="en-IN" dirty="0" err="1"/>
              <a:t>Axios</a:t>
            </a:r>
            <a:r>
              <a:rPr lang="en-IN" dirty="0"/>
              <a:t> (For API request), Chart </a:t>
            </a:r>
            <a:r>
              <a:rPr lang="en-IN" dirty="0" err="1"/>
              <a:t>Js</a:t>
            </a:r>
            <a:r>
              <a:rPr lang="en-IN" dirty="0"/>
              <a:t> (for Visualizing Data)</a:t>
            </a:r>
          </a:p>
          <a:p>
            <a:r>
              <a:rPr lang="en-IN" dirty="0"/>
              <a:t>Backend – Express </a:t>
            </a:r>
            <a:r>
              <a:rPr lang="en-IN" dirty="0" err="1"/>
              <a:t>Js</a:t>
            </a:r>
            <a:r>
              <a:rPr lang="en-IN" dirty="0"/>
              <a:t>, Node </a:t>
            </a:r>
            <a:r>
              <a:rPr lang="en-IN" dirty="0" err="1"/>
              <a:t>Js</a:t>
            </a:r>
            <a:r>
              <a:rPr lang="en-IN" dirty="0"/>
              <a:t>, JWT (Json Web Token)</a:t>
            </a:r>
            <a:r>
              <a:rPr lang="en-US" dirty="0"/>
              <a:t>, </a:t>
            </a:r>
            <a:r>
              <a:rPr lang="en-US" dirty="0" err="1"/>
              <a:t>Bcrypt</a:t>
            </a:r>
            <a:r>
              <a:rPr lang="en-US" dirty="0"/>
              <a:t> (For Hashing Password), Mongoose (To connect with </a:t>
            </a:r>
            <a:r>
              <a:rPr lang="en-US" dirty="0" err="1"/>
              <a:t>MonogDB</a:t>
            </a:r>
            <a:r>
              <a:rPr lang="en-US" dirty="0"/>
              <a:t>)</a:t>
            </a:r>
          </a:p>
          <a:p>
            <a:r>
              <a:rPr lang="en-US" dirty="0"/>
              <a:t>Database – MongoDB</a:t>
            </a:r>
          </a:p>
        </p:txBody>
      </p:sp>
    </p:spTree>
    <p:extLst>
      <p:ext uri="{BB962C8B-B14F-4D97-AF65-F5344CB8AC3E}">
        <p14:creationId xmlns:p14="http://schemas.microsoft.com/office/powerpoint/2010/main" val="3430149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BA76-C677-3AE5-4098-0D6D6BBC6F83}"/>
              </a:ext>
            </a:extLst>
          </p:cNvPr>
          <p:cNvSpPr>
            <a:spLocks noGrp="1"/>
          </p:cNvSpPr>
          <p:nvPr>
            <p:ph type="title"/>
          </p:nvPr>
        </p:nvSpPr>
        <p:spPr/>
        <p:txBody>
          <a:bodyPr/>
          <a:lstStyle/>
          <a:p>
            <a:r>
              <a:rPr lang="en-IN" dirty="0"/>
              <a:t>Functionality </a:t>
            </a:r>
          </a:p>
        </p:txBody>
      </p:sp>
      <p:sp>
        <p:nvSpPr>
          <p:cNvPr id="3" name="Content Placeholder 2">
            <a:extLst>
              <a:ext uri="{FF2B5EF4-FFF2-40B4-BE49-F238E27FC236}">
                <a16:creationId xmlns:a16="http://schemas.microsoft.com/office/drawing/2014/main" id="{D418B64D-4F56-00B4-912A-F066DED8D097}"/>
              </a:ext>
            </a:extLst>
          </p:cNvPr>
          <p:cNvSpPr>
            <a:spLocks noGrp="1"/>
          </p:cNvSpPr>
          <p:nvPr>
            <p:ph idx="1"/>
          </p:nvPr>
        </p:nvSpPr>
        <p:spPr/>
        <p:txBody>
          <a:bodyPr/>
          <a:lstStyle/>
          <a:p>
            <a:r>
              <a:rPr lang="en-IN" b="1" dirty="0"/>
              <a:t>Our Project is aimed towards rescuing aircrafts:</a:t>
            </a:r>
          </a:p>
          <a:p>
            <a:pPr>
              <a:buFont typeface="Wingdings" panose="05000000000000000000" pitchFamily="2" charset="2"/>
              <a:buChar char="Ø"/>
            </a:pPr>
            <a:r>
              <a:rPr lang="en-IN" b="1" dirty="0"/>
              <a:t>We have two main portals for different purposes.</a:t>
            </a:r>
          </a:p>
          <a:p>
            <a:pPr marL="342900" indent="-342900">
              <a:buFont typeface="+mj-lt"/>
              <a:buAutoNum type="arabicPeriod"/>
            </a:pPr>
            <a:r>
              <a:rPr lang="en-IN" b="1" dirty="0"/>
              <a:t> Air Traffic Control -  They track the aircraft and in case of an emergency, they send a response to the database / server.</a:t>
            </a:r>
          </a:p>
          <a:p>
            <a:pPr marL="342900" indent="-342900">
              <a:buFont typeface="+mj-lt"/>
              <a:buAutoNum type="arabicPeriod"/>
            </a:pPr>
            <a:r>
              <a:rPr lang="en-IN" b="1" dirty="0"/>
              <a:t>Emergency Responders – They will investigate the incident location according to the data they received by the ATC in the server / Database. </a:t>
            </a:r>
          </a:p>
        </p:txBody>
      </p:sp>
    </p:spTree>
    <p:extLst>
      <p:ext uri="{BB962C8B-B14F-4D97-AF65-F5344CB8AC3E}">
        <p14:creationId xmlns:p14="http://schemas.microsoft.com/office/powerpoint/2010/main" val="402223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BA76-C677-3AE5-4098-0D6D6BBC6F83}"/>
              </a:ext>
            </a:extLst>
          </p:cNvPr>
          <p:cNvSpPr>
            <a:spLocks noGrp="1"/>
          </p:cNvSpPr>
          <p:nvPr>
            <p:ph type="title"/>
          </p:nvPr>
        </p:nvSpPr>
        <p:spPr/>
        <p:txBody>
          <a:bodyPr/>
          <a:lstStyle/>
          <a:p>
            <a:r>
              <a:rPr lang="en-IN" dirty="0"/>
              <a:t>Unique Features</a:t>
            </a:r>
          </a:p>
        </p:txBody>
      </p:sp>
      <p:sp>
        <p:nvSpPr>
          <p:cNvPr id="3" name="Content Placeholder 2">
            <a:extLst>
              <a:ext uri="{FF2B5EF4-FFF2-40B4-BE49-F238E27FC236}">
                <a16:creationId xmlns:a16="http://schemas.microsoft.com/office/drawing/2014/main" id="{D418B64D-4F56-00B4-912A-F066DED8D097}"/>
              </a:ext>
            </a:extLst>
          </p:cNvPr>
          <p:cNvSpPr>
            <a:spLocks noGrp="1"/>
          </p:cNvSpPr>
          <p:nvPr>
            <p:ph idx="1"/>
          </p:nvPr>
        </p:nvSpPr>
        <p:spPr/>
        <p:txBody>
          <a:bodyPr/>
          <a:lstStyle/>
          <a:p>
            <a:r>
              <a:rPr lang="en-IN" dirty="0"/>
              <a:t>Data Security – Validation on Login page, Data Hashing, Authorization / Authentication, Protected Routes</a:t>
            </a:r>
          </a:p>
          <a:p>
            <a:r>
              <a:rPr lang="en-IN" dirty="0"/>
              <a:t>One of a kind – Haven’t been able to find any other project like this on the internet be it reddit, GitHub, Stack Overflow etc.</a:t>
            </a:r>
          </a:p>
          <a:p>
            <a:r>
              <a:rPr lang="en-IN" dirty="0"/>
              <a:t>Instant Response – After an incident, there is an instant response to the server which further goes to the emergency services which in turn minimizes the search time hence saving lives and cost.</a:t>
            </a:r>
          </a:p>
        </p:txBody>
      </p:sp>
    </p:spTree>
    <p:extLst>
      <p:ext uri="{BB962C8B-B14F-4D97-AF65-F5344CB8AC3E}">
        <p14:creationId xmlns:p14="http://schemas.microsoft.com/office/powerpoint/2010/main" val="353576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BA76-C677-3AE5-4098-0D6D6BBC6F83}"/>
              </a:ext>
            </a:extLst>
          </p:cNvPr>
          <p:cNvSpPr>
            <a:spLocks noGrp="1"/>
          </p:cNvSpPr>
          <p:nvPr>
            <p:ph type="title"/>
          </p:nvPr>
        </p:nvSpPr>
        <p:spPr/>
        <p:txBody>
          <a:bodyPr/>
          <a:lstStyle/>
          <a:p>
            <a:r>
              <a:rPr lang="en-IN" dirty="0"/>
              <a:t>Log In Page</a:t>
            </a:r>
          </a:p>
        </p:txBody>
      </p:sp>
      <p:pic>
        <p:nvPicPr>
          <p:cNvPr id="5" name="Content Placeholder 4">
            <a:extLst>
              <a:ext uri="{FF2B5EF4-FFF2-40B4-BE49-F238E27FC236}">
                <a16:creationId xmlns:a16="http://schemas.microsoft.com/office/drawing/2014/main" id="{475E5E1A-D0FC-AF2D-CB1E-D73A74CEEC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684" y="1828800"/>
            <a:ext cx="9962147" cy="4892842"/>
          </a:xfrm>
        </p:spPr>
      </p:pic>
    </p:spTree>
    <p:extLst>
      <p:ext uri="{BB962C8B-B14F-4D97-AF65-F5344CB8AC3E}">
        <p14:creationId xmlns:p14="http://schemas.microsoft.com/office/powerpoint/2010/main" val="140514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BA76-C677-3AE5-4098-0D6D6BBC6F83}"/>
              </a:ext>
            </a:extLst>
          </p:cNvPr>
          <p:cNvSpPr>
            <a:spLocks noGrp="1"/>
          </p:cNvSpPr>
          <p:nvPr>
            <p:ph type="title"/>
          </p:nvPr>
        </p:nvSpPr>
        <p:spPr/>
        <p:txBody>
          <a:bodyPr/>
          <a:lstStyle/>
          <a:p>
            <a:r>
              <a:rPr lang="en-IN" dirty="0"/>
              <a:t>Log In Page</a:t>
            </a:r>
          </a:p>
        </p:txBody>
      </p:sp>
      <p:pic>
        <p:nvPicPr>
          <p:cNvPr id="5" name="Content Placeholder 4">
            <a:extLst>
              <a:ext uri="{FF2B5EF4-FFF2-40B4-BE49-F238E27FC236}">
                <a16:creationId xmlns:a16="http://schemas.microsoft.com/office/drawing/2014/main" id="{6F01F3CF-A175-55DE-AC30-B7718002AC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117" y="1828800"/>
            <a:ext cx="10294374" cy="4844716"/>
          </a:xfrm>
        </p:spPr>
      </p:pic>
    </p:spTree>
    <p:extLst>
      <p:ext uri="{BB962C8B-B14F-4D97-AF65-F5344CB8AC3E}">
        <p14:creationId xmlns:p14="http://schemas.microsoft.com/office/powerpoint/2010/main" val="33152088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97</TotalTime>
  <Words>521</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Schoolbook</vt:lpstr>
      <vt:lpstr>Wingdings</vt:lpstr>
      <vt:lpstr>Wingdings 2</vt:lpstr>
      <vt:lpstr>View</vt:lpstr>
      <vt:lpstr>AIRCRAFT SOS</vt:lpstr>
      <vt:lpstr>Pages of content</vt:lpstr>
      <vt:lpstr>Abstract</vt:lpstr>
      <vt:lpstr>Project Aim and Objectives</vt:lpstr>
      <vt:lpstr>Technologies Used</vt:lpstr>
      <vt:lpstr>Functionality </vt:lpstr>
      <vt:lpstr>Unique Features</vt:lpstr>
      <vt:lpstr>Log In Page</vt:lpstr>
      <vt:lpstr>Log In Page</vt:lpstr>
      <vt:lpstr>Air Traffic Control Portal</vt:lpstr>
      <vt:lpstr>Air Traffic Control Portal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AIRCRAFT SOS</dc:title>
  <dc:creator>Kartik Vashisht</dc:creator>
  <cp:lastModifiedBy>Kartik Vashisht</cp:lastModifiedBy>
  <cp:revision>5</cp:revision>
  <dcterms:created xsi:type="dcterms:W3CDTF">2024-04-28T20:14:29Z</dcterms:created>
  <dcterms:modified xsi:type="dcterms:W3CDTF">2024-04-28T21:51:40Z</dcterms:modified>
</cp:coreProperties>
</file>