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64" r:id="rId5"/>
    <p:sldId id="313" r:id="rId6"/>
    <p:sldId id="316" r:id="rId7"/>
    <p:sldId id="323" r:id="rId8"/>
    <p:sldId id="315" r:id="rId9"/>
    <p:sldId id="324" r:id="rId10"/>
    <p:sldId id="325" r:id="rId11"/>
    <p:sldId id="327" r:id="rId12"/>
    <p:sldId id="314" r:id="rId13"/>
    <p:sldId id="326" r:id="rId14"/>
    <p:sldId id="317" r:id="rId15"/>
    <p:sldId id="318" r:id="rId16"/>
    <p:sldId id="328" r:id="rId17"/>
    <p:sldId id="319" r:id="rId18"/>
    <p:sldId id="330" r:id="rId19"/>
    <p:sldId id="321" r:id="rId20"/>
    <p:sldId id="329" r:id="rId21"/>
    <p:sldId id="320" r:id="rId22"/>
    <p:sldId id="331" r:id="rId23"/>
    <p:sldId id="33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7C021-67C1-17F1-EFF0-5031546B0528}" v="382" dt="2020-11-18T07:19:30.728"/>
    <p1510:client id="{2E03AFF4-77BB-EA3C-7FCA-0DD477869012}" v="754" dt="2020-10-25T11:51:31.593"/>
    <p1510:client id="{33BABE60-FF60-494B-8FAA-FFA68E53ADFB}" v="2" dt="2020-02-23T23:26:57.400"/>
    <p1510:client id="{4990A53B-539B-90CE-3D0A-7A4D122F5720}" v="3" dt="2020-11-18T09:00:00.304"/>
    <p1510:client id="{4E71AF9A-EC4C-4021-B2B2-BCE02F750E6E}" v="372" dt="2020-11-18T07:50:18.168"/>
    <p1510:client id="{784A09C3-E0AA-7E49-7138-72B307E58428}" v="4" dt="2020-10-25T12:06:30.505"/>
    <p1510:client id="{9AA7027E-1B5F-7AF0-0CFC-7F3B3026D901}" v="25" dt="2020-10-26T12:22:46.925"/>
    <p1510:client id="{AA042770-018F-F63F-DEC4-582A67BB98A8}" v="285" dt="2020-10-26T12:45:30.742"/>
    <p1510:client id="{B9A67A3D-0DDD-4DDF-A0A4-2BDB56525B98}" v="5" dt="2020-11-18T08:38:03.404"/>
    <p1510:client id="{C8059EEE-A517-ADC7-B64B-0FD953ADDE29}" v="54" dt="2020-10-26T12:46:27.084"/>
    <p1510:client id="{D27B5DD2-F4B2-4678-A793-02A70E3CAA37}" v="37" dt="2020-11-18T09:07:28.394"/>
    <p1510:client id="{DD5FCE5F-3026-437E-8A11-E8936955F08E}" v="310" dt="2020-10-25T05:54:34.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11/22/2020</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11/22/2020</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11/22/2020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11/22/2020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11/22/2020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11/22/2020</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11/22/2020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54092" y="-43648"/>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fontScale="90000"/>
          </a:bodyPr>
          <a:lstStyle/>
          <a:p>
            <a:r>
              <a:rPr lang="en-US" sz="5400" dirty="0"/>
              <a:t>Final Presentation</a:t>
            </a:r>
            <a:br>
              <a:rPr lang="en-US" sz="5400" dirty="0"/>
            </a:br>
            <a:br>
              <a:rPr lang="en-US" sz="5400" dirty="0"/>
            </a:br>
            <a:r>
              <a:rPr lang="en-US" sz="5400" dirty="0"/>
              <a:t>Color blindness detection</a:t>
            </a:r>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6D8EB26-9369-417D-BCB7-23925384CBDE}"/>
              </a:ext>
            </a:extLst>
          </p:cNvPr>
          <p:cNvSpPr txBox="1"/>
          <p:nvPr/>
        </p:nvSpPr>
        <p:spPr>
          <a:xfrm>
            <a:off x="2046514" y="2258007"/>
            <a:ext cx="8397551" cy="253858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IN" b="0" i="0" dirty="0">
                <a:effectLst/>
              </a:rPr>
              <a:t>Used HTML </a:t>
            </a:r>
            <a:r>
              <a:rPr lang="en-IN" dirty="0"/>
              <a:t>to</a:t>
            </a:r>
            <a:r>
              <a:rPr lang="en-IN" b="0" i="0" dirty="0">
                <a:effectLst/>
              </a:rPr>
              <a:t> provide platform </a:t>
            </a:r>
            <a:r>
              <a:rPr lang="en-IN" dirty="0"/>
              <a:t>for</a:t>
            </a:r>
            <a:r>
              <a:rPr lang="en-IN" b="0" i="0" dirty="0">
                <a:effectLst/>
              </a:rPr>
              <a:t> </a:t>
            </a:r>
            <a:r>
              <a:rPr lang="en-IN" b="0" i="0" dirty="0" err="1">
                <a:effectLst/>
              </a:rPr>
              <a:t>Aframe</a:t>
            </a:r>
            <a:r>
              <a:rPr lang="en-IN" b="0" i="0" dirty="0">
                <a:effectLst/>
              </a:rPr>
              <a:t>.</a:t>
            </a:r>
          </a:p>
          <a:p>
            <a:pPr marL="457200" indent="-457200">
              <a:lnSpc>
                <a:spcPct val="150000"/>
              </a:lnSpc>
              <a:buFont typeface="Arial" panose="020B0604020202020204" pitchFamily="34" charset="0"/>
              <a:buChar char="•"/>
            </a:pPr>
            <a:r>
              <a:rPr lang="en-IN" b="0" i="0" dirty="0">
                <a:effectLst/>
              </a:rPr>
              <a:t>Used </a:t>
            </a:r>
            <a:r>
              <a:rPr lang="en-IN" b="0" i="0" dirty="0" err="1">
                <a:effectLst/>
              </a:rPr>
              <a:t>Aframe</a:t>
            </a:r>
            <a:r>
              <a:rPr lang="en-IN" b="0" i="0" dirty="0">
                <a:effectLst/>
              </a:rPr>
              <a:t> </a:t>
            </a:r>
            <a:r>
              <a:rPr lang="en-IN" b="0" i="0" dirty="0" err="1">
                <a:effectLst/>
              </a:rPr>
              <a:t>webVR</a:t>
            </a:r>
            <a:r>
              <a:rPr lang="en-IN" b="0" i="0" dirty="0">
                <a:effectLst/>
              </a:rPr>
              <a:t> framework to provide </a:t>
            </a:r>
            <a:r>
              <a:rPr lang="en-IN" dirty="0"/>
              <a:t>V</a:t>
            </a:r>
            <a:r>
              <a:rPr lang="en-IN" b="0" i="0" dirty="0">
                <a:effectLst/>
              </a:rPr>
              <a:t>irtual </a:t>
            </a:r>
            <a:r>
              <a:rPr lang="en-IN" dirty="0"/>
              <a:t>R</a:t>
            </a:r>
            <a:r>
              <a:rPr lang="en-IN" b="0" i="0" dirty="0">
                <a:effectLst/>
              </a:rPr>
              <a:t>eality experience.</a:t>
            </a:r>
          </a:p>
          <a:p>
            <a:pPr marL="457200" indent="-457200">
              <a:lnSpc>
                <a:spcPct val="150000"/>
              </a:lnSpc>
              <a:buFont typeface="Arial" panose="020B0604020202020204" pitchFamily="34" charset="0"/>
              <a:buChar char="•"/>
            </a:pPr>
            <a:r>
              <a:rPr lang="en-IN" dirty="0"/>
              <a:t>Used </a:t>
            </a:r>
            <a:r>
              <a:rPr lang="en-IN" dirty="0" err="1"/>
              <a:t>glTF</a:t>
            </a:r>
            <a:r>
              <a:rPr lang="en-IN" dirty="0"/>
              <a:t> file for creating 3d room environment.</a:t>
            </a:r>
          </a:p>
          <a:p>
            <a:pPr marL="457200" indent="-457200">
              <a:lnSpc>
                <a:spcPct val="150000"/>
              </a:lnSpc>
              <a:buFont typeface="Arial" panose="020B0604020202020204" pitchFamily="34" charset="0"/>
              <a:buChar char="•"/>
            </a:pPr>
            <a:r>
              <a:rPr lang="en-IN" dirty="0"/>
              <a:t>Used</a:t>
            </a:r>
            <a:r>
              <a:rPr lang="en-IN" b="0" i="0" dirty="0">
                <a:effectLst/>
              </a:rPr>
              <a:t> JavaScript to trigger events and to perform </a:t>
            </a:r>
            <a:r>
              <a:rPr lang="en-IN" dirty="0"/>
              <a:t>validation in index.html page.</a:t>
            </a:r>
            <a:endParaRPr lang="en-IN" b="0" i="0" dirty="0">
              <a:effectLst/>
            </a:endParaRPr>
          </a:p>
          <a:p>
            <a:pPr marL="457200" indent="-457200">
              <a:lnSpc>
                <a:spcPct val="150000"/>
              </a:lnSpc>
              <a:buFont typeface="Arial" panose="020B0604020202020204" pitchFamily="34" charset="0"/>
              <a:buChar char="•"/>
            </a:pPr>
            <a:r>
              <a:rPr lang="en-IN" dirty="0"/>
              <a:t>Used html2pdf for printing report into pdf form.</a:t>
            </a:r>
          </a:p>
        </p:txBody>
      </p:sp>
    </p:spTree>
    <p:extLst>
      <p:ext uri="{BB962C8B-B14F-4D97-AF65-F5344CB8AC3E}">
        <p14:creationId xmlns:p14="http://schemas.microsoft.com/office/powerpoint/2010/main" val="3775356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1594-DBAD-4091-AABD-08D39BA691A5}"/>
              </a:ext>
            </a:extLst>
          </p:cNvPr>
          <p:cNvSpPr>
            <a:spLocks noGrp="1"/>
          </p:cNvSpPr>
          <p:nvPr>
            <p:ph type="ctrTitle"/>
          </p:nvPr>
        </p:nvSpPr>
        <p:spPr/>
        <p:txBody>
          <a:bodyPr/>
          <a:lstStyle/>
          <a:p>
            <a:r>
              <a:rPr lang="en-US" dirty="0"/>
              <a:t>Demo</a:t>
            </a:r>
          </a:p>
        </p:txBody>
      </p:sp>
    </p:spTree>
    <p:extLst>
      <p:ext uri="{BB962C8B-B14F-4D97-AF65-F5344CB8AC3E}">
        <p14:creationId xmlns:p14="http://schemas.microsoft.com/office/powerpoint/2010/main" val="3239908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1594-DBAD-4091-AABD-08D39BA691A5}"/>
              </a:ext>
            </a:extLst>
          </p:cNvPr>
          <p:cNvSpPr>
            <a:spLocks noGrp="1"/>
          </p:cNvSpPr>
          <p:nvPr>
            <p:ph type="ctrTitle"/>
          </p:nvPr>
        </p:nvSpPr>
        <p:spPr>
          <a:xfrm>
            <a:off x="1629102" y="2748684"/>
            <a:ext cx="8933796" cy="2437232"/>
          </a:xfrm>
        </p:spPr>
        <p:txBody>
          <a:bodyPr>
            <a:normAutofit/>
          </a:bodyPr>
          <a:lstStyle/>
          <a:p>
            <a:r>
              <a:rPr lang="en-US" dirty="0"/>
              <a:t>Work Distribution</a:t>
            </a:r>
            <a:br>
              <a:rPr lang="en-US" dirty="0"/>
            </a:br>
            <a:endParaRPr lang="en-US" dirty="0"/>
          </a:p>
        </p:txBody>
      </p:sp>
    </p:spTree>
    <p:extLst>
      <p:ext uri="{BB962C8B-B14F-4D97-AF65-F5344CB8AC3E}">
        <p14:creationId xmlns:p14="http://schemas.microsoft.com/office/powerpoint/2010/main" val="3070596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A1F1577-0F18-46F3-B274-5F19A0704262}"/>
              </a:ext>
            </a:extLst>
          </p:cNvPr>
          <p:cNvSpPr txBox="1"/>
          <p:nvPr/>
        </p:nvSpPr>
        <p:spPr>
          <a:xfrm>
            <a:off x="1726163" y="1729042"/>
            <a:ext cx="8416212" cy="3416320"/>
          </a:xfrm>
          <a:prstGeom prst="rect">
            <a:avLst/>
          </a:prstGeom>
          <a:noFill/>
        </p:spPr>
        <p:txBody>
          <a:bodyPr wrap="square">
            <a:spAutoFit/>
          </a:bodyPr>
          <a:lstStyle/>
          <a:p>
            <a:r>
              <a:rPr lang="en-US" b="1" dirty="0"/>
              <a:t>Sachin, Nisarg</a:t>
            </a:r>
            <a:r>
              <a:rPr lang="en-US" dirty="0"/>
              <a:t>: </a:t>
            </a:r>
          </a:p>
          <a:p>
            <a:pPr marL="285750" indent="-285750">
              <a:buFont typeface="Arial" panose="020B0604020202020204" pitchFamily="34" charset="0"/>
              <a:buChar char="•"/>
            </a:pPr>
            <a:r>
              <a:rPr lang="en-US" dirty="0"/>
              <a:t>Room environment</a:t>
            </a:r>
          </a:p>
          <a:p>
            <a:pPr marL="285750" indent="-285750">
              <a:buFont typeface="Arial" panose="020B0604020202020204" pitchFamily="34" charset="0"/>
              <a:buChar char="•"/>
            </a:pPr>
            <a:r>
              <a:rPr lang="en-US" dirty="0"/>
              <a:t>Gaze-based selection</a:t>
            </a:r>
          </a:p>
          <a:p>
            <a:pPr marL="285750" indent="-285750">
              <a:buFont typeface="Arial" panose="020B0604020202020204" pitchFamily="34" charset="0"/>
              <a:buChar char="•"/>
            </a:pPr>
            <a:r>
              <a:rPr lang="en-US" dirty="0"/>
              <a:t>Added barrier</a:t>
            </a:r>
          </a:p>
          <a:p>
            <a:pPr marL="285750" indent="-285750">
              <a:buFont typeface="Arial" panose="020B0604020202020204" pitchFamily="34" charset="0"/>
              <a:buChar char="•"/>
            </a:pPr>
            <a:r>
              <a:rPr lang="en-US" dirty="0"/>
              <a:t>Designing &amp; positioning of test-screen</a:t>
            </a:r>
          </a:p>
          <a:p>
            <a:endParaRPr lang="en-US" dirty="0"/>
          </a:p>
          <a:p>
            <a:r>
              <a:rPr lang="en-US" b="1" dirty="0"/>
              <a:t>Karan, Pranav: </a:t>
            </a:r>
          </a:p>
          <a:p>
            <a:pPr marL="285750" indent="-285750">
              <a:buFont typeface="Arial" panose="020B0604020202020204" pitchFamily="34" charset="0"/>
              <a:buChar char="•"/>
            </a:pPr>
            <a:r>
              <a:rPr lang="en-US" dirty="0"/>
              <a:t>Images navigation</a:t>
            </a:r>
          </a:p>
          <a:p>
            <a:pPr marL="285750" indent="-285750">
              <a:buFont typeface="Arial" panose="020B0604020202020204" pitchFamily="34" charset="0"/>
              <a:buChar char="•"/>
            </a:pPr>
            <a:r>
              <a:rPr lang="en-US" dirty="0"/>
              <a:t>User-details form &amp; JS validation</a:t>
            </a:r>
          </a:p>
          <a:p>
            <a:pPr marL="285750" indent="-285750">
              <a:buFont typeface="Arial" panose="020B0604020202020204" pitchFamily="34" charset="0"/>
              <a:buChar char="•"/>
            </a:pPr>
            <a:r>
              <a:rPr lang="en-US" dirty="0"/>
              <a:t>User-report generation</a:t>
            </a:r>
          </a:p>
          <a:p>
            <a:pPr marL="285750" indent="-285750">
              <a:buFont typeface="Arial" panose="020B0604020202020204" pitchFamily="34" charset="0"/>
              <a:buChar char="•"/>
            </a:pPr>
            <a:r>
              <a:rPr lang="en-US" dirty="0"/>
              <a:t>Functionality to download report</a:t>
            </a:r>
          </a:p>
          <a:p>
            <a:pPr marL="285750" indent="-285750">
              <a:buFont typeface="Arial" panose="020B0604020202020204" pitchFamily="34" charset="0"/>
              <a:buChar char="•"/>
            </a:pPr>
            <a:r>
              <a:rPr lang="en-US" dirty="0"/>
              <a:t>Evaluation metrics.</a:t>
            </a:r>
          </a:p>
        </p:txBody>
      </p:sp>
    </p:spTree>
    <p:extLst>
      <p:ext uri="{BB962C8B-B14F-4D97-AF65-F5344CB8AC3E}">
        <p14:creationId xmlns:p14="http://schemas.microsoft.com/office/powerpoint/2010/main" val="24518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3568-9A7F-4FDD-B024-2150F865F6F1}"/>
              </a:ext>
            </a:extLst>
          </p:cNvPr>
          <p:cNvSpPr>
            <a:spLocks noGrp="1"/>
          </p:cNvSpPr>
          <p:nvPr>
            <p:ph type="ctrTitle"/>
          </p:nvPr>
        </p:nvSpPr>
        <p:spPr/>
        <p:txBody>
          <a:bodyPr>
            <a:normAutofit/>
          </a:bodyPr>
          <a:lstStyle/>
          <a:p>
            <a:r>
              <a:rPr lang="en-GB" dirty="0"/>
              <a:t>Problems Faced &amp; Shortcomings</a:t>
            </a:r>
          </a:p>
        </p:txBody>
      </p:sp>
    </p:spTree>
    <p:extLst>
      <p:ext uri="{BB962C8B-B14F-4D97-AF65-F5344CB8AC3E}">
        <p14:creationId xmlns:p14="http://schemas.microsoft.com/office/powerpoint/2010/main" val="2496505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6B9EA5-4910-429B-BF50-2D2990FE817A}"/>
              </a:ext>
            </a:extLst>
          </p:cNvPr>
          <p:cNvSpPr>
            <a:spLocks noGrp="1"/>
          </p:cNvSpPr>
          <p:nvPr>
            <p:ph type="subTitle" idx="1"/>
          </p:nvPr>
        </p:nvSpPr>
        <p:spPr>
          <a:xfrm>
            <a:off x="1627577" y="2243059"/>
            <a:ext cx="8936846" cy="2745105"/>
          </a:xfrm>
        </p:spPr>
        <p:txBody>
          <a:bodyPr vert="horz" lIns="91440" tIns="45720" rIns="91440" bIns="45720" rtlCol="0" anchor="t">
            <a:noAutofit/>
          </a:bodyPr>
          <a:lstStyle/>
          <a:p>
            <a:pPr marL="285750" indent="-285750" algn="l">
              <a:lnSpc>
                <a:spcPct val="100000"/>
              </a:lnSpc>
              <a:buFont typeface="Arial" panose="020B0604020202020204" pitchFamily="34" charset="0"/>
              <a:buChar char="•"/>
            </a:pPr>
            <a:r>
              <a:rPr lang="en-GB" dirty="0"/>
              <a:t>At first we made option and navigation buttons clickable(with mouse click), then we realized that it won’t work in VR-headset. So, we converted it to gaze based. </a:t>
            </a:r>
          </a:p>
          <a:p>
            <a:pPr algn="l">
              <a:lnSpc>
                <a:spcPct val="100000"/>
              </a:lnSpc>
            </a:pPr>
            <a:endParaRPr lang="en-GB" dirty="0"/>
          </a:p>
          <a:p>
            <a:pPr marL="285750" indent="-285750" algn="l">
              <a:lnSpc>
                <a:spcPct val="100000"/>
              </a:lnSpc>
              <a:buFont typeface="Arial" panose="020B0604020202020204" pitchFamily="34" charset="0"/>
              <a:buChar char="•"/>
            </a:pPr>
            <a:r>
              <a:rPr lang="en-GB" dirty="0"/>
              <a:t>Initially user movement was not restricted. But ideally the user position for </a:t>
            </a:r>
            <a:r>
              <a:rPr lang="en-GB" dirty="0" err="1"/>
              <a:t>ishihara</a:t>
            </a:r>
            <a:r>
              <a:rPr lang="en-GB" dirty="0"/>
              <a:t> test is 6 meters from the screen. So, we added invisible barrier to prevent user from moving nearer than 6 meters from screen.</a:t>
            </a:r>
          </a:p>
          <a:p>
            <a:pPr algn="l">
              <a:lnSpc>
                <a:spcPct val="100000"/>
              </a:lnSpc>
            </a:pPr>
            <a:endParaRPr lang="en-GB" dirty="0"/>
          </a:p>
          <a:p>
            <a:pPr marL="285750" indent="-285750" algn="l">
              <a:lnSpc>
                <a:spcPct val="100000"/>
              </a:lnSpc>
              <a:buFont typeface="Arial" panose="020B0604020202020204" pitchFamily="34" charset="0"/>
              <a:buChar char="•"/>
            </a:pPr>
            <a:r>
              <a:rPr lang="en-GB" dirty="0"/>
              <a:t>Somehow barrier was not working in VR mode. After updating a-frame-</a:t>
            </a:r>
            <a:r>
              <a:rPr lang="en-GB" dirty="0" err="1"/>
              <a:t>js</a:t>
            </a:r>
            <a:r>
              <a:rPr lang="en-GB" dirty="0"/>
              <a:t> library to the latest version, this issue got resolved.</a:t>
            </a:r>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p:txBody>
      </p:sp>
    </p:spTree>
    <p:extLst>
      <p:ext uri="{BB962C8B-B14F-4D97-AF65-F5344CB8AC3E}">
        <p14:creationId xmlns:p14="http://schemas.microsoft.com/office/powerpoint/2010/main" val="2274161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3568-9A7F-4FDD-B024-2150F865F6F1}"/>
              </a:ext>
            </a:extLst>
          </p:cNvPr>
          <p:cNvSpPr>
            <a:spLocks noGrp="1"/>
          </p:cNvSpPr>
          <p:nvPr>
            <p:ph type="ctrTitle"/>
          </p:nvPr>
        </p:nvSpPr>
        <p:spPr/>
        <p:txBody>
          <a:bodyPr>
            <a:normAutofit/>
          </a:bodyPr>
          <a:lstStyle/>
          <a:p>
            <a:r>
              <a:rPr lang="en-GB">
                <a:ea typeface="+mj-lt"/>
                <a:cs typeface="+mj-lt"/>
              </a:rPr>
              <a:t>Submission Checklist </a:t>
            </a:r>
            <a:endParaRPr lang="en-US"/>
          </a:p>
        </p:txBody>
      </p:sp>
    </p:spTree>
    <p:extLst>
      <p:ext uri="{BB962C8B-B14F-4D97-AF65-F5344CB8AC3E}">
        <p14:creationId xmlns:p14="http://schemas.microsoft.com/office/powerpoint/2010/main" val="294780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F27A384-119F-42B2-B198-5AD71DB36F6D}"/>
              </a:ext>
            </a:extLst>
          </p:cNvPr>
          <p:cNvSpPr txBox="1"/>
          <p:nvPr/>
        </p:nvSpPr>
        <p:spPr>
          <a:xfrm>
            <a:off x="1435358" y="1989832"/>
            <a:ext cx="9116009" cy="3231654"/>
          </a:xfrm>
          <a:prstGeom prst="rect">
            <a:avLst/>
          </a:prstGeom>
          <a:noFill/>
        </p:spPr>
        <p:txBody>
          <a:bodyPr wrap="square">
            <a:spAutoFit/>
          </a:bodyPr>
          <a:lstStyle/>
          <a:p>
            <a:pPr marL="914400">
              <a:spcAft>
                <a:spcPts val="1200"/>
              </a:spcAft>
            </a:pPr>
            <a:r>
              <a:rPr lang="en-US" sz="1800" b="1" dirty="0">
                <a:solidFill>
                  <a:srgbClr val="92D050"/>
                </a:solidFill>
                <a:effectLst/>
                <a:ea typeface="Calibri" panose="020F0502020204030204" pitchFamily="34" charset="0"/>
                <a:cs typeface="Times New Roman" panose="02020603050405020304" pitchFamily="18" charset="0"/>
              </a:rPr>
              <a:t>✓</a:t>
            </a:r>
            <a:r>
              <a:rPr lang="en-US" sz="1800" dirty="0">
                <a:solidFill>
                  <a:srgbClr val="000000"/>
                </a:solidFill>
                <a:effectLst/>
                <a:ea typeface="Calibri" panose="020F0502020204030204" pitchFamily="34" charset="0"/>
                <a:cs typeface="Times New Roman" panose="02020603050405020304" pitchFamily="18" charset="0"/>
              </a:rPr>
              <a:t> Mentor Approval for code submission</a:t>
            </a:r>
            <a:endParaRPr lang="en-IN" sz="1800" dirty="0">
              <a:solidFill>
                <a:srgbClr val="000000"/>
              </a:solidFill>
              <a:effectLst/>
              <a:ea typeface="Calibri" panose="020F0502020204030204" pitchFamily="34" charset="0"/>
              <a:cs typeface="Times New Roman" panose="02020603050405020304" pitchFamily="18" charset="0"/>
            </a:endParaRPr>
          </a:p>
          <a:p>
            <a:pPr marL="914400">
              <a:spcAft>
                <a:spcPts val="1200"/>
              </a:spcAft>
            </a:pPr>
            <a:r>
              <a:rPr lang="en-US" sz="1800" b="1" dirty="0">
                <a:solidFill>
                  <a:srgbClr val="92D050"/>
                </a:solidFill>
                <a:effectLst/>
                <a:ea typeface="Calibri" panose="020F0502020204030204" pitchFamily="34" charset="0"/>
                <a:cs typeface="Times New Roman" panose="02020603050405020304" pitchFamily="18" charset="0"/>
              </a:rPr>
              <a:t>✓</a:t>
            </a:r>
            <a:r>
              <a:rPr lang="en-US" sz="1800" dirty="0">
                <a:solidFill>
                  <a:srgbClr val="000000"/>
                </a:solidFill>
                <a:effectLst/>
                <a:ea typeface="Calibri" panose="020F0502020204030204" pitchFamily="34" charset="0"/>
                <a:cs typeface="Times New Roman" panose="02020603050405020304" pitchFamily="18" charset="0"/>
              </a:rPr>
              <a:t> TA Approval for code submission</a:t>
            </a:r>
            <a:endParaRPr lang="en-IN" sz="1800" dirty="0">
              <a:solidFill>
                <a:srgbClr val="000000"/>
              </a:solidFill>
              <a:effectLst/>
              <a:ea typeface="Calibri" panose="020F0502020204030204" pitchFamily="34" charset="0"/>
              <a:cs typeface="Times New Roman" panose="02020603050405020304" pitchFamily="18" charset="0"/>
            </a:endParaRPr>
          </a:p>
          <a:p>
            <a:pPr marL="914400">
              <a:spcAft>
                <a:spcPts val="1200"/>
              </a:spcAft>
            </a:pPr>
            <a:r>
              <a:rPr lang="en-US" sz="1800" b="1" dirty="0">
                <a:solidFill>
                  <a:srgbClr val="92D050"/>
                </a:solidFill>
                <a:effectLst/>
                <a:ea typeface="Calibri" panose="020F0502020204030204" pitchFamily="34" charset="0"/>
                <a:cs typeface="Times New Roman" panose="02020603050405020304" pitchFamily="18" charset="0"/>
              </a:rPr>
              <a:t>✓</a:t>
            </a:r>
            <a:r>
              <a:rPr lang="en-US" sz="1800" dirty="0">
                <a:solidFill>
                  <a:srgbClr val="000000"/>
                </a:solidFill>
                <a:effectLst/>
                <a:ea typeface="Calibri" panose="020F0502020204030204" pitchFamily="34" charset="0"/>
                <a:cs typeface="Times New Roman" panose="02020603050405020304" pitchFamily="18" charset="0"/>
              </a:rPr>
              <a:t> Moodle Submission</a:t>
            </a:r>
            <a:endParaRPr lang="en-IN" sz="1800" dirty="0">
              <a:solidFill>
                <a:srgbClr val="000000"/>
              </a:solidFill>
              <a:effectLst/>
              <a:ea typeface="Calibri" panose="020F0502020204030204" pitchFamily="34" charset="0"/>
              <a:cs typeface="Times New Roman" panose="02020603050405020304" pitchFamily="18" charset="0"/>
            </a:endParaRPr>
          </a:p>
          <a:p>
            <a:pPr marL="914400">
              <a:spcAft>
                <a:spcPts val="1200"/>
              </a:spcAft>
            </a:pPr>
            <a:r>
              <a:rPr lang="en-US" sz="1800" b="1" dirty="0">
                <a:solidFill>
                  <a:srgbClr val="92D050"/>
                </a:solidFill>
                <a:effectLst/>
                <a:ea typeface="Calibri" panose="020F0502020204030204" pitchFamily="34" charset="0"/>
                <a:cs typeface="Times New Roman" panose="02020603050405020304" pitchFamily="18" charset="0"/>
              </a:rPr>
              <a:t>✓</a:t>
            </a:r>
            <a:r>
              <a:rPr lang="en-US" sz="1800" dirty="0">
                <a:solidFill>
                  <a:srgbClr val="000000"/>
                </a:solidFill>
                <a:effectLst/>
                <a:ea typeface="Calibri" panose="020F0502020204030204" pitchFamily="34" charset="0"/>
                <a:cs typeface="Times New Roman" panose="02020603050405020304" pitchFamily="18" charset="0"/>
              </a:rPr>
              <a:t> GitHub Master/Main has running code </a:t>
            </a:r>
            <a:endParaRPr lang="en-IN" sz="1800" dirty="0">
              <a:solidFill>
                <a:srgbClr val="000000"/>
              </a:solidFill>
              <a:effectLst/>
              <a:ea typeface="Calibri" panose="020F0502020204030204" pitchFamily="34" charset="0"/>
              <a:cs typeface="Times New Roman" panose="02020603050405020304" pitchFamily="18" charset="0"/>
            </a:endParaRPr>
          </a:p>
          <a:p>
            <a:pPr marL="914400">
              <a:spcAft>
                <a:spcPts val="1200"/>
              </a:spcAft>
            </a:pPr>
            <a:r>
              <a:rPr lang="en-US" sz="1800" b="1" dirty="0">
                <a:solidFill>
                  <a:srgbClr val="92D050"/>
                </a:solidFill>
                <a:effectLst/>
                <a:ea typeface="Calibri" panose="020F0502020204030204" pitchFamily="34" charset="0"/>
                <a:cs typeface="Times New Roman" panose="02020603050405020304" pitchFamily="18" charset="0"/>
              </a:rPr>
              <a:t>✓</a:t>
            </a:r>
            <a:r>
              <a:rPr lang="en-US" sz="1800" dirty="0">
                <a:solidFill>
                  <a:srgbClr val="000000"/>
                </a:solidFill>
                <a:effectLst/>
                <a:ea typeface="Calibri" panose="020F0502020204030204" pitchFamily="34" charset="0"/>
                <a:cs typeface="Times New Roman" panose="02020603050405020304" pitchFamily="18" charset="0"/>
              </a:rPr>
              <a:t> All/Most of requirements are met as per Project Outline.</a:t>
            </a:r>
            <a:endParaRPr lang="en-IN" sz="1800" dirty="0">
              <a:solidFill>
                <a:srgbClr val="000000"/>
              </a:solidFill>
              <a:effectLst/>
              <a:ea typeface="Calibri" panose="020F0502020204030204" pitchFamily="34" charset="0"/>
              <a:cs typeface="Times New Roman" panose="02020603050405020304" pitchFamily="18" charset="0"/>
            </a:endParaRPr>
          </a:p>
          <a:p>
            <a:pPr marL="914400">
              <a:spcAft>
                <a:spcPts val="1200"/>
              </a:spcAft>
            </a:pPr>
            <a:r>
              <a:rPr lang="en-US" sz="1800" b="1" dirty="0">
                <a:solidFill>
                  <a:srgbClr val="92D050"/>
                </a:solidFill>
                <a:effectLst/>
                <a:ea typeface="Calibri" panose="020F0502020204030204" pitchFamily="34" charset="0"/>
                <a:cs typeface="Times New Roman" panose="02020603050405020304" pitchFamily="18" charset="0"/>
              </a:rPr>
              <a:t>✓</a:t>
            </a:r>
            <a:r>
              <a:rPr lang="en-US" sz="1800" dirty="0">
                <a:solidFill>
                  <a:srgbClr val="000000"/>
                </a:solidFill>
                <a:effectLst/>
                <a:ea typeface="Calibri" panose="020F0502020204030204" pitchFamily="34" charset="0"/>
                <a:cs typeface="Times New Roman" panose="02020603050405020304" pitchFamily="18" charset="0"/>
              </a:rPr>
              <a:t> Mentor /TA is aware of any caveats/ waste features in your code.</a:t>
            </a:r>
            <a:endParaRPr lang="en-IN" sz="1800" dirty="0">
              <a:solidFill>
                <a:srgbClr val="000000"/>
              </a:solidFill>
              <a:effectLst/>
              <a:ea typeface="Calibri" panose="020F0502020204030204" pitchFamily="34" charset="0"/>
              <a:cs typeface="Times New Roman" panose="02020603050405020304" pitchFamily="18" charset="0"/>
            </a:endParaRPr>
          </a:p>
          <a:p>
            <a:pPr marL="914400">
              <a:spcAft>
                <a:spcPts val="1200"/>
              </a:spcAft>
            </a:pPr>
            <a:r>
              <a:rPr lang="en-US" sz="1800" b="1" dirty="0">
                <a:solidFill>
                  <a:srgbClr val="92D050"/>
                </a:solidFill>
                <a:effectLst/>
                <a:ea typeface="Calibri" panose="020F0502020204030204" pitchFamily="34" charset="0"/>
                <a:cs typeface="Times New Roman" panose="02020603050405020304" pitchFamily="18" charset="0"/>
              </a:rPr>
              <a:t>✓</a:t>
            </a:r>
            <a:r>
              <a:rPr lang="en-US" sz="1800" dirty="0">
                <a:solidFill>
                  <a:srgbClr val="000000"/>
                </a:solidFill>
                <a:effectLst/>
                <a:ea typeface="Calibri" panose="020F0502020204030204" pitchFamily="34" charset="0"/>
                <a:cs typeface="Times New Roman" panose="02020603050405020304" pitchFamily="18" charset="0"/>
              </a:rPr>
              <a:t> Work Division stated in the presentation is honest and none of the team members have a conflicting opinion.</a:t>
            </a:r>
            <a:endParaRPr lang="en-IN" sz="1800" dirty="0">
              <a:solidFill>
                <a:srgbClr val="00000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2409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3568-9A7F-4FDD-B024-2150F865F6F1}"/>
              </a:ext>
            </a:extLst>
          </p:cNvPr>
          <p:cNvSpPr>
            <a:spLocks noGrp="1"/>
          </p:cNvSpPr>
          <p:nvPr>
            <p:ph type="ctrTitle"/>
          </p:nvPr>
        </p:nvSpPr>
        <p:spPr/>
        <p:txBody>
          <a:bodyPr>
            <a:normAutofit/>
          </a:bodyPr>
          <a:lstStyle/>
          <a:p>
            <a:r>
              <a:rPr lang="en-GB" dirty="0"/>
              <a:t>Learnings &amp; Conclusion</a:t>
            </a:r>
          </a:p>
        </p:txBody>
      </p:sp>
    </p:spTree>
    <p:extLst>
      <p:ext uri="{BB962C8B-B14F-4D97-AF65-F5344CB8AC3E}">
        <p14:creationId xmlns:p14="http://schemas.microsoft.com/office/powerpoint/2010/main" val="2791164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9A1BC3-1FAA-49E3-B863-8EF7C565B766}"/>
              </a:ext>
            </a:extLst>
          </p:cNvPr>
          <p:cNvSpPr txBox="1"/>
          <p:nvPr/>
        </p:nvSpPr>
        <p:spPr>
          <a:xfrm>
            <a:off x="1810138" y="1959428"/>
            <a:ext cx="8248261" cy="738664"/>
          </a:xfrm>
          <a:prstGeom prst="rect">
            <a:avLst/>
          </a:prstGeom>
          <a:noFill/>
        </p:spPr>
        <p:txBody>
          <a:bodyPr wrap="square" rtlCol="0">
            <a:spAutoFit/>
          </a:bodyPr>
          <a:lstStyle/>
          <a:p>
            <a:r>
              <a:rPr lang="en-US" sz="2400" dirty="0"/>
              <a:t>In this project, we have learned  many things: -</a:t>
            </a:r>
          </a:p>
          <a:p>
            <a:r>
              <a:rPr lang="en-US" dirty="0"/>
              <a:t> </a:t>
            </a:r>
            <a:endParaRPr lang="en-IN" dirty="0"/>
          </a:p>
        </p:txBody>
      </p:sp>
      <p:sp>
        <p:nvSpPr>
          <p:cNvPr id="4" name="TextBox 3">
            <a:extLst>
              <a:ext uri="{FF2B5EF4-FFF2-40B4-BE49-F238E27FC236}">
                <a16:creationId xmlns:a16="http://schemas.microsoft.com/office/drawing/2014/main" id="{35F5D12F-B3AA-45D1-AC83-2640D3DCF342}"/>
              </a:ext>
            </a:extLst>
          </p:cNvPr>
          <p:cNvSpPr txBox="1"/>
          <p:nvPr/>
        </p:nvSpPr>
        <p:spPr>
          <a:xfrm>
            <a:off x="1810138" y="2403405"/>
            <a:ext cx="8677470" cy="43858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To work in a team and communicate effectively with peers especially in online-mode.</a:t>
            </a:r>
          </a:p>
          <a:p>
            <a:pPr marL="285750" indent="-285750">
              <a:lnSpc>
                <a:spcPct val="150000"/>
              </a:lnSpc>
              <a:buFont typeface="Arial" panose="020B0604020202020204" pitchFamily="34" charset="0"/>
              <a:buChar char="•"/>
            </a:pPr>
            <a:r>
              <a:rPr lang="en-US" dirty="0"/>
              <a:t>To keep track of progress done so far and to utilize previous commits by maintaining different branches using GitHub.</a:t>
            </a:r>
          </a:p>
          <a:p>
            <a:pPr marL="285750" indent="-285750">
              <a:lnSpc>
                <a:spcPct val="150000"/>
              </a:lnSpc>
              <a:buFont typeface="Arial" panose="020B0604020202020204" pitchFamily="34" charset="0"/>
              <a:buChar char="•"/>
            </a:pPr>
            <a:r>
              <a:rPr lang="en-US" dirty="0"/>
              <a:t>Learned various A-Frame components to develop VR application. </a:t>
            </a:r>
          </a:p>
          <a:p>
            <a:pPr marL="285750" indent="-285750">
              <a:lnSpc>
                <a:spcPct val="150000"/>
              </a:lnSpc>
              <a:buFont typeface="Arial" panose="020B0604020202020204" pitchFamily="34" charset="0"/>
              <a:buChar char="•"/>
            </a:pPr>
            <a:r>
              <a:rPr lang="en-US" dirty="0"/>
              <a:t>Used JavaScript functionalities like session-storage  and handled various events.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009956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1594-DBAD-4091-AABD-08D39BA691A5}"/>
              </a:ext>
            </a:extLst>
          </p:cNvPr>
          <p:cNvSpPr>
            <a:spLocks noGrp="1"/>
          </p:cNvSpPr>
          <p:nvPr>
            <p:ph type="ctrTitle"/>
          </p:nvPr>
        </p:nvSpPr>
        <p:spPr>
          <a:xfrm>
            <a:off x="1629102" y="1395744"/>
            <a:ext cx="8933796" cy="2437232"/>
          </a:xfrm>
        </p:spPr>
        <p:txBody>
          <a:bodyPr/>
          <a:lstStyle/>
          <a:p>
            <a:r>
              <a:rPr lang="en-US" dirty="0"/>
              <a:t>Introduction</a:t>
            </a:r>
          </a:p>
        </p:txBody>
      </p:sp>
      <p:sp>
        <p:nvSpPr>
          <p:cNvPr id="6" name="Subtitle 2">
            <a:extLst>
              <a:ext uri="{FF2B5EF4-FFF2-40B4-BE49-F238E27FC236}">
                <a16:creationId xmlns:a16="http://schemas.microsoft.com/office/drawing/2014/main" id="{5991C1B0-BA0D-4032-9B7F-B57292381631}"/>
              </a:ext>
            </a:extLst>
          </p:cNvPr>
          <p:cNvSpPr>
            <a:spLocks noGrp="1"/>
          </p:cNvSpPr>
          <p:nvPr>
            <p:ph type="subTitle" idx="1"/>
          </p:nvPr>
        </p:nvSpPr>
        <p:spPr>
          <a:xfrm>
            <a:off x="1626052" y="3251718"/>
            <a:ext cx="8936846" cy="1908110"/>
          </a:xfrm>
        </p:spPr>
        <p:txBody>
          <a:bodyPr vert="horz" lIns="91440" tIns="45720" rIns="91440" bIns="45720" rtlCol="0" anchor="t">
            <a:normAutofit/>
          </a:bodyPr>
          <a:lstStyle/>
          <a:p>
            <a:pPr algn="l"/>
            <a:r>
              <a:rPr lang="en-US" dirty="0"/>
              <a:t>SSD-4</a:t>
            </a:r>
          </a:p>
          <a:p>
            <a:pPr algn="l"/>
            <a:endParaRPr lang="en-US" dirty="0"/>
          </a:p>
          <a:p>
            <a:pPr marL="285750" indent="-285750" algn="l">
              <a:buFont typeface="Arial" panose="020B0604020202020204" pitchFamily="34" charset="0"/>
              <a:buChar char="•"/>
            </a:pPr>
            <a:r>
              <a:rPr lang="en-US" dirty="0"/>
              <a:t>Nisarg </a:t>
            </a:r>
            <a:r>
              <a:rPr lang="en-US" dirty="0" err="1"/>
              <a:t>Sheth</a:t>
            </a:r>
            <a:r>
              <a:rPr lang="en-US" dirty="0"/>
              <a:t> (2020201049)</a:t>
            </a:r>
          </a:p>
          <a:p>
            <a:pPr marL="285750" indent="-285750" algn="l">
              <a:buFont typeface="Arial" panose="020B0604020202020204" pitchFamily="34" charset="0"/>
              <a:buChar char="•"/>
            </a:pPr>
            <a:r>
              <a:rPr lang="en-US" dirty="0"/>
              <a:t>Sachin Goyal (2020201073)</a:t>
            </a:r>
          </a:p>
          <a:p>
            <a:pPr marL="285750" indent="-285750" algn="l">
              <a:buFont typeface="Arial" panose="020B0604020202020204" pitchFamily="34" charset="0"/>
              <a:buChar char="•"/>
            </a:pPr>
            <a:r>
              <a:rPr lang="en-US" dirty="0"/>
              <a:t>Karan Bhut (2020202015)</a:t>
            </a:r>
          </a:p>
          <a:p>
            <a:pPr marL="285750" indent="-285750" algn="l">
              <a:buFont typeface="Arial" panose="020B0604020202020204" pitchFamily="34" charset="0"/>
              <a:buChar char="•"/>
            </a:pPr>
            <a:r>
              <a:rPr lang="en-US" dirty="0"/>
              <a:t>Pranav Modi (2020202021)</a:t>
            </a:r>
          </a:p>
          <a:p>
            <a:endParaRPr lang="en-US" dirty="0"/>
          </a:p>
        </p:txBody>
      </p:sp>
    </p:spTree>
    <p:extLst>
      <p:ext uri="{BB962C8B-B14F-4D97-AF65-F5344CB8AC3E}">
        <p14:creationId xmlns:p14="http://schemas.microsoft.com/office/powerpoint/2010/main" val="2659684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F2EC6-10EA-42BA-BBB6-C9E71EE76499}"/>
              </a:ext>
            </a:extLst>
          </p:cNvPr>
          <p:cNvSpPr txBox="1"/>
          <p:nvPr/>
        </p:nvSpPr>
        <p:spPr>
          <a:xfrm>
            <a:off x="3424335" y="2705725"/>
            <a:ext cx="6363477" cy="1446550"/>
          </a:xfrm>
          <a:prstGeom prst="rect">
            <a:avLst/>
          </a:prstGeom>
          <a:noFill/>
        </p:spPr>
        <p:txBody>
          <a:bodyPr wrap="square" rtlCol="0">
            <a:spAutoFit/>
          </a:bodyPr>
          <a:lstStyle/>
          <a:p>
            <a:r>
              <a:rPr lang="en-US" sz="8800" dirty="0"/>
              <a:t>Thank You</a:t>
            </a:r>
            <a:endParaRPr lang="en-IN" sz="8800" dirty="0"/>
          </a:p>
        </p:txBody>
      </p:sp>
    </p:spTree>
    <p:extLst>
      <p:ext uri="{BB962C8B-B14F-4D97-AF65-F5344CB8AC3E}">
        <p14:creationId xmlns:p14="http://schemas.microsoft.com/office/powerpoint/2010/main" val="3037654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1594-DBAD-4091-AABD-08D39BA691A5}"/>
              </a:ext>
            </a:extLst>
          </p:cNvPr>
          <p:cNvSpPr>
            <a:spLocks noGrp="1"/>
          </p:cNvSpPr>
          <p:nvPr>
            <p:ph type="ctrTitle"/>
          </p:nvPr>
        </p:nvSpPr>
        <p:spPr/>
        <p:txBody>
          <a:bodyPr/>
          <a:lstStyle/>
          <a:p>
            <a:r>
              <a:rPr lang="en-US" dirty="0"/>
              <a:t>Problem Description</a:t>
            </a:r>
          </a:p>
        </p:txBody>
      </p:sp>
    </p:spTree>
    <p:extLst>
      <p:ext uri="{BB962C8B-B14F-4D97-AF65-F5344CB8AC3E}">
        <p14:creationId xmlns:p14="http://schemas.microsoft.com/office/powerpoint/2010/main" val="180116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9D25D6D-9AA3-4906-AA6E-5DABF18A19E2}"/>
              </a:ext>
            </a:extLst>
          </p:cNvPr>
          <p:cNvSpPr txBox="1"/>
          <p:nvPr/>
        </p:nvSpPr>
        <p:spPr>
          <a:xfrm>
            <a:off x="1760376" y="2828835"/>
            <a:ext cx="870546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Implement one Color blindness test from the established literature as a web-application to digitally test color-blindness.</a:t>
            </a:r>
          </a:p>
          <a:p>
            <a:endParaRPr lang="en-US" dirty="0"/>
          </a:p>
          <a:p>
            <a:pPr marL="285750" indent="-285750">
              <a:buFont typeface="Arial" panose="020B0604020202020204" pitchFamily="34" charset="0"/>
              <a:buChar char="•"/>
            </a:pPr>
            <a:r>
              <a:rPr lang="en-US" dirty="0"/>
              <a:t>It should be better than regular 2d website and should give real-life experience.</a:t>
            </a:r>
          </a:p>
          <a:p>
            <a:pPr algn="ctr"/>
            <a:endParaRPr lang="en-IN" dirty="0"/>
          </a:p>
        </p:txBody>
      </p:sp>
    </p:spTree>
    <p:extLst>
      <p:ext uri="{BB962C8B-B14F-4D97-AF65-F5344CB8AC3E}">
        <p14:creationId xmlns:p14="http://schemas.microsoft.com/office/powerpoint/2010/main" val="1386814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1594-DBAD-4091-AABD-08D39BA691A5}"/>
              </a:ext>
            </a:extLst>
          </p:cNvPr>
          <p:cNvSpPr>
            <a:spLocks noGrp="1"/>
          </p:cNvSpPr>
          <p:nvPr>
            <p:ph type="ctrTitle"/>
          </p:nvPr>
        </p:nvSpPr>
        <p:spPr/>
        <p:txBody>
          <a:bodyPr/>
          <a:lstStyle/>
          <a:p>
            <a:r>
              <a:rPr lang="en-US" dirty="0"/>
              <a:t>Solution Approach</a:t>
            </a:r>
          </a:p>
        </p:txBody>
      </p:sp>
    </p:spTree>
    <p:extLst>
      <p:ext uri="{BB962C8B-B14F-4D97-AF65-F5344CB8AC3E}">
        <p14:creationId xmlns:p14="http://schemas.microsoft.com/office/powerpoint/2010/main" val="743846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CF5F431-84FC-459F-9E53-97244E3E7A96}"/>
              </a:ext>
            </a:extLst>
          </p:cNvPr>
          <p:cNvSpPr txBox="1"/>
          <p:nvPr/>
        </p:nvSpPr>
        <p:spPr>
          <a:xfrm>
            <a:off x="1939212" y="2136338"/>
            <a:ext cx="8668139" cy="2677656"/>
          </a:xfrm>
          <a:prstGeom prst="rect">
            <a:avLst/>
          </a:prstGeom>
          <a:noFill/>
        </p:spPr>
        <p:txBody>
          <a:bodyPr wrap="square" rtlCol="0">
            <a:spAutoFit/>
          </a:bodyPr>
          <a:lstStyle/>
          <a:p>
            <a:r>
              <a:rPr lang="en-US" sz="2400" u="sng" dirty="0"/>
              <a:t>Different Solution Approaches:-</a:t>
            </a:r>
          </a:p>
          <a:p>
            <a:endParaRPr lang="en-US" b="0" i="0" u="sng" dirty="0">
              <a:effectLst/>
            </a:endParaRPr>
          </a:p>
          <a:p>
            <a:endParaRPr lang="en-US" b="0" i="0" u="sng" dirty="0">
              <a:effectLst/>
            </a:endParaRPr>
          </a:p>
          <a:p>
            <a:pPr marL="342900" indent="-342900">
              <a:buFont typeface="Arial" panose="020B0604020202020204" pitchFamily="34" charset="0"/>
              <a:buChar char="•"/>
            </a:pPr>
            <a:r>
              <a:rPr lang="en-US" b="0" i="0" dirty="0">
                <a:effectLst/>
              </a:rPr>
              <a:t>Identify the number present in a given figure by combining certain patterns of dots of a particular color(Ishihara Test).</a:t>
            </a:r>
          </a:p>
          <a:p>
            <a:endParaRPr lang="en-US" b="0" i="0" dirty="0">
              <a:effectLst/>
            </a:endParaRPr>
          </a:p>
          <a:p>
            <a:pPr marL="342900" indent="-342900">
              <a:buFont typeface="Arial" panose="020B0604020202020204" pitchFamily="34" charset="0"/>
              <a:buChar char="•"/>
            </a:pPr>
            <a:r>
              <a:rPr lang="en-US" b="0" i="0" dirty="0">
                <a:effectLst/>
              </a:rPr>
              <a:t>Choose a gap in the ring made by dots. </a:t>
            </a:r>
          </a:p>
          <a:p>
            <a:endParaRPr lang="en-US" b="0" i="0" dirty="0">
              <a:effectLst/>
            </a:endParaRPr>
          </a:p>
          <a:p>
            <a:pPr marL="342900" indent="-342900">
              <a:buFont typeface="Arial" panose="020B0604020202020204" pitchFamily="34" charset="0"/>
              <a:buChar char="•"/>
            </a:pPr>
            <a:r>
              <a:rPr lang="en-US" b="0" i="0" dirty="0">
                <a:effectLst/>
              </a:rPr>
              <a:t>Match the given color using a slider.</a:t>
            </a:r>
            <a:endParaRPr lang="en-IN" dirty="0"/>
          </a:p>
        </p:txBody>
      </p:sp>
    </p:spTree>
    <p:extLst>
      <p:ext uri="{BB962C8B-B14F-4D97-AF65-F5344CB8AC3E}">
        <p14:creationId xmlns:p14="http://schemas.microsoft.com/office/powerpoint/2010/main" val="1629048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04F1A6-2305-4032-B856-64C38CBF9A7C}"/>
              </a:ext>
            </a:extLst>
          </p:cNvPr>
          <p:cNvSpPr txBox="1"/>
          <p:nvPr/>
        </p:nvSpPr>
        <p:spPr>
          <a:xfrm>
            <a:off x="1884784" y="2220686"/>
            <a:ext cx="8668139" cy="2261581"/>
          </a:xfrm>
          <a:prstGeom prst="rect">
            <a:avLst/>
          </a:prstGeom>
          <a:noFill/>
        </p:spPr>
        <p:txBody>
          <a:bodyPr wrap="square" rtlCol="0">
            <a:spAutoFit/>
          </a:bodyPr>
          <a:lstStyle/>
          <a:p>
            <a:pPr algn="ctr">
              <a:lnSpc>
                <a:spcPct val="150000"/>
              </a:lnSpc>
            </a:pPr>
            <a:r>
              <a:rPr lang="en-US" sz="2400" u="sng" dirty="0"/>
              <a:t>Our Approach</a:t>
            </a:r>
          </a:p>
          <a:p>
            <a:pPr>
              <a:lnSpc>
                <a:spcPct val="150000"/>
              </a:lnSpc>
            </a:pPr>
            <a:r>
              <a:rPr lang="en-US" b="0" i="0" dirty="0">
                <a:effectLst/>
              </a:rPr>
              <a:t>We are going to implement the 1st one (Ishihara Test), because there are greater chances of error in the other methods as there may be cases where user is able to identify the gap but he/she clicks on the area just outside the gap and so he/she will be wrongly identified as color blind.</a:t>
            </a:r>
            <a:endParaRPr lang="en-IN" dirty="0"/>
          </a:p>
        </p:txBody>
      </p:sp>
    </p:spTree>
    <p:extLst>
      <p:ext uri="{BB962C8B-B14F-4D97-AF65-F5344CB8AC3E}">
        <p14:creationId xmlns:p14="http://schemas.microsoft.com/office/powerpoint/2010/main" val="2702547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7EA3DF-C2AC-4DD8-92E7-3E8169F59281}"/>
              </a:ext>
            </a:extLst>
          </p:cNvPr>
          <p:cNvSpPr txBox="1"/>
          <p:nvPr/>
        </p:nvSpPr>
        <p:spPr>
          <a:xfrm>
            <a:off x="2146041" y="1936636"/>
            <a:ext cx="8668139" cy="3247043"/>
          </a:xfrm>
          <a:prstGeom prst="rect">
            <a:avLst/>
          </a:prstGeom>
          <a:noFill/>
        </p:spPr>
        <p:txBody>
          <a:bodyPr wrap="square" rtlCol="0">
            <a:spAutoFit/>
          </a:bodyPr>
          <a:lstStyle/>
          <a:p>
            <a:pPr algn="ctr"/>
            <a:endParaRPr lang="en-US" u="sng" dirty="0"/>
          </a:p>
          <a:p>
            <a:r>
              <a:rPr lang="en-US" sz="2400" dirty="0"/>
              <a:t>Ishihara Test:-</a:t>
            </a:r>
          </a:p>
          <a:p>
            <a:pPr>
              <a:lnSpc>
                <a:spcPct val="150000"/>
              </a:lnSpc>
            </a:pPr>
            <a:endParaRPr lang="en-US" dirty="0"/>
          </a:p>
          <a:p>
            <a:pPr marL="457200" indent="-457200">
              <a:lnSpc>
                <a:spcPct val="150000"/>
              </a:lnSpc>
              <a:buFont typeface="Arial" panose="020B0604020202020204" pitchFamily="34" charset="0"/>
              <a:buChar char="•"/>
            </a:pPr>
            <a:r>
              <a:rPr lang="en-IN" b="0" i="1" dirty="0">
                <a:solidFill>
                  <a:srgbClr val="333333"/>
                </a:solidFill>
                <a:effectLst/>
              </a:rPr>
              <a:t>Vanishing design</a:t>
            </a:r>
            <a:endParaRPr lang="en-US" b="0" i="1" dirty="0">
              <a:solidFill>
                <a:srgbClr val="333333"/>
              </a:solidFill>
              <a:effectLst/>
            </a:endParaRPr>
          </a:p>
          <a:p>
            <a:pPr marL="457200" indent="-457200">
              <a:lnSpc>
                <a:spcPct val="150000"/>
              </a:lnSpc>
              <a:buFont typeface="Arial" panose="020B0604020202020204" pitchFamily="34" charset="0"/>
              <a:buChar char="•"/>
            </a:pPr>
            <a:r>
              <a:rPr lang="en-IN" b="0" i="1" dirty="0">
                <a:solidFill>
                  <a:srgbClr val="333333"/>
                </a:solidFill>
                <a:effectLst/>
              </a:rPr>
              <a:t>Transformation design</a:t>
            </a:r>
            <a:endParaRPr lang="en-US" i="1" dirty="0">
              <a:solidFill>
                <a:srgbClr val="333333"/>
              </a:solidFill>
            </a:endParaRPr>
          </a:p>
          <a:p>
            <a:pPr marL="457200" indent="-457200">
              <a:lnSpc>
                <a:spcPct val="150000"/>
              </a:lnSpc>
              <a:buFont typeface="Arial" panose="020B0604020202020204" pitchFamily="34" charset="0"/>
              <a:buChar char="•"/>
            </a:pPr>
            <a:r>
              <a:rPr lang="en-IN" b="0" i="1" dirty="0">
                <a:solidFill>
                  <a:srgbClr val="333333"/>
                </a:solidFill>
                <a:effectLst/>
              </a:rPr>
              <a:t>Hidden digit design</a:t>
            </a:r>
            <a:endParaRPr lang="en-US" b="0" i="1" dirty="0">
              <a:solidFill>
                <a:srgbClr val="333333"/>
              </a:solidFill>
              <a:effectLst/>
            </a:endParaRPr>
          </a:p>
          <a:p>
            <a:pPr marL="457200" indent="-457200">
              <a:lnSpc>
                <a:spcPct val="150000"/>
              </a:lnSpc>
              <a:buFont typeface="Arial" panose="020B0604020202020204" pitchFamily="34" charset="0"/>
              <a:buChar char="•"/>
            </a:pPr>
            <a:r>
              <a:rPr lang="en-IN" b="0" i="1" dirty="0">
                <a:solidFill>
                  <a:srgbClr val="333333"/>
                </a:solidFill>
                <a:effectLst/>
              </a:rPr>
              <a:t>Classification design</a:t>
            </a:r>
            <a:endParaRPr lang="en-US" dirty="0"/>
          </a:p>
          <a:p>
            <a:endParaRPr lang="en-IN" sz="2800" dirty="0"/>
          </a:p>
        </p:txBody>
      </p:sp>
      <p:pic>
        <p:nvPicPr>
          <p:cNvPr id="5" name="Picture 4">
            <a:extLst>
              <a:ext uri="{FF2B5EF4-FFF2-40B4-BE49-F238E27FC236}">
                <a16:creationId xmlns:a16="http://schemas.microsoft.com/office/drawing/2014/main" id="{5B4F256E-50F5-41DA-A167-96874A1B5DC2}"/>
              </a:ext>
            </a:extLst>
          </p:cNvPr>
          <p:cNvPicPr>
            <a:picLocks noChangeAspect="1"/>
          </p:cNvPicPr>
          <p:nvPr/>
        </p:nvPicPr>
        <p:blipFill>
          <a:blip r:embed="rId2"/>
          <a:stretch>
            <a:fillRect/>
          </a:stretch>
        </p:blipFill>
        <p:spPr>
          <a:xfrm>
            <a:off x="7615565" y="2530017"/>
            <a:ext cx="2060279" cy="2060279"/>
          </a:xfrm>
          <a:prstGeom prst="rect">
            <a:avLst/>
          </a:prstGeom>
        </p:spPr>
      </p:pic>
    </p:spTree>
    <p:extLst>
      <p:ext uri="{BB962C8B-B14F-4D97-AF65-F5344CB8AC3E}">
        <p14:creationId xmlns:p14="http://schemas.microsoft.com/office/powerpoint/2010/main" val="2528715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1594-DBAD-4091-AABD-08D39BA691A5}"/>
              </a:ext>
            </a:extLst>
          </p:cNvPr>
          <p:cNvSpPr>
            <a:spLocks noGrp="1"/>
          </p:cNvSpPr>
          <p:nvPr>
            <p:ph type="ctrTitle"/>
          </p:nvPr>
        </p:nvSpPr>
        <p:spPr/>
        <p:txBody>
          <a:bodyPr/>
          <a:lstStyle/>
          <a:p>
            <a:r>
              <a:rPr lang="en-US" dirty="0"/>
              <a:t>Technical Details</a:t>
            </a:r>
          </a:p>
        </p:txBody>
      </p:sp>
    </p:spTree>
    <p:extLst>
      <p:ext uri="{BB962C8B-B14F-4D97-AF65-F5344CB8AC3E}">
        <p14:creationId xmlns:p14="http://schemas.microsoft.com/office/powerpoint/2010/main" val="34243728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C9F2BE0-1FF2-439A-B846-85F875F54B8A}">
  <ds:schemaRefs>
    <ds:schemaRef ds:uri="http://schemas.microsoft.com/sharepoint/v3/contenttype/forms"/>
  </ds:schemaRefs>
</ds:datastoreItem>
</file>

<file path=customXml/itemProps2.xml><?xml version="1.0" encoding="utf-8"?>
<ds:datastoreItem xmlns:ds="http://schemas.openxmlformats.org/officeDocument/2006/customXml" ds:itemID="{0BDF1F60-49BD-4B11-B3A4-6A0802385615}">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6845C69-3606-4A2B-939D-F598C4C3C9D7}">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110</TotalTime>
  <Words>520</Words>
  <Application>Microsoft Office PowerPoint</Application>
  <PresentationFormat>Widescreen</PresentationFormat>
  <Paragraphs>76</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Avenir Next LT Pro</vt:lpstr>
      <vt:lpstr>Avenir Next LT Pro Light</vt:lpstr>
      <vt:lpstr>Calibri</vt:lpstr>
      <vt:lpstr>Garamond</vt:lpstr>
      <vt:lpstr>SavonVTI</vt:lpstr>
      <vt:lpstr>Final Presentation  Color blindness detection</vt:lpstr>
      <vt:lpstr>Introduction</vt:lpstr>
      <vt:lpstr>Problem Description</vt:lpstr>
      <vt:lpstr>PowerPoint Presentation</vt:lpstr>
      <vt:lpstr>Solution Approach</vt:lpstr>
      <vt:lpstr>PowerPoint Presentation</vt:lpstr>
      <vt:lpstr>PowerPoint Presentation</vt:lpstr>
      <vt:lpstr>PowerPoint Presentation</vt:lpstr>
      <vt:lpstr>Technical Details</vt:lpstr>
      <vt:lpstr>PowerPoint Presentation</vt:lpstr>
      <vt:lpstr>Demo</vt:lpstr>
      <vt:lpstr>Work Distribution </vt:lpstr>
      <vt:lpstr>PowerPoint Presentation</vt:lpstr>
      <vt:lpstr>Problems Faced &amp; Shortcomings</vt:lpstr>
      <vt:lpstr>PowerPoint Presentation</vt:lpstr>
      <vt:lpstr>Submission Checklist </vt:lpstr>
      <vt:lpstr>PowerPoint Presentation</vt:lpstr>
      <vt:lpstr>Learnings &amp; 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karan patel</dc:creator>
  <cp:lastModifiedBy>karan patel</cp:lastModifiedBy>
  <cp:revision>25</cp:revision>
  <dcterms:created xsi:type="dcterms:W3CDTF">2020-10-25T05:47:23Z</dcterms:created>
  <dcterms:modified xsi:type="dcterms:W3CDTF">2020-11-22T18:03:06Z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