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3" r:id="rId2"/>
  </p:sldMasterIdLst>
  <p:notesMasterIdLst>
    <p:notesMasterId r:id="rId18"/>
  </p:notesMasterIdLst>
  <p:sldIdLst>
    <p:sldId id="256" r:id="rId3"/>
    <p:sldId id="257" r:id="rId4"/>
    <p:sldId id="260" r:id="rId5"/>
    <p:sldId id="259" r:id="rId6"/>
    <p:sldId id="268" r:id="rId7"/>
    <p:sldId id="270" r:id="rId8"/>
    <p:sldId id="262" r:id="rId9"/>
    <p:sldId id="263" r:id="rId10"/>
    <p:sldId id="271" r:id="rId11"/>
    <p:sldId id="264" r:id="rId12"/>
    <p:sldId id="272" r:id="rId13"/>
    <p:sldId id="265" r:id="rId14"/>
    <p:sldId id="266" r:id="rId15"/>
    <p:sldId id="267" r:id="rId16"/>
    <p:sldId id="26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>
        <p:scale>
          <a:sx n="72" d="100"/>
          <a:sy n="72" d="100"/>
        </p:scale>
        <p:origin x="48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9BCAA-3248-4FC9-8652-C27287EE51FE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EC00A-5A5C-47B4-A2FB-52340FEA7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42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CEC00A-5A5C-47B4-A2FB-52340FEA70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9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0A72-798E-4C06-9A59-DB007F4D64ED}" type="datetime1">
              <a:rPr lang="nl-NL" smtClean="0"/>
              <a:t>29-9-2022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AE9-A637-6E42-9947-694C7D80AB6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752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9B83E-1FC0-419B-B5C8-B7E9C09BD398}" type="datetime1">
              <a:rPr lang="nl-NL" smtClean="0"/>
              <a:t>29-9-2022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AE9-A637-6E42-9947-694C7D80AB6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8942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498962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498962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40BC-1DAD-43FF-A554-13E5E31D4947}" type="datetime1">
              <a:rPr lang="nl-NL" smtClean="0"/>
              <a:t>29-9-2022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AE9-A637-6E42-9947-694C7D80AB6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0031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16EF50-8CB2-294F-A48C-106FA7A6B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B2F25BF-B529-1A41-9F1F-55B148E57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0F31-A0D8-4809-BE7F-6A59FC4DE6AD}" type="datetime1">
              <a:rPr lang="nl-NL" smtClean="0"/>
              <a:t>29-9-2022</a:t>
            </a:fld>
            <a:endParaRPr lang="nl-NL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725C7BF-C058-D94C-BC6A-42FBB3D19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FC7EA7D-7CD0-E14B-9E40-61AFB3C8D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AE9-A637-6E42-9947-694C7D80AB6E}" type="slidenum">
              <a:rPr lang="nl-NL" smtClean="0"/>
              <a:pPr/>
              <a:t>‹#›</a:t>
            </a:fld>
            <a:endParaRPr lang="nl-NL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581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E84B3B-7709-084F-B1A4-32D3172C1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F23BFA7-F866-5B4A-A301-4D44F8C2E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1DF6C35-75F7-924D-B20C-29057F6ED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92BB-CDF8-4AA2-B3F9-7F6830C377B1}" type="datetime1">
              <a:rPr lang="nl-NL" smtClean="0"/>
              <a:t>29-9-2022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667C108-1989-6846-9336-4CD8E3CA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255B2E5-4503-434E-8376-B42B5C414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6285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1BFAA4-B96A-1041-8511-5FD49C4CB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F8AD523-2375-424B-A9F7-79A39A707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AA36D7C-2790-1749-A337-5632EA107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20E8-EC78-4344-8E9A-A4B6FB5F8AC9}" type="datetime1">
              <a:rPr lang="nl-NL" smtClean="0"/>
              <a:t>29-9-2022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6E1860B-2AC5-6044-8DDC-33A6D1AC3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32D3BF3-E0E4-F24A-899B-597BEEF9A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1897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F30149-9FEE-494D-AF36-FE37081CD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6716F33-2108-5E46-8BA9-D3D33315C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2D9E84A-5241-AA41-A83B-0A384953D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0569-E398-4B11-9228-BC4A73119814}" type="datetime1">
              <a:rPr lang="nl-NL" smtClean="0"/>
              <a:t>29-9-2022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60136BC-D17B-7E4D-B8AD-9855025A5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A2E134A-CC4A-8C4F-836B-5D7D84D3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2780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1BCB8F-D906-FE4C-A1F6-6BEA190F9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BA78836-799E-0F42-B83C-19E5B0E0D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20E7068-3D32-1E46-80C2-13A41A32E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6FCF174-511F-E941-AD20-8EC6CC63A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5E422-6963-405C-A1AC-04831DE82936}" type="datetime1">
              <a:rPr lang="nl-NL" smtClean="0"/>
              <a:t>29-9-2022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66921DD-B88D-E64C-B595-E7E7E2220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8A0CE51-97B7-9546-BB72-095E5311D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947013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086F84-1AFF-DC4D-BB9B-26F5C801A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811DE02-C995-7B44-A53D-03320EC05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FCC4D7D-98F5-FC4A-A8A0-1E2E65146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0E06482-CF8D-B240-8C7A-73185AD337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1C914DE4-6237-054E-8A1A-210ADEB4D0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8B60BA08-F678-0540-9EC4-25CBA169C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D86C-9988-45FF-B7E6-B8961E8A07B3}" type="datetime1">
              <a:rPr lang="nl-NL" smtClean="0"/>
              <a:t>29-9-2022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328EC37C-6D7B-ED45-9CB9-A4DE03ED2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D460B87-1B7A-6B46-8611-F20542015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28697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7829E5-15E1-EE40-BB8B-D2B721ED5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771B605-3E75-4D42-A679-3DAC85D01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51417-7EF5-433C-AA7C-514377B8C0AF}" type="datetime1">
              <a:rPr lang="nl-NL" smtClean="0"/>
              <a:t>29-9-2022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A24B531-90EB-0748-BBED-28ACC994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8FD0299-0B71-C241-9717-EC72EFE45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54134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B1BECFB2-EA05-264A-A7F3-8FBC92739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7022-05F1-4A64-A1D8-940DC1A6F753}" type="datetime1">
              <a:rPr lang="nl-NL" smtClean="0"/>
              <a:t>29-9-2022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588A561-4503-914D-B469-7C3226BB7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E9EFD67-64BB-B941-A901-B3F5C5504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6477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6827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445C-D728-4B0A-B2BB-5493D648EA02}" type="datetime1">
              <a:rPr lang="nl-NL" smtClean="0"/>
              <a:t>29-9-2022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AE9-A637-6E42-9947-694C7D80AB6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76592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6BD9CB-1701-024F-9F9B-11FAF7804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888B6B2-64FD-5349-93C2-84B50F0A1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F44D57D-FC71-4D42-A5AE-C841B1B95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6A69A20-9EE4-124C-B4AE-7CA6FCC46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2A731-21D8-4ADE-9475-F626FB02C611}" type="datetime1">
              <a:rPr lang="nl-NL" smtClean="0"/>
              <a:t>29-9-2022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890D929-FAAF-D143-B6E1-7A0EFF772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02E060E-E8A4-A549-BC82-9173BB12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47805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4A97A2-A01C-7049-AA4F-6551848D1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0DDC2A1B-7394-2542-98A0-DD39113435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BED9B7B-E64C-1F46-8833-AD77343DC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2F5E5BC-1E5B-694E-AA72-30422FB1D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784C-A773-4E69-ACAA-73A3EE4CC8DB}" type="datetime1">
              <a:rPr lang="nl-NL" smtClean="0"/>
              <a:t>29-9-2022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A642274-2EEC-8341-97E3-9FF97E891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BE1210C-8B2E-914B-A9DA-633300C4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99432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81B9D4-F591-564B-A08C-F05556581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3140B7D-F063-CE4F-A425-FF1C0E92D6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4D59158-EE5B-9F44-B4A6-3B73FC242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9B4E-FE62-4B34-B3FA-D5F6F458898F}" type="datetime1">
              <a:rPr lang="nl-NL" smtClean="0"/>
              <a:t>29-9-2022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94A3CDD-AA14-EA44-9AA4-1F1E757A0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7A9D2DF-80C0-B24E-B6E9-BECCDD753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95546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76FCB8B-ED34-CF49-BF64-9F278B9A9A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3D8B102-209C-A349-919C-2B451FCA7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335B2A6-E338-A74B-9E1D-14FCFEB89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4275D-6497-4CDA-98DC-1E6DFA2C47E1}" type="datetime1">
              <a:rPr lang="nl-NL" smtClean="0"/>
              <a:t>29-9-2022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77F337B-1A17-F943-951F-054307016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F55525E-2F0F-3545-96CC-1A14821A3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6926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2845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15D6-2DD3-456A-A5C9-643FC2C96214}" type="datetime1">
              <a:rPr lang="nl-NL" smtClean="0"/>
              <a:t>29-9-2022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AE9-A637-6E42-9947-694C7D80AB6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8160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05834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05834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C4B4-C60E-4107-8338-A16F47E712BA}" type="datetime1">
              <a:rPr lang="nl-NL" smtClean="0"/>
              <a:t>29-9-2022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AE9-A637-6E42-9947-694C7D80AB6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1887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35901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35901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B69D-25EE-4F6B-A025-C9356BF5196F}" type="datetime1">
              <a:rPr lang="nl-NL" smtClean="0"/>
              <a:t>29-9-2022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AE9-A637-6E42-9947-694C7D80AB6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3639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7EE-4350-4E9D-8482-E4106E74C348}" type="datetime1">
              <a:rPr lang="nl-NL" smtClean="0"/>
              <a:t>29-9-2022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AE9-A637-6E42-9947-694C7D80AB6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0181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CAE9-7880-4C9A-8D76-CF15052E52CC}" type="datetime1">
              <a:rPr lang="nl-NL" smtClean="0"/>
              <a:t>29-9-2022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AE9-A637-6E42-9947-694C7D80AB6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9628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639AC-17FC-4D70-A0E3-0F8D800275E8}" type="datetime1">
              <a:rPr lang="nl-NL" smtClean="0"/>
              <a:t>29-9-2022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AE9-A637-6E42-9947-694C7D80AB6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1290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C640-FDFA-4B54-ACC0-9BFA0F6DC2E5}" type="datetime1">
              <a:rPr lang="nl-NL" smtClean="0"/>
              <a:t>29-9-2022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AE9-A637-6E42-9947-694C7D80AB6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274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048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18835" y="6228730"/>
            <a:ext cx="13318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7D9CE99F-90D7-49FC-BFC9-DC2836ABCB14}" type="datetime1">
              <a:rPr lang="nl-NL" smtClean="0"/>
              <a:t>29-9-2022</a:t>
            </a:fld>
            <a:endParaRPr lang="nl-NL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07223" y="622873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651" y="6228730"/>
            <a:ext cx="7727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75793AE9-A637-6E42-9947-694C7D80AB6E}" type="slidenum">
              <a:rPr lang="nl-NL" smtClean="0"/>
              <a:pPr/>
              <a:t>‹#›</a:t>
            </a:fld>
            <a:endParaRPr lang="nl-NL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84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7A8FAFC-95B3-684A-898B-65811C7C5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B5532B0-967A-EB40-82D1-80113DE21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394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F227B1E-6594-3A48-8C57-D90F80C149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95230" y="6173787"/>
            <a:ext cx="12399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DDB7B9B1-682F-4483-B0F1-5BF417E9590B}" type="datetime1">
              <a:rPr lang="nl-NL" smtClean="0"/>
              <a:t>29-9-2022</a:t>
            </a:fld>
            <a:endParaRPr lang="nl-NL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81F5456-F026-674A-9957-15D8B0A636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17903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nl-NL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B9EAC33-E2CB-054E-AA5B-440032530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649" y="6173787"/>
            <a:ext cx="772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57A3E6A-0FDC-2641-BE73-5835A252D50B}" type="slidenum">
              <a:rPr lang="nl-NL" smtClean="0"/>
              <a:pPr/>
              <a:t>‹#›</a:t>
            </a:fld>
            <a:endParaRPr lang="nl-NL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254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media" Target="../media/media2.mp3"/><Relationship Id="rId7" Type="http://schemas.openxmlformats.org/officeDocument/2006/relationships/image" Target="../media/image4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9.xml"/><Relationship Id="rId4" Type="http://schemas.openxmlformats.org/officeDocument/2006/relationships/audio" Target="../media/media2.mp3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05D39-1BC8-4EFF-B752-DCACB8F2E1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Open Sans"/>
                <a:ea typeface="Nirmala UI Semilight" panose="020B0402040204020203" pitchFamily="34" charset="0"/>
                <a:cs typeface="Nirmala UI Semilight" panose="020B0402040204020203" pitchFamily="34" charset="0"/>
              </a:rPr>
              <a:t>Adaption, Analysis and Evaluation</a:t>
            </a:r>
            <a:br>
              <a:rPr lang="en-US" sz="3600" dirty="0">
                <a:solidFill>
                  <a:schemeClr val="bg1"/>
                </a:solidFill>
                <a:latin typeface="Open Sans"/>
                <a:ea typeface="Nirmala UI Semilight" panose="020B0402040204020203" pitchFamily="34" charset="0"/>
                <a:cs typeface="Nirmala UI Semilight" panose="020B0402040204020203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Open Sans"/>
                <a:ea typeface="Nirmala UI Semilight" panose="020B0402040204020203" pitchFamily="34" charset="0"/>
                <a:cs typeface="Nirmala UI Semilight" panose="020B0402040204020203" pitchFamily="34" charset="0"/>
              </a:rPr>
              <a:t>of State-of-the-Art Wav2Vec2</a:t>
            </a:r>
            <a:br>
              <a:rPr lang="en-US" sz="3600" dirty="0">
                <a:solidFill>
                  <a:schemeClr val="bg1"/>
                </a:solidFill>
                <a:latin typeface="Open Sans"/>
                <a:ea typeface="Nirmala UI Semilight" panose="020B0402040204020203" pitchFamily="34" charset="0"/>
                <a:cs typeface="Nirmala UI Semilight" panose="020B0402040204020203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Open Sans"/>
                <a:ea typeface="Nirmala UI Semilight" panose="020B0402040204020203" pitchFamily="34" charset="0"/>
                <a:cs typeface="Nirmala UI Semilight" panose="020B0402040204020203" pitchFamily="34" charset="0"/>
              </a:rPr>
              <a:t>Models on Air Traffic Control</a:t>
            </a:r>
            <a:br>
              <a:rPr lang="en-US" sz="3600" dirty="0">
                <a:solidFill>
                  <a:schemeClr val="bg1"/>
                </a:solidFill>
                <a:latin typeface="Open Sans"/>
                <a:ea typeface="Nirmala UI Semilight" panose="020B0402040204020203" pitchFamily="34" charset="0"/>
                <a:cs typeface="Nirmala UI Semilight" panose="020B0402040204020203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Open Sans"/>
                <a:ea typeface="Nirmala UI Semilight" panose="020B0402040204020203" pitchFamily="34" charset="0"/>
                <a:cs typeface="Nirmala UI Semilight" panose="020B0402040204020203" pitchFamily="34" charset="0"/>
              </a:rPr>
              <a:t>Communication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B3333-9278-49C0-9E1D-C49380CC1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506894" y="5374854"/>
            <a:ext cx="6858000" cy="1655762"/>
          </a:xfrm>
        </p:spPr>
        <p:txBody>
          <a:bodyPr/>
          <a:lstStyle/>
          <a:p>
            <a:r>
              <a:rPr lang="nl-NL" dirty="0">
                <a:solidFill>
                  <a:schemeClr val="bg1"/>
                </a:solidFill>
                <a:latin typeface="Open Sans"/>
                <a:ea typeface="Nirmala UI Semilight" panose="020B0402040204020203" pitchFamily="34" charset="0"/>
                <a:cs typeface="Nirmala UI Semilight" panose="020B0402040204020203" pitchFamily="34" charset="0"/>
              </a:rPr>
              <a:t>Karan Chand s1033357</a:t>
            </a:r>
            <a:endParaRPr lang="en-US" dirty="0">
              <a:solidFill>
                <a:schemeClr val="bg1"/>
              </a:solidFill>
              <a:latin typeface="Open Sans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5B9DE-CB90-41D6-9611-96C09A9BD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3AE9-A637-6E42-9947-694C7D80AB6E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6963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56710-A520-C2CA-3BA9-8B1562F4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Experiments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89E8C-B29A-4113-CC32-FC5EE6ECB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324850" cy="41103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Data</a:t>
            </a:r>
          </a:p>
          <a:p>
            <a:r>
              <a:rPr lang="nl-NL" sz="1800" dirty="0"/>
              <a:t>10 hours of speech – average of 3.8s per utterance</a:t>
            </a:r>
          </a:p>
          <a:p>
            <a:r>
              <a:rPr lang="nl-NL" sz="1800" dirty="0"/>
              <a:t>Simulated real-time ATC</a:t>
            </a:r>
          </a:p>
          <a:p>
            <a:r>
              <a:rPr lang="nl-NL" sz="1800" dirty="0"/>
              <a:t>For public use</a:t>
            </a:r>
          </a:p>
          <a:p>
            <a:r>
              <a:rPr lang="nl-NL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Mean perplexity datasets:</a:t>
            </a:r>
          </a:p>
          <a:p>
            <a:pPr lvl="1"/>
            <a:r>
              <a:rPr lang="nl-NL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Google/fleurs:	35.98</a:t>
            </a:r>
          </a:p>
          <a:p>
            <a:pPr lvl="1"/>
            <a:r>
              <a:rPr lang="nl-NL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ATCOSIM: 		175.08</a:t>
            </a:r>
            <a:endParaRPr lang="nl-NL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D0B38-D143-4A81-E5F8-987B8C95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5358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9429E-BAB2-3A16-890F-9D6AFEDF9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 augmentation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A4454-6971-7637-08AA-36964EFDE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Undesirable rows were removed/augmented on conditions:</a:t>
            </a:r>
          </a:p>
          <a:p>
            <a:r>
              <a:rPr lang="en-US" sz="1800" dirty="0"/>
              <a:t>Rows containing transcriptions that exceed the maximal duration allowed for training and transcription</a:t>
            </a:r>
          </a:p>
          <a:p>
            <a:r>
              <a:rPr lang="en-US" sz="1800" dirty="0"/>
              <a:t>Transcription containing tags: [HNOISE], [FRAGMENT], [EMPTY],  (&lt;OT&gt;. . .&lt;/OT&gt;), [NONSENSE] and (&lt;FL&gt;. . .&lt;/FL&gt;).</a:t>
            </a:r>
          </a:p>
          <a:p>
            <a:r>
              <a:rPr lang="en-US" sz="1800" dirty="0"/>
              <a:t>Characters found in transcriptions, separated by “\”: </a:t>
            </a:r>
            <a:br>
              <a:rPr lang="en-US" sz="1800" dirty="0"/>
            </a:br>
            <a:r>
              <a:rPr lang="en-US" sz="1800" dirty="0"/>
              <a:t>[\=\ ̃\@\,\?\.\!\-\;\:\”\“\%\‘\”\’]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Original ATCOSIM:	10078 rows</a:t>
            </a:r>
            <a:br>
              <a:rPr lang="en-US" sz="1800" dirty="0"/>
            </a:br>
            <a:r>
              <a:rPr lang="en-US" sz="1800" dirty="0"/>
              <a:t>After cleaning: 		9397   rows</a:t>
            </a:r>
          </a:p>
          <a:p>
            <a:pPr marL="0" indent="0">
              <a:buNone/>
            </a:pPr>
            <a:r>
              <a:rPr lang="en-US" sz="1800" dirty="0"/>
              <a:t>Train-validation-test split of 8:1:1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B994D-5079-ACEF-8A88-E5F239D7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9158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56710-A520-C2CA-3BA9-8B1562F4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89E8C-B29A-4113-CC32-FC5EE6ECB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D0B38-D143-4A81-E5F8-987B8C95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6879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56710-A520-C2CA-3BA9-8B1562F4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Discussion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89E8C-B29A-4113-CC32-FC5EE6ECB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D0B38-D143-4A81-E5F8-987B8C95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1586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56710-A520-C2CA-3BA9-8B1562F4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89E8C-B29A-4113-CC32-FC5EE6ECB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D0B38-D143-4A81-E5F8-987B8C95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043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4F46E-19B9-4235-8CDC-EEBF0A5E2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2BA99-339B-4FBB-8776-3159EA466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164830" cy="4956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50" dirty="0"/>
              <a:t>Helmke, H., </a:t>
            </a:r>
            <a:r>
              <a:rPr lang="en-US" sz="1050" dirty="0" err="1"/>
              <a:t>Ohneiser</a:t>
            </a:r>
            <a:r>
              <a:rPr lang="en-US" sz="1050" dirty="0"/>
              <a:t>, O., </a:t>
            </a:r>
            <a:r>
              <a:rPr lang="en-US" sz="1050" dirty="0" err="1"/>
              <a:t>Muhlhausen</a:t>
            </a:r>
            <a:r>
              <a:rPr lang="en-US" sz="1050" dirty="0"/>
              <a:t>, T., &amp; </a:t>
            </a:r>
            <a:r>
              <a:rPr lang="en-US" sz="1050" dirty="0" err="1"/>
              <a:t>Wies</a:t>
            </a:r>
            <a:r>
              <a:rPr lang="en-US" sz="1050" dirty="0"/>
              <a:t>, M. (2016). Reducing controller workload with automatic speech recognition. 	AIAA/IEEE Digital Avionics Systems Conference - Proceedings, 2016-December. 	https://doi.org/10.1109/DASC.2016.7778024</a:t>
            </a:r>
          </a:p>
          <a:p>
            <a:pPr marL="0" indent="0">
              <a:buNone/>
            </a:pPr>
            <a:r>
              <a:rPr lang="en-US" sz="1050" dirty="0" err="1"/>
              <a:t>Hofbauer</a:t>
            </a:r>
            <a:r>
              <a:rPr lang="en-US" sz="1050" dirty="0"/>
              <a:t>, K., Petrik, S., &amp; </a:t>
            </a:r>
            <a:r>
              <a:rPr lang="en-US" sz="1050" dirty="0" err="1"/>
              <a:t>Hering</a:t>
            </a:r>
            <a:r>
              <a:rPr lang="en-US" sz="1050" dirty="0"/>
              <a:t>, H. (n.d.). The ATCOSIM Corpus of Non-Prompted Clean Air Traffic Control Speech</a:t>
            </a:r>
          </a:p>
          <a:p>
            <a:pPr marL="0" indent="0">
              <a:buNone/>
            </a:pPr>
            <a:r>
              <a:rPr lang="en-US" sz="1050" dirty="0" err="1"/>
              <a:t>Trentin</a:t>
            </a:r>
            <a:r>
              <a:rPr lang="en-US" sz="1050" dirty="0"/>
              <a:t>, E., &amp; Gori, M. (2001). A survey of hybrid ANN/HMM models for automatic speech recognition.</a:t>
            </a:r>
            <a:br>
              <a:rPr lang="en-US" sz="1050" dirty="0"/>
            </a:br>
            <a:r>
              <a:rPr lang="en-US" sz="1050" dirty="0"/>
              <a:t>	In Neurocomputing (Vol. 	37).</a:t>
            </a:r>
          </a:p>
          <a:p>
            <a:pPr marL="0" indent="0">
              <a:buNone/>
            </a:pPr>
            <a:r>
              <a:rPr lang="en-US" sz="1050" dirty="0"/>
              <a:t>Yi, C., Wang, J., Cheng, N., Zhou, S., &amp; Xu, B. (2020). Applying Wav2vec2.0 to Speech Recognition in Various Low-resource 	Languages. http://arxiv.org/abs/2012.12121</a:t>
            </a:r>
          </a:p>
          <a:p>
            <a:pPr marL="0" indent="0">
              <a:buNone/>
            </a:pPr>
            <a:r>
              <a:rPr lang="en-US" sz="1050" dirty="0" err="1"/>
              <a:t>Zuluaga</a:t>
            </a:r>
            <a:r>
              <a:rPr lang="en-US" sz="1050" dirty="0"/>
              <a:t>-Gomez, J., Prasad, A., </a:t>
            </a:r>
            <a:r>
              <a:rPr lang="en-US" sz="1050" dirty="0" err="1"/>
              <a:t>Nigmatulina</a:t>
            </a:r>
            <a:r>
              <a:rPr lang="en-US" sz="1050" dirty="0"/>
              <a:t>, I., </a:t>
            </a:r>
            <a:r>
              <a:rPr lang="en-US" sz="1050" dirty="0" err="1"/>
              <a:t>Sarfjoo</a:t>
            </a:r>
            <a:r>
              <a:rPr lang="en-US" sz="1050" dirty="0"/>
              <a:t>, S., </a:t>
            </a:r>
            <a:r>
              <a:rPr lang="en-US" sz="1050" dirty="0" err="1"/>
              <a:t>Motlicek</a:t>
            </a:r>
            <a:r>
              <a:rPr lang="en-US" sz="1050" dirty="0"/>
              <a:t>, P., Kleinert, M., Helmke, H., </a:t>
            </a:r>
            <a:r>
              <a:rPr lang="en-US" sz="1050" dirty="0" err="1"/>
              <a:t>Ohneiser</a:t>
            </a:r>
            <a:r>
              <a:rPr lang="en-US" sz="1050" dirty="0"/>
              <a:t>, O., &amp; Zhan, Q. (2022). 	How Does Pre-trained Wav2Vec2.0 Perform on Domain Shifted ASR? An Extensive Benchmark on Air Traffic 	Control Communications. http://arxiv.org/abs/2203.16822</a:t>
            </a:r>
          </a:p>
          <a:p>
            <a:pPr marL="0" indent="0">
              <a:buNone/>
            </a:pPr>
            <a:r>
              <a:rPr lang="en-US" sz="1050" dirty="0"/>
              <a:t>Babu, A., Wang, C., </a:t>
            </a:r>
            <a:r>
              <a:rPr lang="en-US" sz="1050" dirty="0" err="1"/>
              <a:t>Tjandra</a:t>
            </a:r>
            <a:r>
              <a:rPr lang="en-US" sz="1050" dirty="0"/>
              <a:t>, A., </a:t>
            </a:r>
            <a:r>
              <a:rPr lang="en-US" sz="1050" dirty="0" err="1"/>
              <a:t>Lakhotia</a:t>
            </a:r>
            <a:r>
              <a:rPr lang="en-US" sz="1050" dirty="0"/>
              <a:t>, K., Xu, Q., Goyal, N., Singh, K., von Platen, P., Saraf, Y., Pino, J., </a:t>
            </a:r>
            <a:r>
              <a:rPr lang="en-US" sz="1050" dirty="0" err="1"/>
              <a:t>Baevski</a:t>
            </a:r>
            <a:r>
              <a:rPr lang="en-US" sz="1050" dirty="0"/>
              <a:t>, A., </a:t>
            </a:r>
            <a:r>
              <a:rPr lang="en-US" sz="1050" dirty="0" err="1"/>
              <a:t>Conneau</a:t>
            </a:r>
            <a:r>
              <a:rPr lang="en-US" sz="1050" dirty="0"/>
              <a:t>, A., &amp; 	Auli, M. (2021). XLS-R: Self-supervised Cross-lingual Speech Representation Learning at Scale. 	http://arxiv.org/abs/2111.09296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E0F5D7-6D51-491F-9FB8-08145EC87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8083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D049B-7842-45F8-8CFB-3B8A60940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880A2-6A0B-48CB-AE3C-AF44FE7DE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000" dirty="0"/>
              <a:t>Introduction</a:t>
            </a:r>
          </a:p>
          <a:p>
            <a:r>
              <a:rPr lang="nl-NL" sz="2000" dirty="0"/>
              <a:t>Related work</a:t>
            </a:r>
          </a:p>
          <a:p>
            <a:r>
              <a:rPr lang="nl-NL" sz="2000" dirty="0"/>
              <a:t>Methods</a:t>
            </a:r>
          </a:p>
          <a:p>
            <a:r>
              <a:rPr lang="nl-NL" sz="2000" dirty="0"/>
              <a:t>Experiments</a:t>
            </a:r>
          </a:p>
          <a:p>
            <a:r>
              <a:rPr lang="nl-NL" sz="2000" dirty="0"/>
              <a:t>Results</a:t>
            </a:r>
          </a:p>
          <a:p>
            <a:r>
              <a:rPr lang="nl-NL" sz="2000" dirty="0"/>
              <a:t>Discussion</a:t>
            </a:r>
          </a:p>
          <a:p>
            <a:r>
              <a:rPr lang="nl-NL" sz="2000" dirty="0"/>
              <a:t>Conclusion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5CED1-8FBC-4563-97B2-ECE6F8747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2544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A7E3A-83F7-42A3-9004-7CB51D451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DF7F5-C7EF-4BFB-80F1-B4F13068F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000" dirty="0"/>
              <a:t>Controlling safe and efficient traffic in aviation</a:t>
            </a:r>
          </a:p>
          <a:p>
            <a:r>
              <a:rPr lang="nl-NL" sz="2000" dirty="0"/>
              <a:t>Callsigns and commands</a:t>
            </a:r>
          </a:p>
          <a:p>
            <a:r>
              <a:rPr lang="nl-NL" sz="2000" dirty="0"/>
              <a:t>Automatic Speech Recognition (ASR)</a:t>
            </a:r>
          </a:p>
          <a:p>
            <a:r>
              <a:rPr lang="nl-NL" sz="2000" dirty="0"/>
              <a:t>Decrease workload by a factor of 3 </a:t>
            </a:r>
            <a:br>
              <a:rPr lang="nl-NL" sz="2000" dirty="0"/>
            </a:br>
            <a:r>
              <a:rPr lang="nl-NL" sz="2000" dirty="0"/>
              <a:t>(Helmke et al., 2016)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AB8AA-4132-43BF-AF35-3FE363752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3</a:t>
            </a:fld>
            <a:endParaRPr lang="nl-NL"/>
          </a:p>
        </p:txBody>
      </p:sp>
      <p:pic>
        <p:nvPicPr>
          <p:cNvPr id="1026" name="Picture 2" descr="Air traffic control - Wikipedia">
            <a:extLst>
              <a:ext uri="{FF2B5EF4-FFF2-40B4-BE49-F238E27FC236}">
                <a16:creationId xmlns:a16="http://schemas.microsoft.com/office/drawing/2014/main" id="{11D2417E-B9A7-4523-A8A3-BBD0EA5D2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858" y="2505017"/>
            <a:ext cx="1679574" cy="251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0504DE-0737-4CEE-B2D8-B6159903A6F2}"/>
              </a:ext>
            </a:extLst>
          </p:cNvPr>
          <p:cNvSpPr txBox="1"/>
          <p:nvPr/>
        </p:nvSpPr>
        <p:spPr>
          <a:xfrm>
            <a:off x="6898535" y="4991454"/>
            <a:ext cx="19531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Source: https://en.wikipedia.org/wiki/Air_traffic_control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26139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m1_01_014">
            <a:hlinkClick r:id="" action="ppaction://media"/>
            <a:extLst>
              <a:ext uri="{FF2B5EF4-FFF2-40B4-BE49-F238E27FC236}">
                <a16:creationId xmlns:a16="http://schemas.microsoft.com/office/drawing/2014/main" id="{F187598A-4A18-460B-A15B-5C088366828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069912" y="1954467"/>
            <a:ext cx="609600" cy="609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9E776F0-5C00-45C2-B946-405D78B89DA0}"/>
              </a:ext>
            </a:extLst>
          </p:cNvPr>
          <p:cNvSpPr/>
          <p:nvPr/>
        </p:nvSpPr>
        <p:spPr>
          <a:xfrm>
            <a:off x="2820956" y="1940728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Open Sans"/>
              </a:rPr>
              <a:t>“</a:t>
            </a:r>
            <a:r>
              <a:rPr lang="en-US" sz="2000" dirty="0" err="1">
                <a:solidFill>
                  <a:srgbClr val="000000"/>
                </a:solidFill>
                <a:latin typeface="Open Sans"/>
              </a:rPr>
              <a:t>speedbird</a:t>
            </a:r>
            <a:r>
              <a:rPr lang="en-US" sz="2000" dirty="0">
                <a:solidFill>
                  <a:srgbClr val="000000"/>
                </a:solidFill>
                <a:latin typeface="Open Sans"/>
              </a:rPr>
              <a:t> one five six contact </a:t>
            </a:r>
            <a:r>
              <a:rPr lang="en-US" sz="2000" dirty="0" err="1">
                <a:solidFill>
                  <a:srgbClr val="000000"/>
                </a:solidFill>
                <a:latin typeface="Open Sans"/>
              </a:rPr>
              <a:t>rhein</a:t>
            </a:r>
            <a:r>
              <a:rPr lang="en-US" sz="2000" dirty="0">
                <a:solidFill>
                  <a:srgbClr val="000000"/>
                </a:solidFill>
                <a:latin typeface="Open Sans"/>
              </a:rPr>
              <a:t> one two seven three seven”</a:t>
            </a:r>
            <a:endParaRPr lang="en-US" sz="2000" dirty="0">
              <a:latin typeface="Open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A4131A-FB14-4177-8301-D3A8C7631316}"/>
              </a:ext>
            </a:extLst>
          </p:cNvPr>
          <p:cNvSpPr txBox="1"/>
          <p:nvPr/>
        </p:nvSpPr>
        <p:spPr>
          <a:xfrm>
            <a:off x="800099" y="3429001"/>
            <a:ext cx="771525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>
                <a:latin typeface="Open Sans"/>
              </a:rPr>
              <a:t>Differences of ATC speech compared to regular speech: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>
                <a:latin typeface="Open Sans"/>
              </a:rPr>
              <a:t>ATC data is more noisy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>
                <a:latin typeface="Open Sans"/>
              </a:rPr>
              <a:t>ATC communication does not follow regular speech conventions – callsigns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/>
              <a:t>Standard ASR models perform poorly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/>
              <a:t>Transcribed ATC data is scarce – non-transcribed is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dirty="0"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dirty="0"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dirty="0"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Open Sans"/>
            </a:endParaRPr>
          </a:p>
        </p:txBody>
      </p:sp>
      <p:pic>
        <p:nvPicPr>
          <p:cNvPr id="5" name="sample-000000">
            <a:hlinkClick r:id="" action="ppaction://media"/>
            <a:extLst>
              <a:ext uri="{FF2B5EF4-FFF2-40B4-BE49-F238E27FC236}">
                <a16:creationId xmlns:a16="http://schemas.microsoft.com/office/drawing/2014/main" id="{4DA63052-139D-4D95-BE8F-81D0BF32EF46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069912" y="726566"/>
            <a:ext cx="609600" cy="609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65EA36-EAED-4596-9DF0-ACD0B56B953C}"/>
              </a:ext>
            </a:extLst>
          </p:cNvPr>
          <p:cNvSpPr txBox="1"/>
          <p:nvPr/>
        </p:nvSpPr>
        <p:spPr>
          <a:xfrm>
            <a:off x="2820956" y="708200"/>
            <a:ext cx="38162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>
                <a:latin typeface="Open Sans"/>
              </a:rPr>
              <a:t>“without the dataset, the article is useless” </a:t>
            </a:r>
            <a:endParaRPr lang="en-US" sz="2000" dirty="0">
              <a:latin typeface="Open San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CBA41-8281-4CE3-AE17-BB4C4F73E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z="2000" smtClean="0"/>
              <a:t>4</a:t>
            </a:fld>
            <a:endParaRPr lang="nl-NL" sz="2000"/>
          </a:p>
        </p:txBody>
      </p:sp>
    </p:spTree>
    <p:extLst>
      <p:ext uri="{BB962C8B-B14F-4D97-AF65-F5344CB8AC3E}">
        <p14:creationId xmlns:p14="http://schemas.microsoft.com/office/powerpoint/2010/main" val="182532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1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4349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100000">
                <p:cTn id="2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3" grpId="0"/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D7583-BBE9-6E60-0885-33A428902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8A1D0-5A5E-D66E-EADE-14D446ABC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472055"/>
          </a:xfrm>
        </p:spPr>
        <p:txBody>
          <a:bodyPr/>
          <a:lstStyle/>
          <a:p>
            <a:pPr marL="0" indent="0">
              <a:buNone/>
            </a:pPr>
            <a:r>
              <a:rPr lang="nl-NL" sz="2000" dirty="0">
                <a:latin typeface="Open Sans"/>
                <a:ea typeface="+mn-ea"/>
                <a:cs typeface="+mn-cs"/>
              </a:rPr>
              <a:t>D</a:t>
            </a:r>
            <a:r>
              <a:rPr lang="en-US" sz="2000" dirty="0">
                <a:latin typeface="Open Sans"/>
                <a:ea typeface="+mn-ea"/>
                <a:cs typeface="+mn-cs"/>
              </a:rPr>
              <a:t>ifferent model architectures exist:</a:t>
            </a:r>
          </a:p>
          <a:p>
            <a:r>
              <a:rPr lang="nl-NL" sz="2000" dirty="0">
                <a:latin typeface="Open Sans"/>
                <a:ea typeface="+mn-ea"/>
                <a:cs typeface="+mn-cs"/>
              </a:rPr>
              <a:t>ANN, HMM and RNN - </a:t>
            </a:r>
            <a:r>
              <a:rPr lang="en-US" sz="2000" dirty="0">
                <a:latin typeface="Open Sans"/>
                <a:ea typeface="+mn-ea"/>
                <a:cs typeface="+mn-cs"/>
              </a:rPr>
              <a:t>(</a:t>
            </a:r>
            <a:r>
              <a:rPr lang="en-US" sz="2000" dirty="0" err="1">
                <a:latin typeface="Open Sans"/>
                <a:ea typeface="+mn-ea"/>
                <a:cs typeface="+mn-cs"/>
              </a:rPr>
              <a:t>Trentin</a:t>
            </a:r>
            <a:r>
              <a:rPr lang="en-US" sz="2000" dirty="0">
                <a:latin typeface="Open Sans"/>
                <a:ea typeface="+mn-ea"/>
                <a:cs typeface="+mn-cs"/>
              </a:rPr>
              <a:t> &amp; Gori, 2001)</a:t>
            </a:r>
          </a:p>
          <a:p>
            <a:pPr marL="0" indent="0">
              <a:buNone/>
            </a:pPr>
            <a:endParaRPr lang="nl-NL" sz="2000" dirty="0">
              <a:latin typeface="Open Sans"/>
              <a:ea typeface="+mn-ea"/>
              <a:cs typeface="+mn-cs"/>
            </a:endParaRPr>
          </a:p>
          <a:p>
            <a:pPr marL="0" indent="0">
              <a:buNone/>
            </a:pPr>
            <a:r>
              <a:rPr lang="nl-NL" sz="2000" dirty="0">
                <a:latin typeface="Open Sans"/>
                <a:ea typeface="+mn-ea"/>
                <a:cs typeface="+mn-cs"/>
              </a:rPr>
              <a:t>Wav2Vec2 transformer model:</a:t>
            </a:r>
          </a:p>
          <a:p>
            <a:r>
              <a:rPr lang="nl-NL" sz="2000" dirty="0">
                <a:latin typeface="Open Sans"/>
                <a:ea typeface="+mn-ea"/>
                <a:cs typeface="+mn-cs"/>
              </a:rPr>
              <a:t>Lower Word Error Rate (WER)</a:t>
            </a:r>
          </a:p>
          <a:p>
            <a:r>
              <a:rPr lang="nl-NL" sz="2000" dirty="0">
                <a:latin typeface="Open Sans"/>
                <a:ea typeface="+mn-ea"/>
                <a:cs typeface="+mn-cs"/>
              </a:rPr>
              <a:t>Insufficiently studied in the ATC domain</a:t>
            </a:r>
          </a:p>
          <a:p>
            <a:pPr marL="0" indent="0">
              <a:buNone/>
            </a:pPr>
            <a:endParaRPr lang="nl-NL" sz="2000" dirty="0">
              <a:latin typeface="Open Sans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F8A64-218A-FCF6-0E1E-50308D080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5</a:t>
            </a:fld>
            <a:endParaRPr lang="nl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988CFA-C552-2EA5-94B6-D3B16451B551}"/>
              </a:ext>
            </a:extLst>
          </p:cNvPr>
          <p:cNvSpPr txBox="1"/>
          <p:nvPr/>
        </p:nvSpPr>
        <p:spPr>
          <a:xfrm>
            <a:off x="784860" y="4480560"/>
            <a:ext cx="682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Open Sans"/>
              </a:rPr>
              <a:t>S</a:t>
            </a:r>
            <a:r>
              <a:rPr lang="nl-NL" sz="1800" dirty="0">
                <a:latin typeface="Open Sans"/>
                <a:ea typeface="+mn-ea"/>
                <a:cs typeface="+mn-cs"/>
              </a:rPr>
              <a:t>tate-of-the-art (SOTA) models are still not able to achieve 0% WERs, which is essential in ATC communication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928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D7583-BBE9-6E60-0885-33A428902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Research questions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8A1D0-5A5E-D66E-EADE-14D446ABC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738110" cy="394271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Open Sans"/>
                <a:ea typeface="+mn-ea"/>
                <a:cs typeface="+mn-cs"/>
              </a:rPr>
              <a:t>How robust are pretrained and fine-tuned ASR models on ATC data?</a:t>
            </a:r>
          </a:p>
          <a:p>
            <a:r>
              <a:rPr lang="en-US" sz="2000" dirty="0">
                <a:latin typeface="Open Sans"/>
                <a:ea typeface="+mn-ea"/>
                <a:cs typeface="+mn-cs"/>
              </a:rPr>
              <a:t>How does a language model affect the performance of a fine-tuned XLS-R model on ATC data?</a:t>
            </a:r>
          </a:p>
          <a:p>
            <a:r>
              <a:rPr lang="en-US" sz="2000" dirty="0">
                <a:latin typeface="Open Sans"/>
                <a:ea typeface="+mn-ea"/>
                <a:cs typeface="+mn-cs"/>
              </a:rPr>
              <a:t>How does the amount of data used to fine-tune affect performance of a fine-tuned XLS-R model on ATC data?</a:t>
            </a:r>
            <a:endParaRPr lang="nl-NL" sz="2000" dirty="0">
              <a:latin typeface="Open Sans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F8A64-218A-FCF6-0E1E-50308D080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2489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56710-A520-C2CA-3BA9-8B1562F4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Related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89E8C-B29A-4113-CC32-FC5EE6ECB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000" dirty="0"/>
              <a:t>Fine-tuning on low resource datasets – (</a:t>
            </a:r>
            <a:r>
              <a:rPr lang="en-US" sz="2000" dirty="0"/>
              <a:t>Yi et al., 2020)</a:t>
            </a:r>
            <a:br>
              <a:rPr lang="en-US" sz="2000" dirty="0"/>
            </a:br>
            <a:r>
              <a:rPr lang="en-US" sz="2000" dirty="0"/>
              <a:t>Performance is universal over languages (flexible).</a:t>
            </a:r>
          </a:p>
          <a:p>
            <a:r>
              <a:rPr lang="en-US" sz="2000" dirty="0"/>
              <a:t>Domain-specific Wav2Vec2</a:t>
            </a:r>
            <a:br>
              <a:rPr lang="en-US" sz="2000" dirty="0"/>
            </a:br>
            <a:r>
              <a:rPr lang="en-US" sz="2000" dirty="0"/>
              <a:t>Feasibility of real-time ASR for ATC (</a:t>
            </a:r>
            <a:r>
              <a:rPr lang="en-US" sz="2000" dirty="0" err="1"/>
              <a:t>Zuluaga</a:t>
            </a:r>
            <a:r>
              <a:rPr lang="en-US" sz="2000" dirty="0"/>
              <a:t>-Gomez et al., 2022)</a:t>
            </a:r>
            <a:br>
              <a:rPr lang="en-US" sz="2000" dirty="0"/>
            </a:br>
            <a:r>
              <a:rPr lang="en-US" sz="2000" dirty="0"/>
              <a:t>WER Reduction (WERR)</a:t>
            </a:r>
          </a:p>
          <a:p>
            <a:r>
              <a:rPr lang="en-US" sz="2000" dirty="0"/>
              <a:t>Accents in XLS-R - (Babu et al., 2021)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D0B38-D143-4A81-E5F8-987B8C95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0695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56710-A520-C2CA-3BA9-8B1562F4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89E8C-B29A-4113-CC32-FC5EE6ECB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088130" cy="4217036"/>
          </a:xfrm>
        </p:spPr>
        <p:txBody>
          <a:bodyPr>
            <a:normAutofit/>
          </a:bodyPr>
          <a:lstStyle/>
          <a:p>
            <a:r>
              <a:rPr lang="nl-NL" sz="2000" dirty="0"/>
              <a:t>HuggingFace  </a:t>
            </a:r>
          </a:p>
          <a:p>
            <a:pPr lvl="1"/>
            <a:r>
              <a:rPr lang="nl-NL" sz="1600" dirty="0"/>
              <a:t>SOTA models </a:t>
            </a:r>
          </a:p>
          <a:p>
            <a:pPr lvl="1"/>
            <a:r>
              <a:rPr lang="nl-NL" sz="1600" dirty="0"/>
              <a:t>Accessibility</a:t>
            </a:r>
          </a:p>
          <a:p>
            <a:r>
              <a:rPr lang="nl-NL" sz="2000" dirty="0"/>
              <a:t>Development</a:t>
            </a:r>
          </a:p>
          <a:p>
            <a:pPr lvl="1"/>
            <a:r>
              <a:rPr lang="nl-NL" sz="1600" dirty="0"/>
              <a:t>Google Colab </a:t>
            </a:r>
          </a:p>
          <a:p>
            <a:pPr lvl="1"/>
            <a:r>
              <a:rPr lang="nl-NL" sz="1600" dirty="0"/>
              <a:t>Limited resources</a:t>
            </a:r>
          </a:p>
          <a:p>
            <a:pPr lvl="1"/>
            <a:r>
              <a:rPr lang="nl-NL" sz="1600" dirty="0"/>
              <a:t>Local</a:t>
            </a:r>
          </a:p>
          <a:p>
            <a:r>
              <a:rPr lang="nl-NL" sz="2000" dirty="0"/>
              <a:t>Evaluation</a:t>
            </a:r>
          </a:p>
          <a:p>
            <a:pPr lvl="1"/>
            <a:r>
              <a:rPr lang="nl-NL" sz="1600" dirty="0"/>
              <a:t>WER and Character Error Rate (CER) – not Glue or Bleu</a:t>
            </a:r>
          </a:p>
          <a:p>
            <a:pPr lvl="1"/>
            <a:r>
              <a:rPr lang="en-US" sz="1600" dirty="0"/>
              <a:t>Evaluation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/>
              <a:t> fine-tuning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/>
              <a:t> evaluation </a:t>
            </a:r>
            <a:r>
              <a:rPr lang="en-US" sz="1600" dirty="0">
                <a:sym typeface="Wingdings" panose="05000000000000000000" pitchFamily="2" charset="2"/>
              </a:rPr>
              <a:t> LM  evaluation</a:t>
            </a:r>
            <a:endParaRPr lang="nl-NL" sz="1600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D0B38-D143-4A81-E5F8-987B8C95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8</a:t>
            </a:fld>
            <a:endParaRPr lang="nl-NL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183AA0-CDE2-9612-7C7E-0B1E164CB99A}"/>
              </a:ext>
            </a:extLst>
          </p:cNvPr>
          <p:cNvSpPr txBox="1">
            <a:spLocks/>
          </p:cNvSpPr>
          <p:nvPr/>
        </p:nvSpPr>
        <p:spPr>
          <a:xfrm>
            <a:off x="4819650" y="1825625"/>
            <a:ext cx="3592830" cy="2426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/>
              <a:t>Language model</a:t>
            </a:r>
          </a:p>
          <a:p>
            <a:pPr lvl="1"/>
            <a:r>
              <a:rPr lang="nl-NL" sz="1600" dirty="0"/>
              <a:t>5-gram ARPA file </a:t>
            </a:r>
          </a:p>
          <a:p>
            <a:pPr lvl="1"/>
            <a:r>
              <a:rPr lang="nl-NL" sz="1600" dirty="0"/>
              <a:t>Only 743 unigrams</a:t>
            </a:r>
          </a:p>
          <a:p>
            <a:pPr lvl="1"/>
            <a:r>
              <a:rPr lang="nl-NL" sz="1600" dirty="0"/>
              <a:t>Variable LMs out of scope</a:t>
            </a:r>
          </a:p>
          <a:p>
            <a:r>
              <a:rPr lang="nl-NL" sz="2000" dirty="0"/>
              <a:t>Fine-tuning</a:t>
            </a:r>
          </a:p>
          <a:p>
            <a:pPr lvl="1"/>
            <a:r>
              <a:rPr lang="nl-NL" sz="1600" dirty="0"/>
              <a:t>No hyperparameter tuning</a:t>
            </a:r>
          </a:p>
          <a:p>
            <a:pPr lvl="1"/>
            <a:r>
              <a:rPr lang="nl-NL" sz="1600" dirty="0"/>
              <a:t>Low-medium-high ranges of training data</a:t>
            </a:r>
          </a:p>
          <a:p>
            <a:pPr lvl="1"/>
            <a:endParaRPr lang="nl-NL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6BFAAB-E9E0-9A7C-8D47-FA6A37624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686" y="4285563"/>
            <a:ext cx="2484758" cy="153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624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27364-A1E5-DB45-DCAB-1E356E918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3E6A-0FDC-2641-BE73-5835A252D50B}" type="slidenum">
              <a:rPr lang="nl-NL" smtClean="0"/>
              <a:t>9</a:t>
            </a:fld>
            <a:endParaRPr lang="nl-NL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35ABADF-0638-3114-9C07-09DF6EFEA8CD}"/>
              </a:ext>
            </a:extLst>
          </p:cNvPr>
          <p:cNvSpPr txBox="1">
            <a:spLocks/>
          </p:cNvSpPr>
          <p:nvPr/>
        </p:nvSpPr>
        <p:spPr>
          <a:xfrm>
            <a:off x="628649" y="620554"/>
            <a:ext cx="8058150" cy="56168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400" dirty="0">
                <a:latin typeface="+mn-lt"/>
              </a:rPr>
              <a:t>Models</a:t>
            </a:r>
          </a:p>
          <a:p>
            <a:r>
              <a:rPr lang="nl-NL" sz="2000" dirty="0">
                <a:latin typeface="+mn-lt"/>
              </a:rPr>
              <a:t>Pulled from HuggingFace</a:t>
            </a:r>
          </a:p>
          <a:p>
            <a:r>
              <a:rPr lang="nl-NL" sz="2000" dirty="0">
                <a:latin typeface="+mn-lt"/>
              </a:rPr>
              <a:t>All Pretrained, some fine-tuned</a:t>
            </a:r>
          </a:p>
          <a:p>
            <a:pPr marL="0" indent="0">
              <a:buNone/>
            </a:pPr>
            <a:endParaRPr lang="en-US" sz="2000" dirty="0">
              <a:latin typeface="+mn-lt"/>
              <a:ea typeface="+mn-ea"/>
              <a:cs typeface="+mn-cs"/>
            </a:endParaRPr>
          </a:p>
          <a:p>
            <a:r>
              <a:rPr lang="en-US" sz="2000" dirty="0">
                <a:latin typeface="+mn-lt"/>
                <a:ea typeface="+mn-ea"/>
                <a:cs typeface="+mn-cs"/>
              </a:rPr>
              <a:t>Base Wav2Vec2 model 	-	Clean</a:t>
            </a:r>
          </a:p>
          <a:p>
            <a:r>
              <a:rPr lang="en-US" sz="2000" dirty="0">
                <a:latin typeface="+mn-lt"/>
                <a:ea typeface="+mn-ea"/>
                <a:cs typeface="+mn-cs"/>
              </a:rPr>
              <a:t>Robust Wav2Vec2 model	-	Noisy + Clean	</a:t>
            </a:r>
          </a:p>
          <a:p>
            <a:r>
              <a:rPr lang="en-US" sz="2000" dirty="0">
                <a:latin typeface="+mn-lt"/>
                <a:ea typeface="+mn-ea"/>
                <a:cs typeface="+mn-cs"/>
              </a:rPr>
              <a:t>XLS-R model			-	Multilingual + Multi-accent</a:t>
            </a:r>
          </a:p>
          <a:p>
            <a:r>
              <a:rPr lang="en-US" sz="2000" dirty="0" err="1">
                <a:latin typeface="+mn-lt"/>
                <a:ea typeface="+mn-ea"/>
                <a:cs typeface="+mn-cs"/>
              </a:rPr>
              <a:t>huBERT</a:t>
            </a:r>
            <a:r>
              <a:rPr lang="en-US" sz="2000" dirty="0">
                <a:latin typeface="+mn-lt"/>
                <a:ea typeface="+mn-ea"/>
                <a:cs typeface="+mn-cs"/>
              </a:rPr>
              <a:t> model		-	Improves or matches 						Wav2Vec2 performance</a:t>
            </a:r>
          </a:p>
          <a:p>
            <a:pPr marL="0" indent="0">
              <a:buNone/>
            </a:pPr>
            <a:endParaRPr lang="en-US" sz="2000" dirty="0"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nl-NL" sz="2000" dirty="0"/>
              <a:t>Choice for research on only XLS-R model:</a:t>
            </a:r>
          </a:p>
          <a:p>
            <a:pPr lvl="1"/>
            <a:r>
              <a:rPr lang="nl-NL" sz="1600" dirty="0"/>
              <a:t>Accents in ATC</a:t>
            </a:r>
          </a:p>
          <a:p>
            <a:pPr lvl="1"/>
            <a:r>
              <a:rPr lang="nl-NL" sz="1600" dirty="0"/>
              <a:t>Regularly updated model</a:t>
            </a:r>
          </a:p>
          <a:p>
            <a:pPr lvl="1"/>
            <a:r>
              <a:rPr lang="nl-NL" sz="1600" dirty="0"/>
              <a:t>Low resources</a:t>
            </a:r>
          </a:p>
          <a:p>
            <a:endParaRPr lang="nl-NL" sz="2000" dirty="0"/>
          </a:p>
          <a:p>
            <a:pPr marL="0" indent="0">
              <a:buNone/>
            </a:pPr>
            <a:endParaRPr lang="en-US" sz="2000" dirty="0"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2000" dirty="0">
              <a:latin typeface="+mn-lt"/>
              <a:ea typeface="+mn-ea"/>
              <a:cs typeface="+mn-cs"/>
            </a:endParaRPr>
          </a:p>
          <a:p>
            <a:endParaRPr lang="en-US" sz="2000" dirty="0"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2082678"/>
      </p:ext>
    </p:extLst>
  </p:cSld>
  <p:clrMapOvr>
    <a:masterClrMapping/>
  </p:clrMapOvr>
</p:sld>
</file>

<file path=ppt/theme/theme1.xml><?xml version="1.0" encoding="utf-8"?>
<a:theme xmlns:a="http://schemas.openxmlformats.org/drawingml/2006/main" name="AI_template">
  <a:themeElements>
    <a:clrScheme name="AI_temp">
      <a:dk1>
        <a:srgbClr val="000000"/>
      </a:dk1>
      <a:lt1>
        <a:srgbClr val="FFFFFF"/>
      </a:lt1>
      <a:dk2>
        <a:srgbClr val="E3000B"/>
      </a:dk2>
      <a:lt2>
        <a:srgbClr val="E7E6E6"/>
      </a:lt2>
      <a:accent1>
        <a:srgbClr val="E3000B"/>
      </a:accent1>
      <a:accent2>
        <a:srgbClr val="FF414B"/>
      </a:accent2>
      <a:accent3>
        <a:srgbClr val="BE301A"/>
      </a:accent3>
      <a:accent4>
        <a:srgbClr val="8F2011"/>
      </a:accent4>
      <a:accent5>
        <a:srgbClr val="730E04"/>
      </a:accent5>
      <a:accent6>
        <a:srgbClr val="490004"/>
      </a:accent6>
      <a:hlink>
        <a:srgbClr val="0563C1"/>
      </a:hlink>
      <a:folHlink>
        <a:srgbClr val="9437FF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1974</TotalTime>
  <Words>880</Words>
  <Application>Microsoft Office PowerPoint</Application>
  <PresentationFormat>On-screen Show (4:3)</PresentationFormat>
  <Paragraphs>117</Paragraphs>
  <Slides>15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Open Sans</vt:lpstr>
      <vt:lpstr>Times New Roman</vt:lpstr>
      <vt:lpstr>AI_template</vt:lpstr>
      <vt:lpstr>Aangepast ontwerp</vt:lpstr>
      <vt:lpstr>Adaption, Analysis and Evaluation of State-of-the-Art Wav2Vec2 Models on Air Traffic Control Communication Data</vt:lpstr>
      <vt:lpstr>Content</vt:lpstr>
      <vt:lpstr>Introduction</vt:lpstr>
      <vt:lpstr>PowerPoint Presentation</vt:lpstr>
      <vt:lpstr>Motivation</vt:lpstr>
      <vt:lpstr>Research questions</vt:lpstr>
      <vt:lpstr>Related Work</vt:lpstr>
      <vt:lpstr>Methods</vt:lpstr>
      <vt:lpstr>PowerPoint Presentation</vt:lpstr>
      <vt:lpstr>Experiments</vt:lpstr>
      <vt:lpstr>Data augmentation</vt:lpstr>
      <vt:lpstr>Results</vt:lpstr>
      <vt:lpstr>Discussion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Bibian Bennink</dc:creator>
  <cp:lastModifiedBy>Karan Chand</cp:lastModifiedBy>
  <cp:revision>27</cp:revision>
  <dcterms:created xsi:type="dcterms:W3CDTF">2020-12-14T13:26:12Z</dcterms:created>
  <dcterms:modified xsi:type="dcterms:W3CDTF">2022-09-30T10:30:36Z</dcterms:modified>
</cp:coreProperties>
</file>