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73" r:id="rId14"/>
    <p:sldId id="265" r:id="rId15"/>
    <p:sldId id="274" r:id="rId16"/>
    <p:sldId id="275" r:id="rId17"/>
    <p:sldId id="276" r:id="rId18"/>
    <p:sldId id="26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7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2-10-2022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2-10-2022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2-10-2022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2-10-2022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2-10-2022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2-10-2022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2-10-2022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2-10-2022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2-10-2022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2-10-2022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2-10-2022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2-10-2022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2-10-2022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2-10-2022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2-10-2022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2-10-2022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6894" y="5374854"/>
            <a:ext cx="6858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 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Data</a:t>
            </a:r>
          </a:p>
          <a:p>
            <a:r>
              <a:rPr lang="nl-NL" sz="1800" dirty="0"/>
              <a:t>10 hours of speech – average of 3.8s per utterance</a:t>
            </a:r>
          </a:p>
          <a:p>
            <a:r>
              <a:rPr lang="nl-NL" sz="1800" dirty="0"/>
              <a:t>Simulated real-time ATC</a:t>
            </a:r>
          </a:p>
          <a:p>
            <a:r>
              <a:rPr lang="nl-NL" sz="1800" dirty="0"/>
              <a:t>For public use</a:t>
            </a:r>
          </a:p>
          <a:p>
            <a:r>
              <a:rPr lang="nl-NL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datasets: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 and (&lt;FL&gt;. . .&lt;/FL&gt;).</a:t>
            </a:r>
          </a:p>
          <a:p>
            <a:r>
              <a:rPr lang="en-US" sz="1800" dirty="0"/>
              <a:t>Characters found in transcriptions, separated by “\”: </a:t>
            </a:r>
            <a:br>
              <a:rPr lang="en-US" sz="1800" dirty="0"/>
            </a:br>
            <a:r>
              <a:rPr lang="en-US" sz="1800" dirty="0"/>
              <a:t>[\=\ ̃\@\,\?\.\!\-\;\:\”\“\%\‘\”\’]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r>
              <a:rPr lang="en-US" sz="1800" dirty="0"/>
              <a:t>Train-validation-test split of 8:1:1 </a:t>
            </a:r>
            <a:r>
              <a:rPr lang="en-US" sz="1800" dirty="0">
                <a:sym typeface="Wingdings" panose="05000000000000000000" pitchFamily="2" charset="2"/>
              </a:rPr>
              <a:t>7526:940:931 rows 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1000:50:931 rows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AE9-C9C6-AA82-94D1-C76D9F0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179-C1EF-5A2B-657A-163145C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No tuning of hyperparameters</a:t>
            </a:r>
          </a:p>
          <a:p>
            <a:r>
              <a:rPr lang="nl-NL" sz="2000" dirty="0"/>
              <a:t>Fine-tune for 7500 steps</a:t>
            </a:r>
          </a:p>
          <a:p>
            <a:r>
              <a:rPr lang="nl-NL" sz="2000" dirty="0"/>
              <a:t>100 step warm-up phase</a:t>
            </a:r>
          </a:p>
          <a:p>
            <a:r>
              <a:rPr lang="nl-NL" sz="2000" dirty="0"/>
              <a:t>Locally on Geforce GTX 1080</a:t>
            </a:r>
          </a:p>
          <a:p>
            <a:r>
              <a:rPr lang="nl-NL" sz="2000" dirty="0"/>
              <a:t>Effective batch size of 8</a:t>
            </a:r>
          </a:p>
          <a:p>
            <a:r>
              <a:rPr lang="nl-NL" sz="2000" dirty="0"/>
              <a:t>Linear learning rate of 3e-4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9A88-1857-D6CB-C8FD-67F066A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1D0F8-E7C6-4461-B826-4769CC68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9" y="1361469"/>
            <a:ext cx="6870122" cy="4135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29AB5-A678-8502-84B9-63E3518F35BC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Evaluation of pretrained models in WER and CER.</a:t>
            </a:r>
          </a:p>
        </p:txBody>
      </p:sp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3A51-71F3-97B5-0F91-8A33106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FFC7F-B0C1-67D8-0F8B-E3936EBB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97" y="1361874"/>
            <a:ext cx="6856806" cy="4134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4123-685D-D416-A78C-CDBB9BA9DC05}"/>
              </a:ext>
            </a:extLst>
          </p:cNvPr>
          <p:cNvSpPr txBox="1"/>
          <p:nvPr/>
        </p:nvSpPr>
        <p:spPr>
          <a:xfrm>
            <a:off x="1143597" y="654519"/>
            <a:ext cx="668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WERR of ~93% and CERR of ~92% for XLS-R-1000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CF02-0745-22FB-37F0-FE2E0E428BA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2: Evaluation of the fine-tuned XLS-R models in WER and CER.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2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A2A49-CCE4-95E8-D10E-685347F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46F-8F32-276C-EA21-27B35594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9" y="1120947"/>
            <a:ext cx="5340804" cy="3221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2BA1B-724D-E822-6120-2CBF1D075384}"/>
              </a:ext>
            </a:extLst>
          </p:cNvPr>
          <p:cNvSpPr txBox="1"/>
          <p:nvPr/>
        </p:nvSpPr>
        <p:spPr>
          <a:xfrm>
            <a:off x="815825" y="665182"/>
            <a:ext cx="66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Relative ~33% WERR and ~20% CERR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9E69-B1EF-B78A-2FF7-1FA24199F289}"/>
              </a:ext>
            </a:extLst>
          </p:cNvPr>
          <p:cNvSpPr txBox="1"/>
          <p:nvPr/>
        </p:nvSpPr>
        <p:spPr>
          <a:xfrm>
            <a:off x="285929" y="4428561"/>
            <a:ext cx="39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3: Evaluation of the fine-tuned XLS-R models in addition to a LM in WER and CER.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FE45F-41CE-FBB3-1269-4869FDD9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48" y="1256246"/>
            <a:ext cx="2920123" cy="1322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255C-FA8E-C3BB-C7DD-F58FE5F9C6F1}"/>
              </a:ext>
            </a:extLst>
          </p:cNvPr>
          <p:cNvSpPr txBox="1"/>
          <p:nvPr/>
        </p:nvSpPr>
        <p:spPr>
          <a:xfrm>
            <a:off x="5992091" y="2819400"/>
            <a:ext cx="266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2: The columns ’WERR’ and ’CERR’ represent the increase in performances found in</a:t>
            </a:r>
            <a:br>
              <a:rPr lang="en-US" sz="1200" dirty="0"/>
            </a:br>
            <a:r>
              <a:rPr lang="en-US" sz="1200" dirty="0"/>
              <a:t>figure 3 (in-domain LM), relative to figure 2 (no in-domain LM).</a:t>
            </a:r>
          </a:p>
        </p:txBody>
      </p:sp>
    </p:spTree>
    <p:extLst>
      <p:ext uri="{BB962C8B-B14F-4D97-AF65-F5344CB8AC3E}">
        <p14:creationId xmlns:p14="http://schemas.microsoft.com/office/powerpoint/2010/main" val="20297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619CC-A7F8-D43E-5688-1085A67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16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E06A0-41CB-C871-B773-12D755FC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89" y="1368136"/>
            <a:ext cx="6837821" cy="4121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9DD72-1C1A-340A-23C6-3512E5A5FDA5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Improvement of the XLS-R model in WER and CER.</a:t>
            </a:r>
          </a:p>
        </p:txBody>
      </p:sp>
    </p:spTree>
    <p:extLst>
      <p:ext uri="{BB962C8B-B14F-4D97-AF65-F5344CB8AC3E}">
        <p14:creationId xmlns:p14="http://schemas.microsoft.com/office/powerpoint/2010/main" val="20315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1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to </a:t>
            </a:r>
            <a:r>
              <a:rPr lang="en-US" sz="2400" dirty="0" err="1"/>
              <a:t>Zuluaga</a:t>
            </a:r>
            <a:r>
              <a:rPr lang="en-US" sz="2400" dirty="0"/>
              <a:t>-Gomez et al. 2022</a:t>
            </a:r>
          </a:p>
          <a:p>
            <a:r>
              <a:rPr lang="en-US" sz="2000" dirty="0"/>
              <a:t>Achieved WERs of 40% and 43% on 5 minutes of ISAVIA and NATS data</a:t>
            </a:r>
          </a:p>
          <a:p>
            <a:r>
              <a:rPr lang="en-US" sz="2000" dirty="0"/>
              <a:t>XLS-R-10* achieved WER of 29% using ~40 seconds of ATCOSIM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8B5C0-8CB3-C3A1-1C47-6042389B2474}"/>
              </a:ext>
            </a:extLst>
          </p:cNvPr>
          <p:cNvSpPr txBox="1"/>
          <p:nvPr/>
        </p:nvSpPr>
        <p:spPr>
          <a:xfrm>
            <a:off x="685800" y="412865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Comparison should not be made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10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Unusually high performance – Overfitting</a:t>
            </a:r>
          </a:p>
          <a:p>
            <a:r>
              <a:rPr lang="en-US" sz="2000" dirty="0"/>
              <a:t>WERR and CERR of ∼95.5% and ∼96.1%</a:t>
            </a:r>
          </a:p>
          <a:p>
            <a:r>
              <a:rPr lang="en-US" sz="2000" dirty="0"/>
              <a:t>Similar data – 10 speakers</a:t>
            </a:r>
          </a:p>
          <a:p>
            <a:r>
              <a:rPr lang="en-US" sz="2000" dirty="0"/>
              <a:t>Language model constructed from 90% of data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4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87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Callsign Detection</a:t>
            </a:r>
          </a:p>
          <a:p>
            <a:r>
              <a:rPr lang="en-US" sz="2000" dirty="0"/>
              <a:t>Recognizable, but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19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04529"/>
              </p:ext>
            </p:extLst>
          </p:nvPr>
        </p:nvGraphicFramePr>
        <p:xfrm>
          <a:off x="533400" y="2777838"/>
          <a:ext cx="8285018" cy="30964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291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1429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golf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051_0227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goll</a:t>
                      </a:r>
                      <a:r>
                        <a:rPr lang="en-US" sz="1600" u="none" strike="noStrike" dirty="0">
                          <a:effectLst/>
                        </a:rPr>
                        <a:t>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{'golf'}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  <a:tr h="137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lufthansa five two nine four radar contact climb flight level three three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lufthansa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five to nine four radar contact climb flight level three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{'two'}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3982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Single word prediction</a:t>
            </a:r>
          </a:p>
          <a:p>
            <a:r>
              <a:rPr lang="en-US" sz="2000" dirty="0"/>
              <a:t>Without context, model relies on the LM</a:t>
            </a:r>
          </a:p>
          <a:p>
            <a:r>
              <a:rPr lang="en-US" sz="2000" dirty="0"/>
              <a:t>Implications in practice?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20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0084"/>
              </p:ext>
            </p:extLst>
          </p:nvPr>
        </p:nvGraphicFramePr>
        <p:xfrm>
          <a:off x="533400" y="3455433"/>
          <a:ext cx="8285018" cy="100761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27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111_0627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{'exact'}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1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Uh, Oh</a:t>
            </a:r>
          </a:p>
          <a:p>
            <a:r>
              <a:rPr lang="en-US" sz="2000" dirty="0"/>
              <a:t>Small ambiguous ‘errors’</a:t>
            </a:r>
          </a:p>
          <a:p>
            <a:r>
              <a:rPr lang="en-US" sz="2000" dirty="0"/>
              <a:t>Should this impact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21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800"/>
              </p:ext>
            </p:extLst>
          </p:nvPr>
        </p:nvGraphicFramePr>
        <p:xfrm>
          <a:off x="533400" y="3455433"/>
          <a:ext cx="8285018" cy="10195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101_0199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ah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3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What is captured by WER and CER?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22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5B67-1C7C-9BB1-30C1-3767CBCB9A22}"/>
              </a:ext>
            </a:extLst>
          </p:cNvPr>
          <p:cNvSpPr txBox="1"/>
          <p:nvPr/>
        </p:nvSpPr>
        <p:spPr>
          <a:xfrm>
            <a:off x="628649" y="2410691"/>
            <a:ext cx="7322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Concept Error Rate (ConER)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Use labelled transcribed data for classification (Command or callsign)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Ratio of correctly transcribed concept</a:t>
            </a:r>
          </a:p>
          <a:p>
            <a:endParaRPr lang="nl-NL" sz="2400" dirty="0"/>
          </a:p>
          <a:p>
            <a:r>
              <a:rPr lang="nl-NL" sz="2400" dirty="0"/>
              <a:t>Command Error Rate (CmdER)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 of correctly transcribed concepts in a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err="1"/>
              <a:t>Oualil</a:t>
            </a:r>
            <a:r>
              <a:rPr lang="en-US" sz="2000" dirty="0"/>
              <a:t> et al., 2015)</a:t>
            </a:r>
          </a:p>
        </p:txBody>
      </p:sp>
    </p:spTree>
    <p:extLst>
      <p:ext uri="{BB962C8B-B14F-4D97-AF65-F5344CB8AC3E}">
        <p14:creationId xmlns:p14="http://schemas.microsoft.com/office/powerpoint/2010/main" val="18817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robust are pretrained and fine-tuned ASR models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886700" cy="3949010"/>
          </a:xfrm>
        </p:spPr>
        <p:txBody>
          <a:bodyPr>
            <a:normAutofit/>
          </a:bodyPr>
          <a:lstStyle/>
          <a:p>
            <a:r>
              <a:rPr lang="nl-NL" sz="2000" dirty="0"/>
              <a:t>Models imported from HuggingFace are not robust;</a:t>
            </a:r>
            <a:br>
              <a:rPr lang="nl-NL" sz="2000" dirty="0"/>
            </a:br>
            <a:r>
              <a:rPr lang="nl-NL" sz="2000" dirty="0"/>
              <a:t>WER and CER of 51% and 22% respectively (huBERT)</a:t>
            </a:r>
          </a:p>
          <a:p>
            <a:r>
              <a:rPr lang="nl-NL" sz="2000" dirty="0"/>
              <a:t>Fine-tuned XLS-R-1000 model achieved a reasonable (</a:t>
            </a:r>
            <a:r>
              <a:rPr lang="en-US" sz="2000" dirty="0"/>
              <a:t>Helmke et al., 2016)</a:t>
            </a:r>
            <a:r>
              <a:rPr lang="nl-NL" sz="2000" dirty="0"/>
              <a:t> WER of ~5%</a:t>
            </a:r>
          </a:p>
          <a:p>
            <a:r>
              <a:rPr lang="nl-NL" sz="2000" dirty="0"/>
              <a:t>Addition of an in-domain LM provides a high performance XLS-R-1000* model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Minor training and an LM can have a major impact on performance</a:t>
            </a:r>
          </a:p>
          <a:p>
            <a:endParaRPr lang="nl-NL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44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a language model affect the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718715" cy="1352529"/>
          </a:xfrm>
        </p:spPr>
        <p:txBody>
          <a:bodyPr>
            <a:normAutofit/>
          </a:bodyPr>
          <a:lstStyle/>
          <a:p>
            <a:r>
              <a:rPr lang="nl-NL" sz="2000" dirty="0"/>
              <a:t>~33% decrease of WER</a:t>
            </a:r>
          </a:p>
          <a:p>
            <a:r>
              <a:rPr lang="nl-NL" sz="2000" dirty="0"/>
              <a:t>~20% decrease of CER</a:t>
            </a:r>
          </a:p>
          <a:p>
            <a:r>
              <a:rPr lang="nl-NL" sz="2000" dirty="0"/>
              <a:t>Cheap performance boost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24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3D74B-1CC9-18BF-2874-92D8ECF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5802"/>
            <a:ext cx="4795406" cy="2172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4830B-46B7-50CE-D16F-737E262ADE5C}"/>
              </a:ext>
            </a:extLst>
          </p:cNvPr>
          <p:cNvSpPr txBox="1"/>
          <p:nvPr/>
        </p:nvSpPr>
        <p:spPr>
          <a:xfrm>
            <a:off x="5543548" y="3899899"/>
            <a:ext cx="3205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2: The columns ’WERR’ and ’CERR’ represent the increase in performances found in figure 3 (in-domain LM), relative to figure 2 (no in-domain LM).</a:t>
            </a:r>
          </a:p>
        </p:txBody>
      </p:sp>
    </p:spTree>
    <p:extLst>
      <p:ext uri="{BB962C8B-B14F-4D97-AF65-F5344CB8AC3E}">
        <p14:creationId xmlns:p14="http://schemas.microsoft.com/office/powerpoint/2010/main" val="323811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5"/>
            <a:ext cx="8085859" cy="1789257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the amount of data used to fine-tune affect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22091"/>
            <a:ext cx="7886700" cy="3167327"/>
          </a:xfrm>
        </p:spPr>
        <p:txBody>
          <a:bodyPr>
            <a:normAutofit/>
          </a:bodyPr>
          <a:lstStyle/>
          <a:p>
            <a:r>
              <a:rPr lang="nl-NL" sz="2000" dirty="0"/>
              <a:t>More training data = higher performance</a:t>
            </a:r>
          </a:p>
          <a:p>
            <a:r>
              <a:rPr lang="nl-NL" sz="2000" dirty="0"/>
              <a:t>Maximum of 10% of available training data is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25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7664A-21B7-88D5-7A08-8EFFB91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3" y="3173298"/>
            <a:ext cx="4422309" cy="2666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0E021-55EE-892B-1D32-D3D8E199A836}"/>
              </a:ext>
            </a:extLst>
          </p:cNvPr>
          <p:cNvSpPr txBox="1"/>
          <p:nvPr/>
        </p:nvSpPr>
        <p:spPr>
          <a:xfrm>
            <a:off x="5137046" y="3916175"/>
            <a:ext cx="299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Figure 2: Evaluation of the fine-tuned XLS-R models in WER and CER.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489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BF42-52FC-468B-6C29-CD0DFE0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Further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E681-36EA-E681-A6BE-7432224D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0097"/>
            <a:ext cx="7886700" cy="4173393"/>
          </a:xfrm>
        </p:spPr>
        <p:txBody>
          <a:bodyPr>
            <a:normAutofit lnSpcReduction="10000"/>
          </a:bodyPr>
          <a:lstStyle/>
          <a:p>
            <a:r>
              <a:rPr lang="nl-NL" sz="2400" dirty="0"/>
              <a:t>Additional models</a:t>
            </a:r>
          </a:p>
          <a:p>
            <a:pPr lvl="1"/>
            <a:r>
              <a:rPr lang="nl-NL" sz="2000" dirty="0"/>
              <a:t>Only XLS-R model is fine-tuned</a:t>
            </a:r>
          </a:p>
          <a:p>
            <a:pPr lvl="1"/>
            <a:r>
              <a:rPr lang="nl-NL" sz="2000" dirty="0"/>
              <a:t>Addition of LM to raw HuggingFace Models</a:t>
            </a:r>
            <a:endParaRPr lang="en-US" sz="2000" dirty="0"/>
          </a:p>
          <a:p>
            <a:r>
              <a:rPr lang="en-US" sz="2400" dirty="0"/>
              <a:t>Variable training data</a:t>
            </a:r>
          </a:p>
          <a:p>
            <a:pPr lvl="1"/>
            <a:r>
              <a:rPr lang="en-US" sz="2000" dirty="0"/>
              <a:t>~1 hour of training data</a:t>
            </a:r>
          </a:p>
          <a:p>
            <a:r>
              <a:rPr lang="en-US" sz="2400" dirty="0"/>
              <a:t>Tuning hyperparameters</a:t>
            </a:r>
            <a:endParaRPr lang="en-US" sz="2000" dirty="0"/>
          </a:p>
          <a:p>
            <a:r>
              <a:rPr lang="en-US" sz="2400" dirty="0"/>
              <a:t>Generalization</a:t>
            </a:r>
          </a:p>
          <a:p>
            <a:pPr lvl="1"/>
            <a:r>
              <a:rPr lang="en-US" sz="2000" dirty="0"/>
              <a:t>Evaluate on different datasets</a:t>
            </a:r>
          </a:p>
          <a:p>
            <a:r>
              <a:rPr lang="en-US" sz="2400" dirty="0"/>
              <a:t>Additional language models</a:t>
            </a:r>
          </a:p>
          <a:p>
            <a:pPr lvl="1"/>
            <a:r>
              <a:rPr lang="en-US" sz="2000" dirty="0"/>
              <a:t>N-grams</a:t>
            </a:r>
          </a:p>
          <a:p>
            <a:pPr lvl="1"/>
            <a:r>
              <a:rPr lang="en-US" sz="2000" dirty="0"/>
              <a:t>Finite state machine for utterance generation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Yitsz</a:t>
            </a:r>
            <a:r>
              <a:rPr lang="en-US" sz="2000" dirty="0"/>
              <a:t> </a:t>
            </a:r>
            <a:r>
              <a:rPr lang="en-US" sz="2000" dirty="0" err="1"/>
              <a:t>Neurink</a:t>
            </a:r>
            <a:r>
              <a:rPr lang="en-US" sz="2000" dirty="0"/>
              <a:t>)</a:t>
            </a:r>
          </a:p>
          <a:p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31BC-92BD-E0DA-A27B-D70241D5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28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  <a:p>
            <a:pPr marL="0" indent="0">
              <a:buNone/>
            </a:pPr>
            <a:r>
              <a:rPr lang="en-US" sz="1050" dirty="0" err="1"/>
              <a:t>Oualil</a:t>
            </a:r>
            <a:r>
              <a:rPr lang="en-US" sz="1050" dirty="0"/>
              <a:t>, Y., </a:t>
            </a:r>
            <a:r>
              <a:rPr lang="en-US" sz="1050" dirty="0" err="1"/>
              <a:t>Schulder</a:t>
            </a:r>
            <a:r>
              <a:rPr lang="en-US" sz="1050" dirty="0"/>
              <a:t>, M., Helmke, H., Schmidt, A., &amp; </a:t>
            </a:r>
            <a:r>
              <a:rPr lang="en-US" sz="1050" dirty="0" err="1"/>
              <a:t>Klakow</a:t>
            </a:r>
            <a:r>
              <a:rPr lang="en-US" sz="1050" dirty="0"/>
              <a:t>, D. (2015). Real-Time Integration of Dynamic Context Information for 	Improving Automatic Speech Recognition. In Sixteenth Annual Conference of the International Speech 	Communication Association. https://www.isca-speech.org/archive v0/</a:t>
            </a:r>
            <a:r>
              <a:rPr lang="en-US" sz="1050" dirty="0" err="1"/>
              <a:t>interspeech</a:t>
            </a:r>
            <a:r>
              <a:rPr lang="en-US" sz="1050" dirty="0"/>
              <a:t> 2015/papers/i15 2107.pdf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8" y="2505017"/>
            <a:ext cx="1679574" cy="25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898535" y="4991454"/>
            <a:ext cx="1953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pPr lvl="1"/>
            <a:r>
              <a:rPr lang="nl-NL" sz="1600" dirty="0"/>
              <a:t>Variable LMs out of scope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  <a:p>
            <a:pPr lvl="1"/>
            <a:r>
              <a:rPr lang="nl-NL" sz="1600" dirty="0"/>
              <a:t>Low-medium-high ranges of training data</a:t>
            </a:r>
          </a:p>
          <a:p>
            <a:pPr lvl="1"/>
            <a:endParaRPr lang="nl-N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428556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400" dirty="0">
                <a:latin typeface="+mn-lt"/>
              </a:rPr>
              <a:t>Choice for research on only XLS-R model:</a:t>
            </a:r>
          </a:p>
          <a:p>
            <a:pPr lvl="1"/>
            <a:r>
              <a:rPr lang="nl-NL" sz="2000" dirty="0">
                <a:latin typeface="+mn-lt"/>
              </a:rPr>
              <a:t>Accents in ATC</a:t>
            </a:r>
          </a:p>
          <a:p>
            <a:pPr lvl="1"/>
            <a:r>
              <a:rPr lang="nl-NL" sz="2000" dirty="0">
                <a:latin typeface="+mn-lt"/>
              </a:rPr>
              <a:t>Regularly updated model</a:t>
            </a:r>
          </a:p>
          <a:p>
            <a:pPr lvl="1"/>
            <a:r>
              <a:rPr lang="nl-NL" sz="2000" dirty="0">
                <a:latin typeface="+mn-lt"/>
              </a:rPr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3324</TotalTime>
  <Words>1614</Words>
  <Application>Microsoft Office PowerPoint</Application>
  <PresentationFormat>On-screen Show (4:3)</PresentationFormat>
  <Paragraphs>230</Paragraphs>
  <Slides>28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Settings</vt:lpstr>
      <vt:lpstr>Results</vt:lpstr>
      <vt:lpstr>PowerPoint Presentation</vt:lpstr>
      <vt:lpstr>PowerPoint Presentation</vt:lpstr>
      <vt:lpstr>PowerPoint Presentation</vt:lpstr>
      <vt:lpstr>Discussion</vt:lpstr>
      <vt:lpstr>Discussion</vt:lpstr>
      <vt:lpstr>Evaluation XLS-R-1000*</vt:lpstr>
      <vt:lpstr>Evaluation XLS-R-1000*</vt:lpstr>
      <vt:lpstr>Evaluation XLS-R-1000*</vt:lpstr>
      <vt:lpstr>Evaluation Metric</vt:lpstr>
      <vt:lpstr>How robust are pretrained and fine-tuned ASR models on ATC data?</vt:lpstr>
      <vt:lpstr>How does a language model affect the performance of a fine-tuned XLS-R model on ATC data?</vt:lpstr>
      <vt:lpstr>How does the amount of data used to fine-tune affect performance of a fine-tuned XLS-R model on ATC data?</vt:lpstr>
      <vt:lpstr>Further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34</cp:revision>
  <dcterms:created xsi:type="dcterms:W3CDTF">2020-12-14T13:26:12Z</dcterms:created>
  <dcterms:modified xsi:type="dcterms:W3CDTF">2022-10-02T17:47:00Z</dcterms:modified>
</cp:coreProperties>
</file>