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n\Desktop\Thesis\ATC\HG\metrics\transcribed_metrics_graph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transcribed_metrics_graphs!$H$2:$H$5</c:f>
              <c:numCache>
                <c:formatCode>General</c:formatCode>
                <c:ptCount val="4"/>
                <c:pt idx="0">
                  <c:v>0.71082999999999996</c:v>
                </c:pt>
                <c:pt idx="1">
                  <c:v>0.59216999999999997</c:v>
                </c:pt>
                <c:pt idx="2">
                  <c:v>0.51312999999999998</c:v>
                </c:pt>
                <c:pt idx="3">
                  <c:v>0.66610000000000003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F-43AE-AF1B-107A79968F0F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transcribed_metrics_graphs!$I$2:$I$5</c:f>
              <c:numCache>
                <c:formatCode>General</c:formatCode>
                <c:ptCount val="4"/>
                <c:pt idx="0">
                  <c:v>0.31637999999999999</c:v>
                </c:pt>
                <c:pt idx="1">
                  <c:v>0.26707999999999998</c:v>
                </c:pt>
                <c:pt idx="2">
                  <c:v>0.21518000000000001</c:v>
                </c:pt>
                <c:pt idx="3">
                  <c:v>0.26167000000000001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4F-43AE-AF1B-107A79968F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transcribed_metrics_graphs!$H$7:$H$11</c:f>
              <c:numCache>
                <c:formatCode>General</c:formatCode>
                <c:ptCount val="5"/>
                <c:pt idx="0">
                  <c:v>0.43075999999999998</c:v>
                </c:pt>
                <c:pt idx="1">
                  <c:v>0.26016</c:v>
                </c:pt>
                <c:pt idx="2">
                  <c:v>0.16975000000000001</c:v>
                </c:pt>
                <c:pt idx="3">
                  <c:v>8.3210000000000006E-2</c:v>
                </c:pt>
                <c:pt idx="4">
                  <c:v>4.6440000000000002E-2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C-400D-ADB7-031847549F19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transcribed_metrics_graphs!$I$7:$I$11</c:f>
              <c:numCache>
                <c:formatCode>General</c:formatCode>
                <c:ptCount val="5"/>
                <c:pt idx="0">
                  <c:v>0.17469999999999999</c:v>
                </c:pt>
                <c:pt idx="1">
                  <c:v>9.5299999999999996E-2</c:v>
                </c:pt>
                <c:pt idx="2">
                  <c:v>5.799E-2</c:v>
                </c:pt>
                <c:pt idx="3">
                  <c:v>2.6249999999999999E-2</c:v>
                </c:pt>
                <c:pt idx="4">
                  <c:v>1.541E-2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C-400D-ADB7-031847549F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 Models in addition</a:t>
            </a:r>
            <a:r>
              <a:rPr lang="en-US" baseline="0"/>
              <a:t> to Language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53B-4111-BFEB-34A4CC001FB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transcribed_metrics_graphs!$H$13:$H$17</c:f>
              <c:numCache>
                <c:formatCode>General</c:formatCode>
                <c:ptCount val="5"/>
                <c:pt idx="0">
                  <c:v>0.29113</c:v>
                </c:pt>
                <c:pt idx="1">
                  <c:v>0.14505000000000001</c:v>
                </c:pt>
                <c:pt idx="2">
                  <c:v>0.11837</c:v>
                </c:pt>
                <c:pt idx="3">
                  <c:v>5.5930000000000001E-2</c:v>
                </c:pt>
                <c:pt idx="4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B-4111-BFEB-34A4CC001FBC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transcribed_metrics_graphs!$I$13:$I$17</c:f>
              <c:numCache>
                <c:formatCode>General</c:formatCode>
                <c:ptCount val="5"/>
                <c:pt idx="0">
                  <c:v>0.13813</c:v>
                </c:pt>
                <c:pt idx="1">
                  <c:v>6.7659999999999998E-2</c:v>
                </c:pt>
                <c:pt idx="2">
                  <c:v>4.8059999999999999E-2</c:v>
                </c:pt>
                <c:pt idx="3">
                  <c:v>2.1530000000000001E-2</c:v>
                </c:pt>
                <c:pt idx="4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B-4111-BFEB-34A4CC001F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Improvement</a:t>
            </a:r>
            <a:r>
              <a:rPr lang="en-US" baseline="0"/>
              <a:t> of XLS-R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4A57-4B28-BE13-1E74D3D1939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transcribed_metrics_graphs!$H$19:$H$21</c:f>
              <c:numCache>
                <c:formatCode>General</c:formatCode>
                <c:ptCount val="3"/>
                <c:pt idx="0">
                  <c:v>0.66610000000000003</c:v>
                </c:pt>
                <c:pt idx="1">
                  <c:v>4.6440000000000002E-2</c:v>
                </c:pt>
                <c:pt idx="2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57-4B28-BE13-1E74D3D1939B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transcribed_metrics_graphs!$I$19:$I$21</c:f>
              <c:numCache>
                <c:formatCode>General</c:formatCode>
                <c:ptCount val="3"/>
                <c:pt idx="0">
                  <c:v>0.26167000000000001</c:v>
                </c:pt>
                <c:pt idx="1">
                  <c:v>1.541E-2</c:v>
                </c:pt>
                <c:pt idx="2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7-4B28-BE13-1E74D3D193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transcribed_metrics_graphs!$H$7:$H$11</c:f>
              <c:numCache>
                <c:formatCode>General</c:formatCode>
                <c:ptCount val="5"/>
                <c:pt idx="0">
                  <c:v>0.43075999999999998</c:v>
                </c:pt>
                <c:pt idx="1">
                  <c:v>0.26016</c:v>
                </c:pt>
                <c:pt idx="2">
                  <c:v>0.16975000000000001</c:v>
                </c:pt>
                <c:pt idx="3">
                  <c:v>8.3210000000000006E-2</c:v>
                </c:pt>
                <c:pt idx="4">
                  <c:v>4.6440000000000002E-2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C-4973-BD51-7DBD4D65C7ED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transcribed_metrics_graphs!$I$7:$I$11</c:f>
              <c:numCache>
                <c:formatCode>General</c:formatCode>
                <c:ptCount val="5"/>
                <c:pt idx="0">
                  <c:v>0.17469999999999999</c:v>
                </c:pt>
                <c:pt idx="1">
                  <c:v>9.5299999999999996E-2</c:v>
                </c:pt>
                <c:pt idx="2">
                  <c:v>5.799E-2</c:v>
                </c:pt>
                <c:pt idx="3">
                  <c:v>2.6249999999999999E-2</c:v>
                </c:pt>
                <c:pt idx="4">
                  <c:v>1.541E-2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C-4973-BD51-7DBD4D65C7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6-10-2022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6-10-2022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6-10-2022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6-10-2022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6-10-2022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6-10-2022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6-10-2022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6-10-2022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33" y="5162648"/>
            <a:ext cx="3918858" cy="1009552"/>
          </a:xfrm>
        </p:spPr>
        <p:txBody>
          <a:bodyPr/>
          <a:lstStyle/>
          <a:p>
            <a:pPr algn="l"/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</a:t>
            </a:r>
            <a:b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ATCOSIM dataset</a:t>
            </a:r>
          </a:p>
          <a:p>
            <a:r>
              <a:rPr lang="nl-NL" sz="2000" dirty="0"/>
              <a:t>10 hours of speech – average of 3.8s per utterance</a:t>
            </a:r>
          </a:p>
          <a:p>
            <a:r>
              <a:rPr lang="nl-NL" sz="2000" dirty="0"/>
              <a:t>Simulated real-time ATC</a:t>
            </a:r>
          </a:p>
          <a:p>
            <a:r>
              <a:rPr lang="nl-NL" sz="2000" dirty="0"/>
              <a:t>For public use</a:t>
            </a:r>
          </a:p>
          <a:p>
            <a:r>
              <a:rPr 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 (GPT-2):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[NONSENSE],  (&lt;FL&gt;. . .&lt;/FL&gt;) and [UNKNOWN].</a:t>
            </a:r>
          </a:p>
          <a:p>
            <a:r>
              <a:rPr lang="en-US" sz="1800" dirty="0"/>
              <a:t>Characters found in transcriptions were removed: </a:t>
            </a:r>
            <a:br>
              <a:rPr lang="en-US" sz="1800" dirty="0"/>
            </a:br>
            <a:r>
              <a:rPr lang="en-US" sz="1800" dirty="0"/>
              <a:t>[ =  ̃ @ , ? . ! - ; : ” “ % ‘  ” ’ 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 - 30 epochs, 250 steps each</a:t>
            </a:r>
          </a:p>
          <a:p>
            <a:r>
              <a:rPr lang="nl-NL" sz="2000" dirty="0"/>
              <a:t>100 step warm-up steps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r>
              <a:rPr lang="nl-NL" sz="2000" dirty="0"/>
              <a:t>Locally on Geforce GTX 1080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2491805" y="5582915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7B52CA-0955-4C0A-AFC1-F5F5BBFD2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391579"/>
              </p:ext>
            </p:extLst>
          </p:nvPr>
        </p:nvGraphicFramePr>
        <p:xfrm>
          <a:off x="1185519" y="1581984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9EF523-EC05-4A82-AC63-F6D78EE32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92449"/>
              </p:ext>
            </p:extLst>
          </p:nvPr>
        </p:nvGraphicFramePr>
        <p:xfrm>
          <a:off x="1143597" y="1464330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Relative ~33% WERR and ~20% CERR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285929" y="4976659"/>
            <a:ext cx="39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48" y="1804344"/>
            <a:ext cx="2920123" cy="1322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255C-FA8E-C3BB-C7DD-F58FE5F9C6F1}"/>
              </a:ext>
            </a:extLst>
          </p:cNvPr>
          <p:cNvSpPr txBox="1"/>
          <p:nvPr/>
        </p:nvSpPr>
        <p:spPr>
          <a:xfrm>
            <a:off x="5992091" y="3367498"/>
            <a:ext cx="266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2: The columns ’WERR’ and ’CERR’ represent the increase in performances found in</a:t>
            </a:r>
            <a:br>
              <a:rPr lang="en-US" sz="1200" dirty="0"/>
            </a:br>
            <a:r>
              <a:rPr lang="en-US" sz="1200" dirty="0"/>
              <a:t>figure 3 (in-domain LM), relative to figure 2 (no in-domain LM).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A83820-E549-46B4-912B-6EB4818B2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643548"/>
              </p:ext>
            </p:extLst>
          </p:nvPr>
        </p:nvGraphicFramePr>
        <p:xfrm>
          <a:off x="378243" y="1689404"/>
          <a:ext cx="5092963" cy="3055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E5A497-7A0E-4E43-9CDB-EBF6CBF69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042"/>
              </p:ext>
            </p:extLst>
          </p:nvPr>
        </p:nvGraphicFramePr>
        <p:xfrm>
          <a:off x="1185519" y="1375374"/>
          <a:ext cx="6845420" cy="410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C63E1D-543D-927C-F781-62D72039A4C8}"/>
              </a:ext>
            </a:extLst>
          </p:cNvPr>
          <p:cNvSpPr txBox="1"/>
          <p:nvPr/>
        </p:nvSpPr>
        <p:spPr>
          <a:xfrm>
            <a:off x="1185519" y="695131"/>
            <a:ext cx="622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WERR and CERR of ∼95.5% and ∼96.1%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1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to </a:t>
            </a:r>
            <a:r>
              <a:rPr lang="en-US" sz="2400" dirty="0" err="1"/>
              <a:t>Zuluaga</a:t>
            </a:r>
            <a:r>
              <a:rPr lang="en-US" sz="2400" dirty="0"/>
              <a:t>-Gomez et al. 2022</a:t>
            </a:r>
          </a:p>
          <a:p>
            <a:r>
              <a:rPr lang="en-US" sz="2000" dirty="0"/>
              <a:t>Achieved WERs of 40% and 43% on 5 minutes of ISAVIA and NATS data</a:t>
            </a:r>
          </a:p>
          <a:p>
            <a:r>
              <a:rPr lang="en-US" sz="2000" dirty="0"/>
              <a:t>XLS-R-10* achieved WER of 29% using ~40 seconds of ATCOSIM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8B5C0-8CB3-C3A1-1C47-6042389B2474}"/>
              </a:ext>
            </a:extLst>
          </p:cNvPr>
          <p:cNvSpPr txBox="1"/>
          <p:nvPr/>
        </p:nvSpPr>
        <p:spPr>
          <a:xfrm>
            <a:off x="685800" y="4128655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a comparison be made?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10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Unusually high performance – Overfitting?</a:t>
            </a:r>
          </a:p>
          <a:p>
            <a:r>
              <a:rPr lang="en-US" sz="2000" dirty="0"/>
              <a:t>WERR and CERR of ∼95.5% and ∼96.1%</a:t>
            </a:r>
          </a:p>
          <a:p>
            <a:r>
              <a:rPr lang="en-US" sz="2000" dirty="0"/>
              <a:t>Similar data – 10 speakers</a:t>
            </a:r>
          </a:p>
          <a:p>
            <a:r>
              <a:rPr lang="en-US" sz="2000" dirty="0"/>
              <a:t>Language model constructed from 90% of data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87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Callsign Detection</a:t>
            </a:r>
          </a:p>
          <a:p>
            <a:r>
              <a:rPr lang="en-US" sz="2000" dirty="0"/>
              <a:t>Recognizable, but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81169"/>
              </p:ext>
            </p:extLst>
          </p:nvPr>
        </p:nvGraphicFramePr>
        <p:xfrm>
          <a:off x="454940" y="2777838"/>
          <a:ext cx="8060410" cy="288043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99657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455892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696231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1208630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291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1213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golf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051_0227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goll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{'golf'}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  <a:tr h="137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{'two'}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982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Single word prediction</a:t>
            </a:r>
          </a:p>
          <a:p>
            <a:r>
              <a:rPr lang="en-US" sz="2000" dirty="0"/>
              <a:t>Without context, LM is ineffective</a:t>
            </a:r>
          </a:p>
          <a:p>
            <a:r>
              <a:rPr lang="en-US" sz="2000" dirty="0"/>
              <a:t>Implications in practice?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20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0084"/>
              </p:ext>
            </p:extLst>
          </p:nvPr>
        </p:nvGraphicFramePr>
        <p:xfrm>
          <a:off x="533400" y="3455433"/>
          <a:ext cx="8285018" cy="10076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2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111_0627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{'exact'}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Uh, Oh</a:t>
            </a:r>
          </a:p>
          <a:p>
            <a:r>
              <a:rPr lang="en-US" sz="2000" dirty="0"/>
              <a:t>Small ambiguous ‘errors’</a:t>
            </a:r>
          </a:p>
          <a:p>
            <a:r>
              <a:rPr lang="en-US" sz="2000" dirty="0"/>
              <a:t>Should this impact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21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800"/>
              </p:ext>
            </p:extLst>
          </p:nvPr>
        </p:nvGraphicFramePr>
        <p:xfrm>
          <a:off x="533400" y="3455433"/>
          <a:ext cx="8285018" cy="10195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101_0199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ah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3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What is captured by WER and CER?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22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5B67-1C7C-9BB1-30C1-3767CBCB9A22}"/>
              </a:ext>
            </a:extLst>
          </p:cNvPr>
          <p:cNvSpPr txBox="1"/>
          <p:nvPr/>
        </p:nvSpPr>
        <p:spPr>
          <a:xfrm>
            <a:off x="628649" y="2410691"/>
            <a:ext cx="7322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Concept Error Rate (ConER)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Use labelled transcribed data for classification (instruction or callsign)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Ratio of correctly transcribed concept</a:t>
            </a:r>
          </a:p>
          <a:p>
            <a:endParaRPr lang="nl-NL" sz="2400" dirty="0"/>
          </a:p>
          <a:p>
            <a:r>
              <a:rPr lang="nl-NL" sz="2400" dirty="0"/>
              <a:t>Command Error Rate (CmdER)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 of correctly transcribed concepts in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Oualil</a:t>
            </a:r>
            <a:r>
              <a:rPr lang="en-US" sz="2000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18817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robust are pretrained and fine-tuned ASR models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886700" cy="3949010"/>
          </a:xfrm>
        </p:spPr>
        <p:txBody>
          <a:bodyPr>
            <a:normAutofit/>
          </a:bodyPr>
          <a:lstStyle/>
          <a:p>
            <a:r>
              <a:rPr lang="nl-NL" sz="2000" dirty="0"/>
              <a:t>Models imported from HuggingFace are not robust;</a:t>
            </a:r>
            <a:br>
              <a:rPr lang="nl-NL" sz="2000" dirty="0"/>
            </a:br>
            <a:r>
              <a:rPr lang="nl-NL" sz="2000" dirty="0"/>
              <a:t>WER and CER of 51% and 22% respectively (huBERT)</a:t>
            </a:r>
          </a:p>
          <a:p>
            <a:r>
              <a:rPr lang="nl-NL" sz="2000" dirty="0"/>
              <a:t>Fine-tuned XLS-R-1000 model achieved a reasonable (</a:t>
            </a:r>
            <a:r>
              <a:rPr lang="en-US" sz="2000" dirty="0"/>
              <a:t>Helmke et al., 2016)</a:t>
            </a:r>
            <a:r>
              <a:rPr lang="nl-NL" sz="2000" dirty="0"/>
              <a:t> WER of ~5%</a:t>
            </a:r>
          </a:p>
          <a:p>
            <a:r>
              <a:rPr lang="nl-NL" sz="2000" dirty="0"/>
              <a:t>Addition of an in-domain LM provides a high performance XLS-R-1000* model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Minor training and an LM can have a major impact on performance</a:t>
            </a:r>
          </a:p>
          <a:p>
            <a:endParaRPr lang="nl-NL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44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a language model affect the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718715" cy="1352529"/>
          </a:xfrm>
        </p:spPr>
        <p:txBody>
          <a:bodyPr>
            <a:normAutofit/>
          </a:bodyPr>
          <a:lstStyle/>
          <a:p>
            <a:r>
              <a:rPr lang="nl-NL" sz="2000" dirty="0"/>
              <a:t>~33% decrease of WER</a:t>
            </a:r>
          </a:p>
          <a:p>
            <a:r>
              <a:rPr lang="nl-NL" sz="2000" dirty="0"/>
              <a:t>~20% decrease of CER</a:t>
            </a:r>
          </a:p>
          <a:p>
            <a:r>
              <a:rPr lang="nl-NL" sz="2000" dirty="0"/>
              <a:t>Cheap performance boost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24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3D74B-1CC9-18BF-2874-92D8ECF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5802"/>
            <a:ext cx="4795406" cy="2172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4830B-46B7-50CE-D16F-737E262ADE5C}"/>
              </a:ext>
            </a:extLst>
          </p:cNvPr>
          <p:cNvSpPr txBox="1"/>
          <p:nvPr/>
        </p:nvSpPr>
        <p:spPr>
          <a:xfrm>
            <a:off x="5543548" y="3899899"/>
            <a:ext cx="320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2: The columns ’WERR’ and ’CERR’ represent the increase in performances found in figure 3 (in-domain LM), relative to figure 2 (no in-domain LM).</a:t>
            </a:r>
          </a:p>
        </p:txBody>
      </p:sp>
    </p:spTree>
    <p:extLst>
      <p:ext uri="{BB962C8B-B14F-4D97-AF65-F5344CB8AC3E}">
        <p14:creationId xmlns:p14="http://schemas.microsoft.com/office/powerpoint/2010/main" val="323811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5"/>
            <a:ext cx="8085859" cy="1789257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the amount of data used to fine-tune affect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2091"/>
            <a:ext cx="7886700" cy="3167327"/>
          </a:xfrm>
        </p:spPr>
        <p:txBody>
          <a:bodyPr>
            <a:normAutofit/>
          </a:bodyPr>
          <a:lstStyle/>
          <a:p>
            <a:r>
              <a:rPr lang="nl-NL" sz="2000" dirty="0"/>
              <a:t>More training data = higher performance</a:t>
            </a:r>
          </a:p>
          <a:p>
            <a:r>
              <a:rPr lang="nl-NL" sz="2000" dirty="0"/>
              <a:t>Maximum of 10% of available training data is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0E021-55EE-892B-1D32-D3D8E199A836}"/>
              </a:ext>
            </a:extLst>
          </p:cNvPr>
          <p:cNvSpPr txBox="1"/>
          <p:nvPr/>
        </p:nvSpPr>
        <p:spPr>
          <a:xfrm>
            <a:off x="5470564" y="3978883"/>
            <a:ext cx="299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Figure 2: Evaluation of the fine-tuned XLS-R models in WER and CER.</a:t>
            </a:r>
            <a:endParaRPr lang="en-US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785987-8B23-E674-FBF4-E289F18F5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93821"/>
              </p:ext>
            </p:extLst>
          </p:nvPr>
        </p:nvGraphicFramePr>
        <p:xfrm>
          <a:off x="429490" y="3074045"/>
          <a:ext cx="4841915" cy="291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89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BF42-52FC-468B-6C29-CD0DFE0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Further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681-36EA-E681-A6BE-7432224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0097"/>
            <a:ext cx="7886700" cy="4173393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Additional models</a:t>
            </a:r>
          </a:p>
          <a:p>
            <a:pPr lvl="1"/>
            <a:r>
              <a:rPr lang="nl-NL" sz="2000" dirty="0"/>
              <a:t>Only XLS-R model is fine-tuned</a:t>
            </a:r>
          </a:p>
          <a:p>
            <a:pPr lvl="1"/>
            <a:r>
              <a:rPr lang="nl-NL" sz="2000" dirty="0"/>
              <a:t>Addition of LM to raw HuggingFace Models</a:t>
            </a:r>
            <a:endParaRPr lang="en-US" sz="2000" dirty="0"/>
          </a:p>
          <a:p>
            <a:r>
              <a:rPr lang="en-US" sz="2400" dirty="0"/>
              <a:t>Variable training data</a:t>
            </a:r>
          </a:p>
          <a:p>
            <a:pPr lvl="1"/>
            <a:r>
              <a:rPr lang="en-US" sz="2000" dirty="0"/>
              <a:t>Only ~1 hour of training data</a:t>
            </a:r>
          </a:p>
          <a:p>
            <a:r>
              <a:rPr lang="en-US" sz="2400" dirty="0"/>
              <a:t>Tuning hyperparameters</a:t>
            </a:r>
            <a:endParaRPr lang="en-US" sz="2000" dirty="0"/>
          </a:p>
          <a:p>
            <a:r>
              <a:rPr lang="en-US" sz="2400" dirty="0"/>
              <a:t>Generalization</a:t>
            </a:r>
          </a:p>
          <a:p>
            <a:pPr lvl="1"/>
            <a:r>
              <a:rPr lang="en-US" sz="2000" dirty="0"/>
              <a:t>Evaluate on different datasets</a:t>
            </a:r>
          </a:p>
          <a:p>
            <a:r>
              <a:rPr lang="en-US" sz="2400" dirty="0"/>
              <a:t>Additional language models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Finite state machine for utterance generation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Yitsz</a:t>
            </a:r>
            <a:r>
              <a:rPr lang="en-US" sz="2000" dirty="0"/>
              <a:t> </a:t>
            </a:r>
            <a:r>
              <a:rPr lang="en-US" sz="2000" dirty="0" err="1"/>
              <a:t>Neurink</a:t>
            </a:r>
            <a:r>
              <a:rPr lang="en-US" sz="2000" dirty="0"/>
              <a:t>)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31BC-92BD-E0DA-A27B-D70241D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28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Adaption, analyzation and evaluation</a:t>
            </a:r>
          </a:p>
          <a:p>
            <a:r>
              <a:rPr lang="en-US" sz="2000" dirty="0"/>
              <a:t>WERR and CERR of ∼95.5% and ∼96.1% respectively</a:t>
            </a:r>
          </a:p>
          <a:p>
            <a:pPr marL="457200" lvl="1" indent="0">
              <a:buNone/>
            </a:pPr>
            <a:r>
              <a:rPr lang="en-US" sz="1800" dirty="0"/>
              <a:t>Callsign detection, single word prediction and +/- non-lexical words</a:t>
            </a:r>
          </a:p>
          <a:p>
            <a:r>
              <a:rPr lang="en-US" sz="2000" dirty="0"/>
              <a:t>‘Raw’ </a:t>
            </a:r>
            <a:r>
              <a:rPr lang="en-US" sz="2000" dirty="0" err="1"/>
              <a:t>HuggingFace</a:t>
            </a:r>
            <a:r>
              <a:rPr lang="en-US" sz="2000" dirty="0"/>
              <a:t> models are not robust</a:t>
            </a:r>
          </a:p>
          <a:p>
            <a:r>
              <a:rPr lang="en-US" sz="2000" dirty="0"/>
              <a:t>In-domain LM achieves WERRs and CERRs of ~33% </a:t>
            </a:r>
            <a:r>
              <a:rPr lang="en-US" sz="2000"/>
              <a:t>and ~20% </a:t>
            </a:r>
            <a:r>
              <a:rPr lang="en-US" sz="2000" dirty="0"/>
              <a:t>on fine-tuned XLS-R models</a:t>
            </a:r>
          </a:p>
          <a:p>
            <a:r>
              <a:rPr lang="en-US" sz="2000" dirty="0"/>
              <a:t>Negative correlation in amount of training data and WER and CER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  <a:p>
            <a:pPr marL="0" indent="0">
              <a:buNone/>
            </a:pPr>
            <a:r>
              <a:rPr lang="en-US" sz="1050" dirty="0" err="1"/>
              <a:t>Oualil</a:t>
            </a:r>
            <a:r>
              <a:rPr lang="en-US" sz="1050" dirty="0"/>
              <a:t>, Y., </a:t>
            </a:r>
            <a:r>
              <a:rPr lang="en-US" sz="1050" dirty="0" err="1"/>
              <a:t>Schulder</a:t>
            </a:r>
            <a:r>
              <a:rPr lang="en-US" sz="1050" dirty="0"/>
              <a:t>, M., Helmke, H., Schmidt, A., &amp; </a:t>
            </a:r>
            <a:r>
              <a:rPr lang="en-US" sz="1050" dirty="0" err="1"/>
              <a:t>Klakow</a:t>
            </a:r>
            <a:r>
              <a:rPr lang="en-US" sz="1050" dirty="0"/>
              <a:t>, D. (2015). Real-Time Integration of Dynamic Context Information for 	Improving Automatic Speech Recognition. In Sixteenth Annual Conference of the International Speech 	Communication Association. https://www.isca-speech.org/archive v0/</a:t>
            </a:r>
            <a:r>
              <a:rPr lang="en-US" sz="1050" dirty="0" err="1"/>
              <a:t>interspeech</a:t>
            </a:r>
            <a:r>
              <a:rPr lang="en-US" sz="1050" dirty="0"/>
              <a:t> 2015/papers/i15 2107.pdf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Air Traffic Control (ATC)</a:t>
            </a:r>
          </a:p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1947651"/>
            <a:ext cx="2051668" cy="30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465842" y="5142911"/>
            <a:ext cx="2385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362177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</TotalTime>
  <Words>1151</Words>
  <Application>Microsoft Office PowerPoint</Application>
  <PresentationFormat>On-screen Show (4:3)</PresentationFormat>
  <Paragraphs>256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 Sans</vt:lpstr>
      <vt:lpstr>Times New Roman</vt:lpstr>
      <vt:lpstr>AI_template</vt:lpstr>
      <vt:lpstr>Aangepast ontwerp</vt:lpstr>
      <vt:lpstr>Adaption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Discussion</vt:lpstr>
      <vt:lpstr>Evaluation XLS-R-1000*</vt:lpstr>
      <vt:lpstr>Evaluation XLS-R-1000*</vt:lpstr>
      <vt:lpstr>Evaluation XLS-R-1000*</vt:lpstr>
      <vt:lpstr>Evaluation Metric</vt:lpstr>
      <vt:lpstr>How robust are pretrained and fine-tuned ASR models on ATC data?</vt:lpstr>
      <vt:lpstr>How does a language model affect the performance of a fine-tuned XLS-R model on ATC data?</vt:lpstr>
      <vt:lpstr>How does the amount of data used to fine-tune affect performance of a fine-tuned XLS-R model on ATC data?</vt:lpstr>
      <vt:lpstr>Further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58</cp:revision>
  <dcterms:created xsi:type="dcterms:W3CDTF">2020-12-14T13:26:12Z</dcterms:created>
  <dcterms:modified xsi:type="dcterms:W3CDTF">2022-10-06T18:46:09Z</dcterms:modified>
</cp:coreProperties>
</file>