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2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73" r:id="rId14"/>
    <p:sldId id="265" r:id="rId15"/>
    <p:sldId id="274" r:id="rId16"/>
    <p:sldId id="275" r:id="rId17"/>
    <p:sldId id="276" r:id="rId18"/>
    <p:sldId id="266" r:id="rId19"/>
    <p:sldId id="267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8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1-10-2022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1-10-2022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1-10-2022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1-10-2022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1-10-2022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1-10-2022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1-10-2022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1-10-2022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1-10-2022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1-10-2022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1-10-2022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Data</a:t>
            </a:r>
          </a:p>
          <a:p>
            <a:r>
              <a:rPr lang="nl-NL" sz="1800" dirty="0"/>
              <a:t>10 hours of speech – average of 3.8s per utterance</a:t>
            </a:r>
          </a:p>
          <a:p>
            <a:r>
              <a:rPr lang="nl-NL" sz="1800" dirty="0"/>
              <a:t>Simulated real-time ATC</a:t>
            </a:r>
          </a:p>
          <a:p>
            <a:r>
              <a:rPr lang="nl-NL" sz="1800" dirty="0"/>
              <a:t>For public use</a:t>
            </a:r>
          </a:p>
          <a:p>
            <a:r>
              <a:rPr lang="nl-NL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datasets: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3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 and (&lt;FL&gt;. . .&lt;/FL&gt;).</a:t>
            </a:r>
          </a:p>
          <a:p>
            <a:r>
              <a:rPr lang="en-US" sz="1800" dirty="0"/>
              <a:t>Characters found in transcriptions, separated by “\”: </a:t>
            </a:r>
            <a:br>
              <a:rPr lang="en-US" sz="1800" dirty="0"/>
            </a:br>
            <a:r>
              <a:rPr lang="en-US" sz="1800" dirty="0"/>
              <a:t>[\=\ ̃\@\,\?\.\!\-\;\:\”\“\%\‘\”\’]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r>
              <a:rPr lang="en-US" sz="1800" dirty="0"/>
              <a:t>Train-validation-test split of 8:1:1 </a:t>
            </a:r>
            <a:r>
              <a:rPr lang="en-US" sz="1800" dirty="0">
                <a:sym typeface="Wingdings" panose="05000000000000000000" pitchFamily="2" charset="2"/>
              </a:rPr>
              <a:t>7526:940:931 rows 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1000:50:931 rows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AE9-C9C6-AA82-94D1-C76D9F0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179-C1EF-5A2B-657A-163145C7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No tuning of hyperparameters</a:t>
            </a:r>
          </a:p>
          <a:p>
            <a:r>
              <a:rPr lang="nl-NL" sz="2000" dirty="0"/>
              <a:t>Fine-tune for 7500 steps</a:t>
            </a:r>
          </a:p>
          <a:p>
            <a:r>
              <a:rPr lang="nl-NL" sz="2000" dirty="0"/>
              <a:t>100 step warm-up phase</a:t>
            </a:r>
          </a:p>
          <a:p>
            <a:r>
              <a:rPr lang="nl-NL" sz="2000" dirty="0"/>
              <a:t>Locally on Geforce GTX 1080</a:t>
            </a:r>
          </a:p>
          <a:p>
            <a:r>
              <a:rPr lang="nl-NL" sz="2000" dirty="0"/>
              <a:t>Effective batch size of 8</a:t>
            </a:r>
          </a:p>
          <a:p>
            <a:r>
              <a:rPr lang="nl-NL" sz="2000" dirty="0"/>
              <a:t>Linear learning rate of 3e-4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9A88-1857-D6CB-C8FD-67F066A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1D0F8-E7C6-4461-B826-4769CC68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9" y="1361469"/>
            <a:ext cx="6870122" cy="4135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29AB5-A678-8502-84B9-63E3518F35BC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Evaluation of pretrained models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3A51-71F3-97B5-0F91-8A33106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FFC7F-B0C1-67D8-0F8B-E3936EBB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97" y="1361874"/>
            <a:ext cx="6856806" cy="413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4123-685D-D416-A78C-CDBB9BA9DC05}"/>
              </a:ext>
            </a:extLst>
          </p:cNvPr>
          <p:cNvSpPr txBox="1"/>
          <p:nvPr/>
        </p:nvSpPr>
        <p:spPr>
          <a:xfrm>
            <a:off x="1143597" y="654519"/>
            <a:ext cx="668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WERR of ~93% and CERR of ~92% for XLS-R-1000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CF02-0745-22FB-37F0-FE2E0E428BA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2: Evaluation of the fine-tuned XLS-R models in WER and CER.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7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A2A49-CCE4-95E8-D10E-685347F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46F-8F32-276C-EA21-27B35594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7" y="1336963"/>
            <a:ext cx="6937305" cy="4184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2BA1B-724D-E822-6120-2CBF1D075384}"/>
              </a:ext>
            </a:extLst>
          </p:cNvPr>
          <p:cNvSpPr txBox="1"/>
          <p:nvPr/>
        </p:nvSpPr>
        <p:spPr>
          <a:xfrm>
            <a:off x="815825" y="665182"/>
            <a:ext cx="66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Relative ~33% WERR and ~20% CERR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9E69-B1EF-B78A-2FF7-1FA24199F289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</a:rPr>
              <a:t>Figure 3: Evaluation of the fine-tuned XLS-R models in addition to a LM in WER and CER.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FE45F-41CE-FBB3-1269-4869FDD9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1" y="85754"/>
            <a:ext cx="2920123" cy="1322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97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619CC-A7F8-D43E-5688-1085A67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16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E06A0-41CB-C871-B773-12D755FC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9" y="1368136"/>
            <a:ext cx="6837821" cy="4121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9DD72-1C1A-340A-23C6-3512E5A5FDA5}"/>
              </a:ext>
            </a:extLst>
          </p:cNvPr>
          <p:cNvSpPr txBox="1"/>
          <p:nvPr/>
        </p:nvSpPr>
        <p:spPr>
          <a:xfrm>
            <a:off x="1185519" y="5537057"/>
            <a:ext cx="684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Improvement of the XLS-R model in WER and CER.</a:t>
            </a:r>
          </a:p>
        </p:txBody>
      </p:sp>
    </p:spTree>
    <p:extLst>
      <p:ext uri="{BB962C8B-B14F-4D97-AF65-F5344CB8AC3E}">
        <p14:creationId xmlns:p14="http://schemas.microsoft.com/office/powerpoint/2010/main" val="20315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8" y="2505017"/>
            <a:ext cx="1679574" cy="2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898535" y="4991454"/>
            <a:ext cx="195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  <a:p>
            <a:pPr lvl="1"/>
            <a:r>
              <a:rPr lang="nl-NL" sz="1600" dirty="0"/>
              <a:t>Low-medium-high ranges of training data</a:t>
            </a:r>
          </a:p>
          <a:p>
            <a:pPr lvl="1"/>
            <a:endParaRPr lang="nl-N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428556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400" dirty="0">
                <a:latin typeface="+mn-lt"/>
              </a:rPr>
              <a:t>Choice for research on only XLS-R model:</a:t>
            </a:r>
          </a:p>
          <a:p>
            <a:pPr lvl="1"/>
            <a:r>
              <a:rPr lang="nl-NL" sz="2000" dirty="0">
                <a:latin typeface="+mn-lt"/>
              </a:rPr>
              <a:t>Accents in ATC</a:t>
            </a:r>
          </a:p>
          <a:p>
            <a:pPr lvl="1"/>
            <a:r>
              <a:rPr lang="nl-NL" sz="2000" dirty="0">
                <a:latin typeface="+mn-lt"/>
              </a:rPr>
              <a:t>Regularly updated model</a:t>
            </a:r>
          </a:p>
          <a:p>
            <a:pPr lvl="1"/>
            <a:r>
              <a:rPr lang="nl-NL" sz="2000" dirty="0">
                <a:latin typeface="+mn-lt"/>
              </a:rPr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1000</Words>
  <Application>Microsoft Office PowerPoint</Application>
  <PresentationFormat>On-screen Show (4:3)</PresentationFormat>
  <Paragraphs>134</Paragraphs>
  <Slides>19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Settings</vt:lpstr>
      <vt:lpstr>Results</vt:lpstr>
      <vt:lpstr>PowerPoint Presentation</vt:lpstr>
      <vt:lpstr>PowerPoint Presentation</vt:lpstr>
      <vt:lpstr>PowerPoint Presentation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31</cp:revision>
  <dcterms:created xsi:type="dcterms:W3CDTF">2020-12-14T13:26:12Z</dcterms:created>
  <dcterms:modified xsi:type="dcterms:W3CDTF">2022-10-02T11:46:44Z</dcterms:modified>
</cp:coreProperties>
</file>