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31"/>
  </p:notesMasterIdLst>
  <p:sldIdLst>
    <p:sldId id="256" r:id="rId3"/>
    <p:sldId id="257" r:id="rId4"/>
    <p:sldId id="260" r:id="rId5"/>
    <p:sldId id="259" r:id="rId6"/>
    <p:sldId id="268" r:id="rId7"/>
    <p:sldId id="270" r:id="rId8"/>
    <p:sldId id="262" r:id="rId9"/>
    <p:sldId id="263" r:id="rId10"/>
    <p:sldId id="271" r:id="rId11"/>
    <p:sldId id="264" r:id="rId12"/>
    <p:sldId id="272" r:id="rId13"/>
    <p:sldId id="273" r:id="rId14"/>
    <p:sldId id="265" r:id="rId15"/>
    <p:sldId id="274" r:id="rId16"/>
    <p:sldId id="275" r:id="rId17"/>
    <p:sldId id="276" r:id="rId18"/>
    <p:sldId id="26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7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79" d="100"/>
          <a:sy n="79" d="100"/>
        </p:scale>
        <p:origin x="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n\Desktop\Thesis\ATC\HG\metrics\transcribed_metrics_graph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Desktop\Thesis\ATC\HG\metrics\transcribed_metrics_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Pretrained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transcribed_metrics_graphs!$G$2:$G$5</c:f>
              <c:strCache>
                <c:ptCount val="4"/>
                <c:pt idx="0">
                  <c:v>base</c:v>
                </c:pt>
                <c:pt idx="1">
                  <c:v>robust</c:v>
                </c:pt>
                <c:pt idx="2">
                  <c:v>hubert</c:v>
                </c:pt>
                <c:pt idx="3">
                  <c:v>xls-r</c:v>
                </c:pt>
              </c:strCache>
            </c:strRef>
          </c:cat>
          <c:val>
            <c:numRef>
              <c:f>transcribed_metrics_graphs!$H$2:$H$5</c:f>
              <c:numCache>
                <c:formatCode>General</c:formatCode>
                <c:ptCount val="4"/>
                <c:pt idx="0">
                  <c:v>0.71082999999999996</c:v>
                </c:pt>
                <c:pt idx="1">
                  <c:v>0.59216999999999997</c:v>
                </c:pt>
                <c:pt idx="2">
                  <c:v>0.51312999999999998</c:v>
                </c:pt>
                <c:pt idx="3">
                  <c:v>0.66610000000000003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F-43AE-AF1B-107A79968F0F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transcribed_metrics_graphs!$G$2:$G$5</c:f>
              <c:strCache>
                <c:ptCount val="4"/>
                <c:pt idx="0">
                  <c:v>base</c:v>
                </c:pt>
                <c:pt idx="1">
                  <c:v>robust</c:v>
                </c:pt>
                <c:pt idx="2">
                  <c:v>hubert</c:v>
                </c:pt>
                <c:pt idx="3">
                  <c:v>xls-r</c:v>
                </c:pt>
              </c:strCache>
            </c:strRef>
          </c:cat>
          <c:val>
            <c:numRef>
              <c:f>transcribed_metrics_graphs!$I$2:$I$5</c:f>
              <c:numCache>
                <c:formatCode>General</c:formatCode>
                <c:ptCount val="4"/>
                <c:pt idx="0">
                  <c:v>0.31637999999999999</c:v>
                </c:pt>
                <c:pt idx="1">
                  <c:v>0.26707999999999998</c:v>
                </c:pt>
                <c:pt idx="2">
                  <c:v>0.21518000000000001</c:v>
                </c:pt>
                <c:pt idx="3">
                  <c:v>0.26167000000000001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4F-43AE-AF1B-107A79968F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Finetuned</a:t>
            </a:r>
            <a:r>
              <a:rPr lang="en-US" baseline="0"/>
              <a:t> Models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transcribed_metrics_graphs!$H$7:$H$11</c:f>
              <c:numCache>
                <c:formatCode>General</c:formatCode>
                <c:ptCount val="5"/>
                <c:pt idx="0">
                  <c:v>0.43075999999999998</c:v>
                </c:pt>
                <c:pt idx="1">
                  <c:v>0.26016</c:v>
                </c:pt>
                <c:pt idx="2">
                  <c:v>0.16975000000000001</c:v>
                </c:pt>
                <c:pt idx="3">
                  <c:v>8.3210000000000006E-2</c:v>
                </c:pt>
                <c:pt idx="4">
                  <c:v>4.6440000000000002E-2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C-400D-ADB7-031847549F19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transcribed_metrics_graphs!$G$7:$G$11</c:f>
              <c:strCache>
                <c:ptCount val="5"/>
                <c:pt idx="0">
                  <c:v>xls-r-10</c:v>
                </c:pt>
                <c:pt idx="1">
                  <c:v>xls-r-50</c:v>
                </c:pt>
                <c:pt idx="2">
                  <c:v>xls-r-150</c:v>
                </c:pt>
                <c:pt idx="3">
                  <c:v>xls-r-500</c:v>
                </c:pt>
                <c:pt idx="4">
                  <c:v>xls-r-1000</c:v>
                </c:pt>
              </c:strCache>
            </c:strRef>
          </c:cat>
          <c:val>
            <c:numRef>
              <c:f>transcribed_metrics_graphs!$I$7:$I$11</c:f>
              <c:numCache>
                <c:formatCode>General</c:formatCode>
                <c:ptCount val="5"/>
                <c:pt idx="0">
                  <c:v>0.17469999999999999</c:v>
                </c:pt>
                <c:pt idx="1">
                  <c:v>9.5299999999999996E-2</c:v>
                </c:pt>
                <c:pt idx="2">
                  <c:v>5.799E-2</c:v>
                </c:pt>
                <c:pt idx="3">
                  <c:v>2.6249999999999999E-2</c:v>
                </c:pt>
                <c:pt idx="4">
                  <c:v>1.541E-2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8C-400D-ADB7-031847549F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FineTuned Models in addition</a:t>
            </a:r>
            <a:r>
              <a:rPr lang="en-US" baseline="0"/>
              <a:t> to Language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82880" anchor="t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53B-4111-BFEB-34A4CC001FB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00584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transcribed_metrics_graphs!$G$13:$G$17</c:f>
              <c:strCache>
                <c:ptCount val="5"/>
                <c:pt idx="0">
                  <c:v>xls-r-10*</c:v>
                </c:pt>
                <c:pt idx="1">
                  <c:v>xls-r-50*</c:v>
                </c:pt>
                <c:pt idx="2">
                  <c:v>xls-r-150*</c:v>
                </c:pt>
                <c:pt idx="3">
                  <c:v>xls-r-500*</c:v>
                </c:pt>
                <c:pt idx="4">
                  <c:v>xls-r-1000*</c:v>
                </c:pt>
              </c:strCache>
            </c:strRef>
          </c:cat>
          <c:val>
            <c:numRef>
              <c:f>transcribed_metrics_graphs!$H$13:$H$17</c:f>
              <c:numCache>
                <c:formatCode>General</c:formatCode>
                <c:ptCount val="5"/>
                <c:pt idx="0">
                  <c:v>0.29113</c:v>
                </c:pt>
                <c:pt idx="1">
                  <c:v>0.14505000000000001</c:v>
                </c:pt>
                <c:pt idx="2">
                  <c:v>0.11837</c:v>
                </c:pt>
                <c:pt idx="3">
                  <c:v>5.5930000000000001E-2</c:v>
                </c:pt>
                <c:pt idx="4">
                  <c:v>3.1320000000000001E-2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B-4111-BFEB-34A4CC001FBC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transcribed_metrics_graphs!$G$13:$G$17</c:f>
              <c:strCache>
                <c:ptCount val="5"/>
                <c:pt idx="0">
                  <c:v>xls-r-10*</c:v>
                </c:pt>
                <c:pt idx="1">
                  <c:v>xls-r-50*</c:v>
                </c:pt>
                <c:pt idx="2">
                  <c:v>xls-r-150*</c:v>
                </c:pt>
                <c:pt idx="3">
                  <c:v>xls-r-500*</c:v>
                </c:pt>
                <c:pt idx="4">
                  <c:v>xls-r-1000*</c:v>
                </c:pt>
              </c:strCache>
            </c:strRef>
          </c:cat>
          <c:val>
            <c:numRef>
              <c:f>transcribed_metrics_graphs!$I$13:$I$17</c:f>
              <c:numCache>
                <c:formatCode>General</c:formatCode>
                <c:ptCount val="5"/>
                <c:pt idx="0">
                  <c:v>0.13813</c:v>
                </c:pt>
                <c:pt idx="1">
                  <c:v>6.7659999999999998E-2</c:v>
                </c:pt>
                <c:pt idx="2">
                  <c:v>4.8059999999999999E-2</c:v>
                </c:pt>
                <c:pt idx="3">
                  <c:v>2.1530000000000001E-2</c:v>
                </c:pt>
                <c:pt idx="4">
                  <c:v>1.2970000000000001E-2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B-4111-BFEB-34A4CC001F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Improvement</a:t>
            </a:r>
            <a:r>
              <a:rPr lang="en-US" baseline="0"/>
              <a:t> of XLS-R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transcribed_metrics_graphs!$H$1</c:f>
              <c:strCache>
                <c:ptCount val="1"/>
                <c:pt idx="0">
                  <c:v>WER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82880" anchor="t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4A57-4B28-BE13-1E74D3D1939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00584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transcribed_metrics_graphs!$G$19:$G$21</c:f>
              <c:strCache>
                <c:ptCount val="3"/>
                <c:pt idx="0">
                  <c:v>xls-r</c:v>
                </c:pt>
                <c:pt idx="1">
                  <c:v>xls-r-1000</c:v>
                </c:pt>
                <c:pt idx="2">
                  <c:v>xls-r-1000*</c:v>
                </c:pt>
              </c:strCache>
            </c:strRef>
          </c:cat>
          <c:val>
            <c:numRef>
              <c:f>transcribed_metrics_graphs!$H$19:$H$21</c:f>
              <c:numCache>
                <c:formatCode>General</c:formatCode>
                <c:ptCount val="3"/>
                <c:pt idx="0">
                  <c:v>0.66610000000000003</c:v>
                </c:pt>
                <c:pt idx="1">
                  <c:v>4.6440000000000002E-2</c:v>
                </c:pt>
                <c:pt idx="2">
                  <c:v>3.1320000000000001E-2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57-4B28-BE13-1E74D3D1939B}"/>
            </c:ext>
          </c:extLst>
        </c:ser>
        <c:ser>
          <c:idx val="1"/>
          <c:order val="1"/>
          <c:tx>
            <c:strRef>
              <c:f>transcribed_metrics_graphs!$I$1</c:f>
              <c:strCache>
                <c:ptCount val="1"/>
                <c:pt idx="0">
                  <c:v>CER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transcribed_metrics_graphs!$G$19:$G$21</c:f>
              <c:strCache>
                <c:ptCount val="3"/>
                <c:pt idx="0">
                  <c:v>xls-r</c:v>
                </c:pt>
                <c:pt idx="1">
                  <c:v>xls-r-1000</c:v>
                </c:pt>
                <c:pt idx="2">
                  <c:v>xls-r-1000*</c:v>
                </c:pt>
              </c:strCache>
            </c:strRef>
          </c:cat>
          <c:val>
            <c:numRef>
              <c:f>transcribed_metrics_graphs!$I$19:$I$21</c:f>
              <c:numCache>
                <c:formatCode>General</c:formatCode>
                <c:ptCount val="3"/>
                <c:pt idx="0">
                  <c:v>0.26167000000000001</c:v>
                </c:pt>
                <c:pt idx="1">
                  <c:v>1.541E-2</c:v>
                </c:pt>
                <c:pt idx="2">
                  <c:v>1.2970000000000001E-2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57-4B28-BE13-1E74D3D193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174144"/>
        <c:axId val="519175456"/>
      </c:barChart>
      <c:catAx>
        <c:axId val="51917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5456"/>
        <c:crosses val="autoZero"/>
        <c:auto val="1"/>
        <c:lblAlgn val="ctr"/>
        <c:lblOffset val="100"/>
        <c:noMultiLvlLbl val="0"/>
      </c:catAx>
      <c:valAx>
        <c:axId val="519175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Rate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BCAA-3248-4FC9-8652-C27287EE51F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C00A-5A5C-47B4-A2FB-52340FEA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0A72-798E-4C06-9A59-DB007F4D64ED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B83E-1FC0-419B-B5C8-B7E9C09BD398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4989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4989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0BC-1DAD-43FF-A554-13E5E31D4947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3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EF50-8CB2-294F-A48C-106FA7A6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2F25BF-B529-1A41-9F1F-55B148E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31-A0D8-4809-BE7F-6A59FC4DE6AD}" type="datetime1">
              <a:rPr lang="nl-NL" smtClean="0"/>
              <a:t>3-10-2022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25C7BF-C058-D94C-BC6A-42FBB3D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C7EA7D-7CD0-E14B-9E40-61AFB3C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4B3B-7709-084F-B1A4-32D3172C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23BFA7-F866-5B4A-A301-4D44F8C2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F6C35-75F7-924D-B20C-29057F6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92BB-CDF8-4AA2-B3F9-7F6830C377B1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67C108-1989-6846-9336-4CD8E3CA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55B2E5-4503-434E-8376-B42B5C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28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FAA4-B96A-1041-8511-5FD49C4C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8AD523-2375-424B-A9F7-79A39A70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36D7C-2790-1749-A337-5632EA1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0E8-EC78-4344-8E9A-A4B6FB5F8AC9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E1860B-2AC5-6044-8DDC-33A6D1A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D3BF3-E0E4-F24A-899B-597BEEF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89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0149-9FEE-494D-AF36-FE37081C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716F33-2108-5E46-8BA9-D3D33315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D9E84A-5241-AA41-A83B-0A384953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0569-E398-4B11-9228-BC4A73119814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136BC-D17B-7E4D-B8AD-9855025A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2E134A-CC4A-8C4F-836B-5D7D84D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78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CB8F-D906-FE4C-A1F6-6BEA190F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78836-799E-0F42-B83C-19E5B0E0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E7068-3D32-1E46-80C2-13A41A32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FCF174-511F-E941-AD20-8EC6CC6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E422-6963-405C-A1AC-04831DE82936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921DD-B88D-E64C-B595-E7E7E222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A0CE51-97B7-9546-BB72-095E531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86F84-1AFF-DC4D-BB9B-26F5C801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11DE02-C995-7B44-A53D-03320EC0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CC4D7D-98F5-FC4A-A8A0-1E2E6514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E06482-CF8D-B240-8C7A-73185AD3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914DE4-6237-054E-8A1A-210ADEB4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60BA08-F678-0540-9EC4-25CBA16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D86C-9988-45FF-B7E6-B8961E8A07B3}" type="datetime1">
              <a:rPr lang="nl-NL" smtClean="0"/>
              <a:t>3-10-2022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28EC37C-6D7B-ED45-9CB9-A4DE03E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460B87-1B7A-6B46-8611-F2054201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6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829E5-15E1-EE40-BB8B-D2B721ED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71B605-3E75-4D42-A679-3DAC85D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417-7EF5-433C-AA7C-514377B8C0AF}" type="datetime1">
              <a:rPr lang="nl-NL" smtClean="0"/>
              <a:t>3-10-2022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A24B531-90EB-0748-BBED-28ACC99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FD0299-0B71-C241-9717-EC72EFE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1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BECFB2-EA05-264A-A7F3-8FBC927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22-05F1-4A64-A1D8-940DC1A6F753}" type="datetime1">
              <a:rPr lang="nl-NL" smtClean="0"/>
              <a:t>3-10-2022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88A561-4503-914D-B469-7C3226B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9EFD67-64BB-B941-A901-B3F5C55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4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2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5C-D728-4B0A-B2BB-5493D648EA02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65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D9CB-1701-024F-9F9B-11FAF78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8B6B2-64FD-5349-93C2-84B50F0A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44D57D-FC71-4D42-A5AE-C841B1B9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A69A20-9EE4-124C-B4AE-7CA6FCC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A731-21D8-4ADE-9475-F626FB02C611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0D929-FAAF-D143-B6E1-7A0EFF7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E060E-E8A4-A549-BC82-9173BB12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8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97A2-A01C-7049-AA4F-6551848D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DC2A1B-7394-2542-98A0-DD391134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ED9B7B-E64C-1F46-8833-AD77343D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F5E5BC-1E5B-694E-AA72-30422FB1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784C-A773-4E69-ACAA-73A3EE4CC8DB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642274-2EEC-8341-97E3-9FF97E8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1210C-8B2E-914B-A9DA-633300C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43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B9D4-F591-564B-A08C-F055565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140B7D-F063-CE4F-A425-FF1C0E92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59158-EE5B-9F44-B4A6-3B73FC2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9B4E-FE62-4B34-B3FA-D5F6F458898F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3CDD-AA14-EA44-9AA4-1F1E757A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A9D2DF-80C0-B24E-B6E9-BECCDD75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6FCB8B-ED34-CF49-BF64-9F278B9A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D8B102-209C-A349-919C-2B451FC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5B2A6-E338-A74B-9E1D-14FCFEB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275D-6497-4CDA-98DC-1E6DFA2C47E1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F337B-1A17-F943-951F-0543070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55525E-2F0F-3545-96CC-1A14821A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4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15D6-2DD3-456A-A5C9-643FC2C96214}" type="datetime1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1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C4B4-C60E-4107-8338-A16F47E712BA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8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B69D-25EE-4F6B-A025-C9356BF5196F}" type="datetime1">
              <a:rPr lang="nl-NL" smtClean="0"/>
              <a:t>3-10-2022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7EE-4350-4E9D-8482-E4106E74C348}" type="datetime1">
              <a:rPr lang="nl-NL" smtClean="0"/>
              <a:t>3-10-2022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CAE9-7880-4C9A-8D76-CF15052E52CC}" type="datetime1">
              <a:rPr lang="nl-NL" smtClean="0"/>
              <a:t>3-10-2022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6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39AC-17FC-4D70-A0E3-0F8D800275E8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2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640-FDFA-4B54-ACC0-9BFA0F6DC2E5}" type="datetime1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7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835" y="6228730"/>
            <a:ext cx="1331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9CE99F-90D7-49FC-BFC9-DC2836ABCB14}" type="datetime1">
              <a:rPr lang="nl-NL" smtClean="0"/>
              <a:t>3-10-2022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223" y="622873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1" y="6228730"/>
            <a:ext cx="772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A8FAFC-95B3-684A-898B-65811C7C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5532B0-967A-EB40-82D1-80113DE2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4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227B1E-6594-3A48-8C57-D90F80C1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95230" y="6173787"/>
            <a:ext cx="12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DB7B9B1-682F-4483-B0F1-5BF417E9590B}" type="datetime1">
              <a:rPr lang="nl-NL" smtClean="0"/>
              <a:t>3-10-2022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5456-F026-674A-9957-15D8B0A6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790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EAC33-E2CB-054E-AA5B-44003253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49" y="6173787"/>
            <a:ext cx="77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A3E6A-0FDC-2641-BE73-5835A252D50B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D39-1BC8-4EFF-B752-DCACB8F2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Adaption, Analysis and Evaluation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of State-of-the-Art Wav2Vec2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 on Air Traffic Control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Communication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3333-9278-49C0-9E1D-C49380CC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06894" y="5374854"/>
            <a:ext cx="6858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Karan Chand s1033357</a:t>
            </a:r>
            <a:endParaRPr lang="en-US" dirty="0">
              <a:solidFill>
                <a:schemeClr val="bg1"/>
              </a:solidFill>
              <a:latin typeface="Open Sans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B9DE-CB90-41D6-9611-96C09A9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96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24850" cy="411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Data</a:t>
            </a:r>
          </a:p>
          <a:p>
            <a:r>
              <a:rPr lang="nl-NL" sz="2000" dirty="0"/>
              <a:t>10 hours of speech – average of 3.8s per utterance</a:t>
            </a:r>
          </a:p>
          <a:p>
            <a:r>
              <a:rPr lang="nl-NL" sz="2000" dirty="0"/>
              <a:t>Simulated real-time ATC</a:t>
            </a:r>
          </a:p>
          <a:p>
            <a:r>
              <a:rPr lang="nl-NL" sz="2000" dirty="0"/>
              <a:t>For public use</a:t>
            </a:r>
          </a:p>
          <a:p>
            <a:r>
              <a:rPr lang="nl-N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perplexity datasets:</a:t>
            </a:r>
          </a:p>
          <a:p>
            <a:pPr lvl="1"/>
            <a:r>
              <a:rPr lang="nl-N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Google/fleurs:	35.98</a:t>
            </a:r>
          </a:p>
          <a:p>
            <a:pPr lvl="1"/>
            <a:r>
              <a:rPr lang="nl-N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ATCOSIM: 		175.08</a:t>
            </a:r>
            <a:endParaRPr lang="nl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3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429E-BAB2-3A16-890F-9D6AFEDF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augmentation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454-6971-7637-08AA-36964EFD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35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Undesirable rows were removed/augmented on conditions:</a:t>
            </a:r>
          </a:p>
          <a:p>
            <a:r>
              <a:rPr lang="en-US" sz="1800" dirty="0"/>
              <a:t>Rows containing transcriptions that exceed the maximal duration allowed for training and transcription</a:t>
            </a:r>
          </a:p>
          <a:p>
            <a:r>
              <a:rPr lang="en-US" sz="1800" dirty="0"/>
              <a:t>Transcription containing tags: [HNOISE], [FRAGMENT], [EMPTY],  (&lt;OT&gt;. . .&lt;/OT&gt;), [NONSENSE] and (&lt;FL&gt;. . .&lt;/FL&gt;).</a:t>
            </a:r>
          </a:p>
          <a:p>
            <a:r>
              <a:rPr lang="en-US" sz="1800" dirty="0"/>
              <a:t>Characters found in transcriptions were removed: </a:t>
            </a:r>
            <a:br>
              <a:rPr lang="en-US" sz="1800" dirty="0"/>
            </a:br>
            <a:r>
              <a:rPr lang="en-US" sz="1800" dirty="0"/>
              <a:t>[ =  ̃ @ , ? . ! - ; : ” “ % ‘  ” ’ 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Original ATCOSIM:	10078 rows</a:t>
            </a:r>
            <a:br>
              <a:rPr lang="en-US" sz="1800" dirty="0"/>
            </a:br>
            <a:r>
              <a:rPr lang="en-US" sz="1800" dirty="0"/>
              <a:t>After cleaning: 		9397   rows</a:t>
            </a:r>
          </a:p>
          <a:p>
            <a:r>
              <a:rPr lang="en-US" sz="1800" dirty="0"/>
              <a:t>Train-validation-test split of 8:1:1 </a:t>
            </a:r>
            <a:r>
              <a:rPr lang="en-US" sz="1800" dirty="0">
                <a:sym typeface="Wingdings" panose="05000000000000000000" pitchFamily="2" charset="2"/>
              </a:rPr>
              <a:t>7526:940:931 rows 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1000:50:931 rows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994D-5079-ACEF-8A88-E5F239D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2AE9-C9C6-AA82-94D1-C76D9F0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5179-C1EF-5A2B-657A-163145C7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No tuning of hyperparameters</a:t>
            </a:r>
          </a:p>
          <a:p>
            <a:r>
              <a:rPr lang="nl-NL" sz="2000" dirty="0"/>
              <a:t>Fine-tune for 7500 steps</a:t>
            </a:r>
          </a:p>
          <a:p>
            <a:r>
              <a:rPr lang="nl-NL" sz="2000" dirty="0"/>
              <a:t>100 step warm-up phase</a:t>
            </a:r>
          </a:p>
          <a:p>
            <a:r>
              <a:rPr lang="nl-NL" sz="2000" dirty="0"/>
              <a:t>Locally on Geforce GTX 1080</a:t>
            </a:r>
          </a:p>
          <a:p>
            <a:r>
              <a:rPr lang="nl-NL" sz="2000" dirty="0"/>
              <a:t>Effective batch size of 8</a:t>
            </a:r>
          </a:p>
          <a:p>
            <a:r>
              <a:rPr lang="nl-NL" sz="2000" dirty="0"/>
              <a:t>Linear learning rate of 3e-4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9A88-1857-D6CB-C8FD-67F066AF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52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13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29AB5-A678-8502-84B9-63E3518F35BC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Evaluation of pretrained models in WER and CER.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B7B52CA-0955-4C0A-AFC1-F5F5BBFD2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626233"/>
              </p:ext>
            </p:extLst>
          </p:nvPr>
        </p:nvGraphicFramePr>
        <p:xfrm>
          <a:off x="1185519" y="1581984"/>
          <a:ext cx="6772962" cy="406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8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33A51-71F3-97B5-0F91-8A33106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14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4123-685D-D416-A78C-CDBB9BA9DC05}"/>
              </a:ext>
            </a:extLst>
          </p:cNvPr>
          <p:cNvSpPr txBox="1"/>
          <p:nvPr/>
        </p:nvSpPr>
        <p:spPr>
          <a:xfrm>
            <a:off x="1143597" y="654519"/>
            <a:ext cx="668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WERR of ~93% and CERR of ~92% for XLS-R-1000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5CF02-0745-22FB-37F0-FE2E0E428BA9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2: Evaluation of the fine-tuned XLS-R models in WER and CER.</a:t>
            </a:r>
            <a:endParaRPr lang="en-US" sz="1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9EF523-EC05-4A82-AC63-F6D78EE32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592449"/>
              </p:ext>
            </p:extLst>
          </p:nvPr>
        </p:nvGraphicFramePr>
        <p:xfrm>
          <a:off x="1143597" y="1464330"/>
          <a:ext cx="6772962" cy="406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2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A2A49-CCE4-95E8-D10E-685347F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2BA1B-724D-E822-6120-2CBF1D075384}"/>
              </a:ext>
            </a:extLst>
          </p:cNvPr>
          <p:cNvSpPr txBox="1"/>
          <p:nvPr/>
        </p:nvSpPr>
        <p:spPr>
          <a:xfrm>
            <a:off x="815825" y="665182"/>
            <a:ext cx="66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Relative ~33% WERR and ~20% CERR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9E69-B1EF-B78A-2FF7-1FA24199F289}"/>
              </a:ext>
            </a:extLst>
          </p:cNvPr>
          <p:cNvSpPr txBox="1"/>
          <p:nvPr/>
        </p:nvSpPr>
        <p:spPr>
          <a:xfrm>
            <a:off x="285929" y="4976659"/>
            <a:ext cx="39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3: Evaluation of the fine-tuned XLS-R models in addition to a LM in WER and CER.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FE45F-41CE-FBB3-1269-4869FDD9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48" y="1804344"/>
            <a:ext cx="2920123" cy="1322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255C-FA8E-C3BB-C7DD-F58FE5F9C6F1}"/>
              </a:ext>
            </a:extLst>
          </p:cNvPr>
          <p:cNvSpPr txBox="1"/>
          <p:nvPr/>
        </p:nvSpPr>
        <p:spPr>
          <a:xfrm>
            <a:off x="5992091" y="3367498"/>
            <a:ext cx="2660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2: The columns ’WERR’ and ’CERR’ represent the increase in performances found in</a:t>
            </a:r>
            <a:br>
              <a:rPr lang="en-US" sz="1200" dirty="0"/>
            </a:br>
            <a:r>
              <a:rPr lang="en-US" sz="1200" dirty="0"/>
              <a:t>figure 3 (in-domain LM), relative to figure 2 (no in-domain LM).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A83820-E549-46B4-912B-6EB4818B2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643548"/>
              </p:ext>
            </p:extLst>
          </p:nvPr>
        </p:nvGraphicFramePr>
        <p:xfrm>
          <a:off x="378243" y="1689404"/>
          <a:ext cx="5092963" cy="3055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972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619CC-A7F8-D43E-5688-1085A67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16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9DD72-1C1A-340A-23C6-3512E5A5FDA5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4: Improvement of the XLS-R model in WER and CER.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E5A497-7A0E-4E43-9CDB-EBF6CBF69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60042"/>
              </p:ext>
            </p:extLst>
          </p:nvPr>
        </p:nvGraphicFramePr>
        <p:xfrm>
          <a:off x="1185519" y="1375374"/>
          <a:ext cx="6845420" cy="4107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59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1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Comparison to </a:t>
            </a:r>
            <a:r>
              <a:rPr lang="en-US" sz="2400" dirty="0" err="1"/>
              <a:t>Zuluaga</a:t>
            </a:r>
            <a:r>
              <a:rPr lang="en-US" sz="2400" dirty="0"/>
              <a:t>-Gomez et al. 2022</a:t>
            </a:r>
          </a:p>
          <a:p>
            <a:r>
              <a:rPr lang="en-US" sz="2000" dirty="0"/>
              <a:t>Achieved WERs of 40% and 43% on 5 minutes of ISAVIA and NATS data</a:t>
            </a:r>
          </a:p>
          <a:p>
            <a:r>
              <a:rPr lang="en-US" sz="2000" dirty="0"/>
              <a:t>XLS-R-10* achieved WER of 29% using ~40 seconds of ATCOSIM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8B5C0-8CB3-C3A1-1C47-6042389B2474}"/>
              </a:ext>
            </a:extLst>
          </p:cNvPr>
          <p:cNvSpPr txBox="1"/>
          <p:nvPr/>
        </p:nvSpPr>
        <p:spPr>
          <a:xfrm>
            <a:off x="685800" y="4128655"/>
            <a:ext cx="586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Comparison should not be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106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Unusually high performance – Overfitting</a:t>
            </a:r>
          </a:p>
          <a:p>
            <a:r>
              <a:rPr lang="en-US" sz="2000" dirty="0"/>
              <a:t>WERR and CERR of ∼95.5% and ∼96.1%</a:t>
            </a:r>
          </a:p>
          <a:p>
            <a:r>
              <a:rPr lang="en-US" sz="2000" dirty="0"/>
              <a:t>Similar data – 10 speakers</a:t>
            </a:r>
          </a:p>
          <a:p>
            <a:r>
              <a:rPr lang="en-US" sz="2000" dirty="0"/>
              <a:t>Language model constructed from 90% of data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4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87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Callsign Detection</a:t>
            </a:r>
          </a:p>
          <a:p>
            <a:r>
              <a:rPr lang="en-US" sz="2000" dirty="0"/>
              <a:t>Recognizable, but incorrect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19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04529"/>
              </p:ext>
            </p:extLst>
          </p:nvPr>
        </p:nvGraphicFramePr>
        <p:xfrm>
          <a:off x="533400" y="2777838"/>
          <a:ext cx="8285018" cy="30964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291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1429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golf bravo victor </a:t>
                      </a:r>
                      <a:r>
                        <a:rPr lang="en-US" sz="1600" u="none" strike="noStrike" dirty="0" err="1">
                          <a:effectLst/>
                        </a:rPr>
                        <a:t>juliett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india</a:t>
                      </a:r>
                      <a:r>
                        <a:rPr lang="en-US" sz="1600" u="none" strike="noStrike" dirty="0">
                          <a:effectLst/>
                        </a:rPr>
                        <a:t> is identified good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051_0227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goll</a:t>
                      </a:r>
                      <a:r>
                        <a:rPr lang="en-US" sz="1600" u="none" strike="noStrike" dirty="0">
                          <a:effectLst/>
                        </a:rPr>
                        <a:t> bravo victor </a:t>
                      </a:r>
                      <a:r>
                        <a:rPr lang="en-US" sz="1600" u="none" strike="noStrike" dirty="0" err="1">
                          <a:effectLst/>
                        </a:rPr>
                        <a:t>juliett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india</a:t>
                      </a:r>
                      <a:r>
                        <a:rPr lang="en-US" sz="1600" u="none" strike="noStrike" dirty="0">
                          <a:effectLst/>
                        </a:rPr>
                        <a:t> is identified good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{'golf'}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  <a:tr h="1375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 lufthansa five two nine four radar contact climb flight level three three zero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111_0387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lufthansa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five to nine four radar contact climb flight level three </a:t>
                      </a:r>
                      <a:r>
                        <a:rPr lang="en-US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zero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{'two'}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3982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49B-7842-45F8-8CFB-3B8A609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80A2-6A0B-48CB-AE3C-AF44FE7D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Introduction</a:t>
            </a:r>
          </a:p>
          <a:p>
            <a:r>
              <a:rPr lang="nl-NL" sz="2000" dirty="0"/>
              <a:t>Related work</a:t>
            </a:r>
          </a:p>
          <a:p>
            <a:r>
              <a:rPr lang="nl-NL" sz="2000" dirty="0"/>
              <a:t>Methods</a:t>
            </a:r>
          </a:p>
          <a:p>
            <a:r>
              <a:rPr lang="nl-NL" sz="2000" dirty="0"/>
              <a:t>Experiments</a:t>
            </a:r>
          </a:p>
          <a:p>
            <a:r>
              <a:rPr lang="nl-NL" sz="2000" dirty="0"/>
              <a:t>Results</a:t>
            </a:r>
          </a:p>
          <a:p>
            <a:r>
              <a:rPr lang="nl-NL" sz="2000" dirty="0"/>
              <a:t>Discussion</a:t>
            </a:r>
          </a:p>
          <a:p>
            <a:r>
              <a:rPr lang="nl-NL" sz="2000" dirty="0"/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CED1-8FBC-4563-97B2-ECE6F874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54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13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Single word prediction</a:t>
            </a:r>
          </a:p>
          <a:p>
            <a:r>
              <a:rPr lang="en-US" sz="2000" dirty="0"/>
              <a:t>Without context, model relies on the LM</a:t>
            </a:r>
          </a:p>
          <a:p>
            <a:r>
              <a:rPr lang="en-US" sz="2000" dirty="0"/>
              <a:t>Implications in practice?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20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0084"/>
              </p:ext>
            </p:extLst>
          </p:nvPr>
        </p:nvGraphicFramePr>
        <p:xfrm>
          <a:off x="533400" y="3455433"/>
          <a:ext cx="8285018" cy="100761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14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727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111_0627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{'exact'}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21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XLS-R-1000*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13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Uh, Oh</a:t>
            </a:r>
          </a:p>
          <a:p>
            <a:r>
              <a:rPr lang="en-US" sz="2000" dirty="0"/>
              <a:t>Small ambiguous ‘errors’</a:t>
            </a:r>
          </a:p>
          <a:p>
            <a:r>
              <a:rPr lang="en-US" sz="2000" dirty="0"/>
              <a:t>Should this impact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21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04D438-1AA8-DC3A-F4BE-E34A24FB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800"/>
              </p:ext>
            </p:extLst>
          </p:nvPr>
        </p:nvGraphicFramePr>
        <p:xfrm>
          <a:off x="533400" y="3455433"/>
          <a:ext cx="8285018" cy="101958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87828637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804173087"/>
                    </a:ext>
                  </a:extLst>
                </a:gridCol>
                <a:gridCol w="2769022">
                  <a:extLst>
                    <a:ext uri="{9D8B030D-6E8A-4147-A177-3AD203B41FA5}">
                      <a16:colId xmlns:a16="http://schemas.microsoft.com/office/drawing/2014/main" val="3386221360"/>
                    </a:ext>
                  </a:extLst>
                </a:gridCol>
                <a:gridCol w="2080069">
                  <a:extLst>
                    <a:ext uri="{9D8B030D-6E8A-4147-A177-3AD203B41FA5}">
                      <a16:colId xmlns:a16="http://schemas.microsoft.com/office/drawing/2014/main" val="2266367497"/>
                    </a:ext>
                  </a:extLst>
                </a:gridCol>
              </a:tblGrid>
              <a:tr h="14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transcription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recording_id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model_transcription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24618448"/>
                  </a:ext>
                </a:extLst>
              </a:tr>
              <a:tr h="739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what is your position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101_0199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ah what is your position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59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3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What is captured by WER and CER?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22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75B67-1C7C-9BB1-30C1-3767CBCB9A22}"/>
              </a:ext>
            </a:extLst>
          </p:cNvPr>
          <p:cNvSpPr txBox="1"/>
          <p:nvPr/>
        </p:nvSpPr>
        <p:spPr>
          <a:xfrm>
            <a:off x="628649" y="2410691"/>
            <a:ext cx="7322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Concept Error Rate (ConER)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Use labelled transcribed data for classification (Command or callsign)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Ratio of correctly transcribed concept</a:t>
            </a:r>
          </a:p>
          <a:p>
            <a:endParaRPr lang="nl-NL" sz="2400" dirty="0"/>
          </a:p>
          <a:p>
            <a:r>
              <a:rPr lang="nl-NL" sz="2400" dirty="0"/>
              <a:t>Command Error Rate (CmdER)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 of correctly transcribed concepts in a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 err="1"/>
              <a:t>Oualil</a:t>
            </a:r>
            <a:r>
              <a:rPr lang="en-US" sz="2000" dirty="0"/>
              <a:t> et al., 2015)</a:t>
            </a:r>
          </a:p>
        </p:txBody>
      </p:sp>
    </p:spTree>
    <p:extLst>
      <p:ext uri="{BB962C8B-B14F-4D97-AF65-F5344CB8AC3E}">
        <p14:creationId xmlns:p14="http://schemas.microsoft.com/office/powerpoint/2010/main" val="18817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robust are pretrained and fine-tuned ASR models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57732"/>
            <a:ext cx="7886700" cy="3949010"/>
          </a:xfrm>
        </p:spPr>
        <p:txBody>
          <a:bodyPr>
            <a:normAutofit/>
          </a:bodyPr>
          <a:lstStyle/>
          <a:p>
            <a:r>
              <a:rPr lang="nl-NL" sz="2000" dirty="0"/>
              <a:t>Models imported from HuggingFace are not robust;</a:t>
            </a:r>
            <a:br>
              <a:rPr lang="nl-NL" sz="2000" dirty="0"/>
            </a:br>
            <a:r>
              <a:rPr lang="nl-NL" sz="2000" dirty="0"/>
              <a:t>WER and CER of 51% and 22% respectively (huBERT)</a:t>
            </a:r>
          </a:p>
          <a:p>
            <a:r>
              <a:rPr lang="nl-NL" sz="2000" dirty="0"/>
              <a:t>Fine-tuned XLS-R-1000 model achieved a reasonable (</a:t>
            </a:r>
            <a:r>
              <a:rPr lang="en-US" sz="2000" dirty="0"/>
              <a:t>Helmke et al., 2016)</a:t>
            </a:r>
            <a:r>
              <a:rPr lang="nl-NL" sz="2000" dirty="0"/>
              <a:t> WER of ~5%</a:t>
            </a:r>
          </a:p>
          <a:p>
            <a:r>
              <a:rPr lang="nl-NL" sz="2000" dirty="0"/>
              <a:t>Addition of an in-domain LM provides a high performance XLS-R-1000* model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Minor training and an LM can have a major impact on performance</a:t>
            </a:r>
          </a:p>
          <a:p>
            <a:endParaRPr lang="nl-NL" sz="20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44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does a language model affect the performance of a fine-tuned XLS-R model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57732"/>
            <a:ext cx="7718715" cy="1352529"/>
          </a:xfrm>
        </p:spPr>
        <p:txBody>
          <a:bodyPr>
            <a:normAutofit/>
          </a:bodyPr>
          <a:lstStyle/>
          <a:p>
            <a:r>
              <a:rPr lang="nl-NL" sz="2000" dirty="0"/>
              <a:t>~33% decrease of WER</a:t>
            </a:r>
          </a:p>
          <a:p>
            <a:r>
              <a:rPr lang="nl-NL" sz="2000" dirty="0"/>
              <a:t>~20% decrease of CER</a:t>
            </a:r>
          </a:p>
          <a:p>
            <a:r>
              <a:rPr lang="nl-NL" sz="2000" dirty="0"/>
              <a:t>Cheap performance boost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24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3D74B-1CC9-18BF-2874-92D8ECF9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5802"/>
            <a:ext cx="4795406" cy="2172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4830B-46B7-50CE-D16F-737E262ADE5C}"/>
              </a:ext>
            </a:extLst>
          </p:cNvPr>
          <p:cNvSpPr txBox="1"/>
          <p:nvPr/>
        </p:nvSpPr>
        <p:spPr>
          <a:xfrm>
            <a:off x="5543548" y="3899899"/>
            <a:ext cx="3205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2: The columns ’WERR’ and ’CERR’ represent the increase in performances found in figure 3 (in-domain LM), relative to figure 2 (no in-domain LM).</a:t>
            </a:r>
          </a:p>
        </p:txBody>
      </p:sp>
    </p:spTree>
    <p:extLst>
      <p:ext uri="{BB962C8B-B14F-4D97-AF65-F5344CB8AC3E}">
        <p14:creationId xmlns:p14="http://schemas.microsoft.com/office/powerpoint/2010/main" val="323811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7AB-11B3-FEF1-CBA1-A1F3754E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5"/>
            <a:ext cx="8085859" cy="1789257"/>
          </a:xfrm>
        </p:spPr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+mj-lt"/>
              </a:rPr>
              <a:t>How does the amount of data used to fine-tune affect performance of a fine-tuned XLS-R model on ATC data?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141-BCA0-4331-EBC3-607D68CD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22091"/>
            <a:ext cx="7886700" cy="3167327"/>
          </a:xfrm>
        </p:spPr>
        <p:txBody>
          <a:bodyPr>
            <a:normAutofit/>
          </a:bodyPr>
          <a:lstStyle/>
          <a:p>
            <a:r>
              <a:rPr lang="nl-NL" sz="2000" dirty="0"/>
              <a:t>More training data = higher performance</a:t>
            </a:r>
          </a:p>
          <a:p>
            <a:r>
              <a:rPr lang="nl-NL" sz="2000" dirty="0"/>
              <a:t>Maximum of 10% of available training data is used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9717-610B-7C2A-3A1A-A74BC28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25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7664A-21B7-88D5-7A08-8EFFB917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3" y="3173298"/>
            <a:ext cx="4422309" cy="2666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0E021-55EE-892B-1D32-D3D8E199A836}"/>
              </a:ext>
            </a:extLst>
          </p:cNvPr>
          <p:cNvSpPr txBox="1"/>
          <p:nvPr/>
        </p:nvSpPr>
        <p:spPr>
          <a:xfrm>
            <a:off x="5137046" y="3916175"/>
            <a:ext cx="2990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Figure 2: Evaluation of the fine-tuned XLS-R models in WER and CER.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489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BF42-52FC-468B-6C29-CD0DFE0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Further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E681-36EA-E681-A6BE-7432224D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90097"/>
            <a:ext cx="7886700" cy="4173393"/>
          </a:xfrm>
        </p:spPr>
        <p:txBody>
          <a:bodyPr>
            <a:normAutofit lnSpcReduction="10000"/>
          </a:bodyPr>
          <a:lstStyle/>
          <a:p>
            <a:r>
              <a:rPr lang="nl-NL" sz="2400" dirty="0"/>
              <a:t>Additional models</a:t>
            </a:r>
          </a:p>
          <a:p>
            <a:pPr lvl="1"/>
            <a:r>
              <a:rPr lang="nl-NL" sz="2000" dirty="0"/>
              <a:t>Only XLS-R model is fine-tuned</a:t>
            </a:r>
          </a:p>
          <a:p>
            <a:pPr lvl="1"/>
            <a:r>
              <a:rPr lang="nl-NL" sz="2000" dirty="0"/>
              <a:t>Addition of LM to raw HuggingFace Models</a:t>
            </a:r>
            <a:endParaRPr lang="en-US" sz="2000" dirty="0"/>
          </a:p>
          <a:p>
            <a:r>
              <a:rPr lang="en-US" sz="2400" dirty="0"/>
              <a:t>Variable training data</a:t>
            </a:r>
          </a:p>
          <a:p>
            <a:pPr lvl="1"/>
            <a:r>
              <a:rPr lang="en-US" sz="2000" dirty="0"/>
              <a:t>~1 hour of training data</a:t>
            </a:r>
          </a:p>
          <a:p>
            <a:r>
              <a:rPr lang="en-US" sz="2400" dirty="0"/>
              <a:t>Tuning hyperparameters</a:t>
            </a:r>
            <a:endParaRPr lang="en-US" sz="2000" dirty="0"/>
          </a:p>
          <a:p>
            <a:r>
              <a:rPr lang="en-US" sz="2400" dirty="0"/>
              <a:t>Generalization</a:t>
            </a:r>
          </a:p>
          <a:p>
            <a:pPr lvl="1"/>
            <a:r>
              <a:rPr lang="en-US" sz="2000" dirty="0"/>
              <a:t>Evaluate on different datasets</a:t>
            </a:r>
          </a:p>
          <a:p>
            <a:r>
              <a:rPr lang="en-US" sz="2400" dirty="0"/>
              <a:t>Additional language models</a:t>
            </a:r>
          </a:p>
          <a:p>
            <a:pPr lvl="1"/>
            <a:r>
              <a:rPr lang="en-US" sz="2000" dirty="0"/>
              <a:t>N-grams</a:t>
            </a:r>
          </a:p>
          <a:p>
            <a:pPr lvl="1"/>
            <a:r>
              <a:rPr lang="en-US" sz="2000" dirty="0"/>
              <a:t>Finite state machine for utterance generation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Yitsz</a:t>
            </a:r>
            <a:r>
              <a:rPr lang="en-US" sz="2000" dirty="0"/>
              <a:t> </a:t>
            </a:r>
            <a:r>
              <a:rPr lang="en-US" sz="2000" dirty="0" err="1"/>
              <a:t>Neurink</a:t>
            </a:r>
            <a:r>
              <a:rPr lang="en-US" sz="2000" dirty="0"/>
              <a:t>)</a:t>
            </a:r>
          </a:p>
          <a:p>
            <a:endParaRPr lang="nl-N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31BC-92BD-E0DA-A27B-D70241D5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28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Adaption, analyzation and evaluation</a:t>
            </a:r>
          </a:p>
          <a:p>
            <a:r>
              <a:rPr lang="en-US" sz="2000" dirty="0"/>
              <a:t>WER and CER of ∼95.5% and ∼96.1% respectively</a:t>
            </a:r>
          </a:p>
          <a:p>
            <a:pPr marL="457200" lvl="1" indent="0">
              <a:buNone/>
            </a:pPr>
            <a:r>
              <a:rPr lang="en-US" sz="1800" dirty="0"/>
              <a:t>Callsign detection, single word prediction and +/- non-lexical words</a:t>
            </a:r>
          </a:p>
          <a:p>
            <a:r>
              <a:rPr lang="en-US" sz="2000" dirty="0"/>
              <a:t>‘Raw’ </a:t>
            </a:r>
            <a:r>
              <a:rPr lang="en-US" sz="2000" dirty="0" err="1"/>
              <a:t>HuggingFace</a:t>
            </a:r>
            <a:r>
              <a:rPr lang="en-US" sz="2000" dirty="0"/>
              <a:t> models are not robust</a:t>
            </a:r>
          </a:p>
          <a:p>
            <a:r>
              <a:rPr lang="en-US" sz="2000" dirty="0"/>
              <a:t>In-domain LM achieves WERR and CERR of ~33% and 18% on finetuned XLS-R models</a:t>
            </a:r>
          </a:p>
          <a:p>
            <a:r>
              <a:rPr lang="en-US" sz="2000" dirty="0"/>
              <a:t>Negative correlation in amount of training data and WER and CER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4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46E-19B9-4235-8CDC-EEBF0A5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BA99-339B-4FBB-8776-3159EA46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64830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Helmke, H., </a:t>
            </a:r>
            <a:r>
              <a:rPr lang="en-US" sz="1050" dirty="0" err="1"/>
              <a:t>Ohneiser</a:t>
            </a:r>
            <a:r>
              <a:rPr lang="en-US" sz="1050" dirty="0"/>
              <a:t>, O., </a:t>
            </a:r>
            <a:r>
              <a:rPr lang="en-US" sz="1050" dirty="0" err="1"/>
              <a:t>Muhlhausen</a:t>
            </a:r>
            <a:r>
              <a:rPr lang="en-US" sz="1050" dirty="0"/>
              <a:t>, T., &amp; </a:t>
            </a:r>
            <a:r>
              <a:rPr lang="en-US" sz="1050" dirty="0" err="1"/>
              <a:t>Wies</a:t>
            </a:r>
            <a:r>
              <a:rPr lang="en-US" sz="1050" dirty="0"/>
              <a:t>, M. (2016). Reducing controller workload with automatic speech recognition. 	AIAA/IEEE Digital Avionics Systems Conference - Proceedings, 2016-December. 	https://doi.org/10.1109/DASC.2016.7778024</a:t>
            </a:r>
          </a:p>
          <a:p>
            <a:pPr marL="0" indent="0">
              <a:buNone/>
            </a:pPr>
            <a:r>
              <a:rPr lang="en-US" sz="1050" dirty="0" err="1"/>
              <a:t>Hofbauer</a:t>
            </a:r>
            <a:r>
              <a:rPr lang="en-US" sz="1050" dirty="0"/>
              <a:t>, K., Petrik, S., &amp; </a:t>
            </a:r>
            <a:r>
              <a:rPr lang="en-US" sz="1050" dirty="0" err="1"/>
              <a:t>Hering</a:t>
            </a:r>
            <a:r>
              <a:rPr lang="en-US" sz="1050" dirty="0"/>
              <a:t>, H. (n.d.). The ATCOSIM Corpus of Non-Prompted Clean Air Traffic Control Speech</a:t>
            </a:r>
          </a:p>
          <a:p>
            <a:pPr marL="0" indent="0">
              <a:buNone/>
            </a:pPr>
            <a:r>
              <a:rPr lang="en-US" sz="1050" dirty="0" err="1"/>
              <a:t>Trentin</a:t>
            </a:r>
            <a:r>
              <a:rPr lang="en-US" sz="1050" dirty="0"/>
              <a:t>, E., &amp; Gori, M. (2001). A survey of hybrid ANN/HMM models for automatic speech recognition.</a:t>
            </a:r>
            <a:br>
              <a:rPr lang="en-US" sz="1050" dirty="0"/>
            </a:br>
            <a:r>
              <a:rPr lang="en-US" sz="1050" dirty="0"/>
              <a:t>	In Neurocomputing (Vol. 	37).</a:t>
            </a:r>
          </a:p>
          <a:p>
            <a:pPr marL="0" indent="0">
              <a:buNone/>
            </a:pPr>
            <a:r>
              <a:rPr lang="en-US" sz="1050" dirty="0"/>
              <a:t>Yi, C., Wang, J., Cheng, N., Zhou, S., &amp; Xu, B. (2020). Applying Wav2vec2.0 to Speech Recognition in Various Low-resource 	Languages. http://arxiv.org/abs/2012.12121</a:t>
            </a:r>
          </a:p>
          <a:p>
            <a:pPr marL="0" indent="0">
              <a:buNone/>
            </a:pPr>
            <a:r>
              <a:rPr lang="en-US" sz="1050" dirty="0" err="1"/>
              <a:t>Zuluaga</a:t>
            </a:r>
            <a:r>
              <a:rPr lang="en-US" sz="1050" dirty="0"/>
              <a:t>-Gomez, J., Prasad, A., </a:t>
            </a:r>
            <a:r>
              <a:rPr lang="en-US" sz="1050" dirty="0" err="1"/>
              <a:t>Nigmatulina</a:t>
            </a:r>
            <a:r>
              <a:rPr lang="en-US" sz="1050" dirty="0"/>
              <a:t>, I., </a:t>
            </a:r>
            <a:r>
              <a:rPr lang="en-US" sz="1050" dirty="0" err="1"/>
              <a:t>Sarfjoo</a:t>
            </a:r>
            <a:r>
              <a:rPr lang="en-US" sz="1050" dirty="0"/>
              <a:t>, S., </a:t>
            </a:r>
            <a:r>
              <a:rPr lang="en-US" sz="1050" dirty="0" err="1"/>
              <a:t>Motlicek</a:t>
            </a:r>
            <a:r>
              <a:rPr lang="en-US" sz="1050" dirty="0"/>
              <a:t>, P., Kleinert, M., Helmke, H., </a:t>
            </a:r>
            <a:r>
              <a:rPr lang="en-US" sz="1050" dirty="0" err="1"/>
              <a:t>Ohneiser</a:t>
            </a:r>
            <a:r>
              <a:rPr lang="en-US" sz="1050" dirty="0"/>
              <a:t>, O., &amp; Zhan, Q. (2022). 	How Does Pre-trained Wav2Vec2.0 Perform on Domain Shifted ASR? An Extensive Benchmark on Air Traffic 	Control Communications. http://arxiv.org/abs/2203.16822</a:t>
            </a:r>
          </a:p>
          <a:p>
            <a:pPr marL="0" indent="0">
              <a:buNone/>
            </a:pPr>
            <a:r>
              <a:rPr lang="en-US" sz="1050" dirty="0"/>
              <a:t>Babu, A., Wang, C., </a:t>
            </a:r>
            <a:r>
              <a:rPr lang="en-US" sz="1050" dirty="0" err="1"/>
              <a:t>Tjandra</a:t>
            </a:r>
            <a:r>
              <a:rPr lang="en-US" sz="1050" dirty="0"/>
              <a:t>, A., </a:t>
            </a:r>
            <a:r>
              <a:rPr lang="en-US" sz="1050" dirty="0" err="1"/>
              <a:t>Lakhotia</a:t>
            </a:r>
            <a:r>
              <a:rPr lang="en-US" sz="1050" dirty="0"/>
              <a:t>, K., Xu, Q., Goyal, N., Singh, K., von Platen, P., Saraf, Y., Pino, J., </a:t>
            </a:r>
            <a:r>
              <a:rPr lang="en-US" sz="1050" dirty="0" err="1"/>
              <a:t>Baevski</a:t>
            </a:r>
            <a:r>
              <a:rPr lang="en-US" sz="1050" dirty="0"/>
              <a:t>, A., </a:t>
            </a:r>
            <a:r>
              <a:rPr lang="en-US" sz="1050" dirty="0" err="1"/>
              <a:t>Conneau</a:t>
            </a:r>
            <a:r>
              <a:rPr lang="en-US" sz="1050" dirty="0"/>
              <a:t>, A., &amp; 	Auli, M. (2021). XLS-R: Self-supervised Cross-lingual Speech Representation Learning at Scale. 	http://arxiv.org/abs/2111.09296</a:t>
            </a:r>
          </a:p>
          <a:p>
            <a:pPr marL="0" indent="0">
              <a:buNone/>
            </a:pPr>
            <a:r>
              <a:rPr lang="en-US" sz="1050" dirty="0" err="1"/>
              <a:t>Oualil</a:t>
            </a:r>
            <a:r>
              <a:rPr lang="en-US" sz="1050" dirty="0"/>
              <a:t>, Y., </a:t>
            </a:r>
            <a:r>
              <a:rPr lang="en-US" sz="1050" dirty="0" err="1"/>
              <a:t>Schulder</a:t>
            </a:r>
            <a:r>
              <a:rPr lang="en-US" sz="1050" dirty="0"/>
              <a:t>, M., Helmke, H., Schmidt, A., &amp; </a:t>
            </a:r>
            <a:r>
              <a:rPr lang="en-US" sz="1050" dirty="0" err="1"/>
              <a:t>Klakow</a:t>
            </a:r>
            <a:r>
              <a:rPr lang="en-US" sz="1050" dirty="0"/>
              <a:t>, D. (2015). Real-Time Integration of Dynamic Context Information for 	Improving Automatic Speech Recognition. In Sixteenth Annual Conference of the International Speech 	Communication Association. https://www.isca-speech.org/archive v0/</a:t>
            </a:r>
            <a:r>
              <a:rPr lang="en-US" sz="1050" dirty="0" err="1"/>
              <a:t>interspeech</a:t>
            </a:r>
            <a:r>
              <a:rPr lang="en-US" sz="1050" dirty="0"/>
              <a:t> 2015/papers/i15 2107.pdf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F5D7-6D51-491F-9FB8-08145EC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08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E3A-83F7-42A3-9004-7CB51D45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F7F5-C7EF-4BFB-80F1-B4F1306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Controlling safe and efficient traffic in aviation</a:t>
            </a:r>
          </a:p>
          <a:p>
            <a:r>
              <a:rPr lang="nl-NL" sz="2000" dirty="0"/>
              <a:t>Callsigns and commands</a:t>
            </a:r>
          </a:p>
          <a:p>
            <a:r>
              <a:rPr lang="nl-NL" sz="2000" dirty="0"/>
              <a:t>Automatic Speech Recognition (ASR)</a:t>
            </a:r>
          </a:p>
          <a:p>
            <a:r>
              <a:rPr lang="nl-NL" sz="2000" dirty="0"/>
              <a:t>Decrease workload by a factor of 3 </a:t>
            </a:r>
            <a:br>
              <a:rPr lang="nl-NL" sz="2000" dirty="0"/>
            </a:br>
            <a:r>
              <a:rPr lang="nl-NL" sz="2000" dirty="0"/>
              <a:t>(Helmke et al.,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B8AA-4132-43BF-AF35-3FE36375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3</a:t>
            </a:fld>
            <a:endParaRPr lang="nl-NL"/>
          </a:p>
        </p:txBody>
      </p:sp>
      <p:pic>
        <p:nvPicPr>
          <p:cNvPr id="1026" name="Picture 2" descr="Air traffic control - Wikipedia">
            <a:extLst>
              <a:ext uri="{FF2B5EF4-FFF2-40B4-BE49-F238E27FC236}">
                <a16:creationId xmlns:a16="http://schemas.microsoft.com/office/drawing/2014/main" id="{11D2417E-B9A7-4523-A8A3-BBD0EA5D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64" y="1947651"/>
            <a:ext cx="2051668" cy="30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504DE-0737-4CEE-B2D8-B6159903A6F2}"/>
              </a:ext>
            </a:extLst>
          </p:cNvPr>
          <p:cNvSpPr txBox="1"/>
          <p:nvPr/>
        </p:nvSpPr>
        <p:spPr>
          <a:xfrm>
            <a:off x="6465842" y="5142911"/>
            <a:ext cx="2385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Source: https://en.wikipedia.org/wiki/Air_traffic_control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1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1_01_014">
            <a:hlinkClick r:id="" action="ppaction://media"/>
            <a:extLst>
              <a:ext uri="{FF2B5EF4-FFF2-40B4-BE49-F238E27FC236}">
                <a16:creationId xmlns:a16="http://schemas.microsoft.com/office/drawing/2014/main" id="{F187598A-4A18-460B-A15B-5C08836682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1954467"/>
            <a:ext cx="609600" cy="60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E776F0-5C00-45C2-B946-405D78B89DA0}"/>
              </a:ext>
            </a:extLst>
          </p:cNvPr>
          <p:cNvSpPr/>
          <p:nvPr/>
        </p:nvSpPr>
        <p:spPr>
          <a:xfrm>
            <a:off x="2820956" y="1940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“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speedbird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five six contact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rhein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two seven three seven”</a:t>
            </a:r>
            <a:endParaRPr lang="en-US" sz="2000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131A-FB14-4177-8301-D3A8C7631316}"/>
              </a:ext>
            </a:extLst>
          </p:cNvPr>
          <p:cNvSpPr txBox="1"/>
          <p:nvPr/>
        </p:nvSpPr>
        <p:spPr>
          <a:xfrm>
            <a:off x="800099" y="3429001"/>
            <a:ext cx="7715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Differences of ATC speech compared to regular speech: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data is more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communication does not follow regular speech conventions – callsigns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Standard ASR models perform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Transcribed ATC data is scarce – non-transcribed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</p:txBody>
      </p:sp>
      <p:pic>
        <p:nvPicPr>
          <p:cNvPr id="5" name="sample-000000">
            <a:hlinkClick r:id="" action="ppaction://media"/>
            <a:extLst>
              <a:ext uri="{FF2B5EF4-FFF2-40B4-BE49-F238E27FC236}">
                <a16:creationId xmlns:a16="http://schemas.microsoft.com/office/drawing/2014/main" id="{4DA63052-139D-4D95-BE8F-81D0BF32E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726566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EA36-EAED-4596-9DF0-ACD0B56B953C}"/>
              </a:ext>
            </a:extLst>
          </p:cNvPr>
          <p:cNvSpPr txBox="1"/>
          <p:nvPr/>
        </p:nvSpPr>
        <p:spPr>
          <a:xfrm>
            <a:off x="2820956" y="708200"/>
            <a:ext cx="381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“without the dataset, the article is useless” </a:t>
            </a:r>
            <a:endParaRPr lang="en-US" sz="2000" dirty="0">
              <a:latin typeface="Open San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BA41-8281-4CE3-AE17-BB4C4F7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z="2000" smtClean="0"/>
              <a:t>4</a:t>
            </a:fld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8253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3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205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D</a:t>
            </a:r>
            <a:r>
              <a:rPr lang="en-US" sz="2000" dirty="0">
                <a:latin typeface="Open Sans"/>
                <a:ea typeface="+mn-ea"/>
                <a:cs typeface="+mn-cs"/>
              </a:rPr>
              <a:t>ifferent model architectures exist: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ANN, HMM and RNN - </a:t>
            </a:r>
            <a:r>
              <a:rPr lang="en-US" sz="2000" dirty="0">
                <a:latin typeface="Open Sans"/>
                <a:ea typeface="+mn-ea"/>
                <a:cs typeface="+mn-cs"/>
              </a:rPr>
              <a:t>(</a:t>
            </a:r>
            <a:r>
              <a:rPr lang="en-US" sz="2000" dirty="0" err="1">
                <a:latin typeface="Open Sans"/>
                <a:ea typeface="+mn-ea"/>
                <a:cs typeface="+mn-cs"/>
              </a:rPr>
              <a:t>Trentin</a:t>
            </a:r>
            <a:r>
              <a:rPr lang="en-US" sz="2000" dirty="0">
                <a:latin typeface="Open Sans"/>
                <a:ea typeface="+mn-ea"/>
                <a:cs typeface="+mn-cs"/>
              </a:rPr>
              <a:t> &amp; Gori, 2001)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Wav2Vec2 transformer model: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Lower Word Error Rate (WER)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Insufficiently studied in the ATC domain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8CFA-C552-2EA5-94B6-D3B16451B551}"/>
              </a:ext>
            </a:extLst>
          </p:cNvPr>
          <p:cNvSpPr txBox="1"/>
          <p:nvPr/>
        </p:nvSpPr>
        <p:spPr>
          <a:xfrm>
            <a:off x="784860" y="448056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Open Sans"/>
              </a:rPr>
              <a:t>S</a:t>
            </a:r>
            <a:r>
              <a:rPr lang="nl-NL" sz="1800" dirty="0">
                <a:latin typeface="Open Sans"/>
                <a:ea typeface="+mn-ea"/>
                <a:cs typeface="+mn-cs"/>
              </a:rPr>
              <a:t>tate-of-the-art (SOTA) models are still not able to achieve 0% WERs, which is essential in ATC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38110" cy="39427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/>
                <a:ea typeface="+mn-ea"/>
                <a:cs typeface="+mn-cs"/>
              </a:rPr>
              <a:t>How robust are pretrained and fine-tuned ASR models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a language model affect the performance of a fine-tuned XLS-R model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the amount of data used to fine-tune affect performance of a fine-tuned XLS-R model on ATC data?</a:t>
            </a: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4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Fine-tuning on low resource datasets – (</a:t>
            </a:r>
            <a:r>
              <a:rPr lang="en-US" sz="2000" dirty="0"/>
              <a:t>Yi et al., 2020)</a:t>
            </a:r>
            <a:br>
              <a:rPr lang="en-US" sz="2000" dirty="0"/>
            </a:br>
            <a:r>
              <a:rPr lang="en-US" sz="2000" dirty="0"/>
              <a:t>Performance is universal over languages (flexible).</a:t>
            </a:r>
          </a:p>
          <a:p>
            <a:r>
              <a:rPr lang="en-US" sz="2000" dirty="0"/>
              <a:t>Domain-specific Wav2Vec2</a:t>
            </a:r>
            <a:br>
              <a:rPr lang="en-US" sz="2000" dirty="0"/>
            </a:br>
            <a:r>
              <a:rPr lang="en-US" sz="2000" dirty="0"/>
              <a:t>Feasibility of real-time ASR for ATC (</a:t>
            </a:r>
            <a:r>
              <a:rPr lang="en-US" sz="2000" dirty="0" err="1"/>
              <a:t>Zuluaga</a:t>
            </a:r>
            <a:r>
              <a:rPr lang="en-US" sz="2000" dirty="0"/>
              <a:t>-Gomez et al., 2022)</a:t>
            </a:r>
            <a:br>
              <a:rPr lang="en-US" sz="2000" dirty="0"/>
            </a:br>
            <a:r>
              <a:rPr lang="en-US" sz="2000" dirty="0"/>
              <a:t>WER Reduction (WERR)</a:t>
            </a:r>
          </a:p>
          <a:p>
            <a:r>
              <a:rPr lang="en-US" sz="2000" dirty="0"/>
              <a:t>Accents in XLS-R - (Babu et al., 2021)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6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88130" cy="4217036"/>
          </a:xfrm>
        </p:spPr>
        <p:txBody>
          <a:bodyPr>
            <a:normAutofit/>
          </a:bodyPr>
          <a:lstStyle/>
          <a:p>
            <a:r>
              <a:rPr lang="nl-NL" sz="2000" dirty="0"/>
              <a:t>HuggingFace  </a:t>
            </a:r>
          </a:p>
          <a:p>
            <a:pPr lvl="1"/>
            <a:r>
              <a:rPr lang="nl-NL" sz="1600" dirty="0"/>
              <a:t>SOTA models </a:t>
            </a:r>
          </a:p>
          <a:p>
            <a:pPr lvl="1"/>
            <a:r>
              <a:rPr lang="nl-NL" sz="1600" dirty="0"/>
              <a:t>Accessibility</a:t>
            </a:r>
          </a:p>
          <a:p>
            <a:r>
              <a:rPr lang="nl-NL" sz="2000" dirty="0"/>
              <a:t>Development</a:t>
            </a:r>
          </a:p>
          <a:p>
            <a:pPr lvl="1"/>
            <a:r>
              <a:rPr lang="nl-NL" sz="1600" dirty="0"/>
              <a:t>Google Colab </a:t>
            </a:r>
          </a:p>
          <a:p>
            <a:pPr lvl="1"/>
            <a:r>
              <a:rPr lang="nl-NL" sz="1600" dirty="0"/>
              <a:t>Limited resources</a:t>
            </a:r>
          </a:p>
          <a:p>
            <a:pPr lvl="1"/>
            <a:r>
              <a:rPr lang="nl-NL" sz="1600" dirty="0"/>
              <a:t>Local</a:t>
            </a:r>
          </a:p>
          <a:p>
            <a:r>
              <a:rPr lang="nl-NL" sz="2000" dirty="0"/>
              <a:t>Evaluation</a:t>
            </a:r>
          </a:p>
          <a:p>
            <a:pPr lvl="1"/>
            <a:r>
              <a:rPr lang="nl-NL" sz="1600" dirty="0"/>
              <a:t>WER and Character Error Rate (CER) – not Glue or Bleu</a:t>
            </a:r>
          </a:p>
          <a:p>
            <a:pPr lvl="1"/>
            <a:r>
              <a:rPr lang="en-US" sz="1600" dirty="0"/>
              <a:t>Evaluation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fine-tuning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evaluation </a:t>
            </a:r>
            <a:r>
              <a:rPr lang="en-US" sz="1600" dirty="0">
                <a:sym typeface="Wingdings" panose="05000000000000000000" pitchFamily="2" charset="2"/>
              </a:rPr>
              <a:t> LM  evaluation</a:t>
            </a:r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8</a:t>
            </a:fld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183AA0-CDE2-9612-7C7E-0B1E164CB99A}"/>
              </a:ext>
            </a:extLst>
          </p:cNvPr>
          <p:cNvSpPr txBox="1">
            <a:spLocks/>
          </p:cNvSpPr>
          <p:nvPr/>
        </p:nvSpPr>
        <p:spPr>
          <a:xfrm>
            <a:off x="4819650" y="1825625"/>
            <a:ext cx="3592830" cy="242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Language model</a:t>
            </a:r>
          </a:p>
          <a:p>
            <a:pPr lvl="1"/>
            <a:r>
              <a:rPr lang="nl-NL" sz="1600" dirty="0"/>
              <a:t>5-gram ARPA file </a:t>
            </a:r>
          </a:p>
          <a:p>
            <a:pPr lvl="1"/>
            <a:r>
              <a:rPr lang="nl-NL" sz="1600" dirty="0"/>
              <a:t>Only 743 unigrams</a:t>
            </a:r>
          </a:p>
          <a:p>
            <a:pPr lvl="1"/>
            <a:r>
              <a:rPr lang="nl-NL" sz="1600" dirty="0"/>
              <a:t>Variable LMs out of scope</a:t>
            </a:r>
          </a:p>
          <a:p>
            <a:r>
              <a:rPr lang="nl-NL" sz="2000" dirty="0"/>
              <a:t>Fine-tuning</a:t>
            </a:r>
          </a:p>
          <a:p>
            <a:pPr lvl="1"/>
            <a:r>
              <a:rPr lang="nl-NL" sz="1600" dirty="0"/>
              <a:t>No hyperparameter tuning</a:t>
            </a:r>
          </a:p>
          <a:p>
            <a:pPr lvl="1"/>
            <a:r>
              <a:rPr lang="nl-NL" sz="1600" dirty="0"/>
              <a:t>Low-medium-high ranges of training data</a:t>
            </a:r>
          </a:p>
          <a:p>
            <a:pPr lvl="1"/>
            <a:endParaRPr lang="nl-NL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FAAB-E9E0-9A7C-8D47-FA6A3762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86" y="4285563"/>
            <a:ext cx="2484758" cy="1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7364-A1E5-DB45-DCAB-1E356E9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9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ABADF-0638-3114-9C07-09DF6EFEA8CD}"/>
              </a:ext>
            </a:extLst>
          </p:cNvPr>
          <p:cNvSpPr txBox="1">
            <a:spLocks/>
          </p:cNvSpPr>
          <p:nvPr/>
        </p:nvSpPr>
        <p:spPr>
          <a:xfrm>
            <a:off x="628649" y="620554"/>
            <a:ext cx="8058150" cy="561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+mn-lt"/>
              </a:rPr>
              <a:t>Models</a:t>
            </a:r>
          </a:p>
          <a:p>
            <a:r>
              <a:rPr lang="nl-NL" sz="2000" dirty="0">
                <a:latin typeface="+mn-lt"/>
              </a:rPr>
              <a:t>Pulled from HuggingFace</a:t>
            </a:r>
          </a:p>
          <a:p>
            <a:r>
              <a:rPr lang="nl-NL" sz="2000" dirty="0">
                <a:latin typeface="+mn-lt"/>
              </a:rPr>
              <a:t>All Pretrained, some fine-tuned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Base Wav2Vec2 model 	-	Clean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Robust Wav2Vec2 model	-	Noisy + Clean	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XLS-R model			-	Multilingual + Multi-accent</a:t>
            </a:r>
          </a:p>
          <a:p>
            <a:r>
              <a:rPr lang="en-US" sz="2000" dirty="0" err="1">
                <a:latin typeface="+mn-lt"/>
                <a:ea typeface="+mn-ea"/>
                <a:cs typeface="+mn-cs"/>
              </a:rPr>
              <a:t>huBERT</a:t>
            </a:r>
            <a:r>
              <a:rPr lang="en-US" sz="2000" dirty="0">
                <a:latin typeface="+mn-lt"/>
                <a:ea typeface="+mn-ea"/>
                <a:cs typeface="+mn-cs"/>
              </a:rPr>
              <a:t> model		-	Improves or matches 						Wav2Vec2 performance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400" dirty="0">
                <a:latin typeface="+mn-lt"/>
              </a:rPr>
              <a:t>Choice for research on only XLS-R model:</a:t>
            </a:r>
          </a:p>
          <a:p>
            <a:pPr lvl="1"/>
            <a:r>
              <a:rPr lang="nl-NL" sz="2000" dirty="0">
                <a:latin typeface="+mn-lt"/>
              </a:rPr>
              <a:t>Accents in ATC</a:t>
            </a:r>
          </a:p>
          <a:p>
            <a:pPr lvl="1"/>
            <a:r>
              <a:rPr lang="nl-NL" sz="2000" dirty="0">
                <a:latin typeface="+mn-lt"/>
              </a:rPr>
              <a:t>Regularly updated model</a:t>
            </a:r>
          </a:p>
          <a:p>
            <a:pPr lvl="1"/>
            <a:r>
              <a:rPr lang="nl-NL" sz="2000" dirty="0">
                <a:latin typeface="+mn-lt"/>
              </a:rPr>
              <a:t>Low resources</a:t>
            </a:r>
          </a:p>
          <a:p>
            <a:endParaRPr lang="nl-NL" sz="2000" dirty="0"/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082678"/>
      </p:ext>
    </p:extLst>
  </p:cSld>
  <p:clrMapOvr>
    <a:masterClrMapping/>
  </p:clrMapOvr>
</p:sld>
</file>

<file path=ppt/theme/theme1.xml><?xml version="1.0" encoding="utf-8"?>
<a:theme xmlns:a="http://schemas.openxmlformats.org/drawingml/2006/main" name="AI_template">
  <a:themeElements>
    <a:clrScheme name="AI_temp">
      <a:dk1>
        <a:srgbClr val="000000"/>
      </a:dk1>
      <a:lt1>
        <a:srgbClr val="FFFFFF"/>
      </a:lt1>
      <a:dk2>
        <a:srgbClr val="E3000B"/>
      </a:dk2>
      <a:lt2>
        <a:srgbClr val="E7E6E6"/>
      </a:lt2>
      <a:accent1>
        <a:srgbClr val="E3000B"/>
      </a:accent1>
      <a:accent2>
        <a:srgbClr val="FF414B"/>
      </a:accent2>
      <a:accent3>
        <a:srgbClr val="BE301A"/>
      </a:accent3>
      <a:accent4>
        <a:srgbClr val="8F2011"/>
      </a:accent4>
      <a:accent5>
        <a:srgbClr val="730E04"/>
      </a:accent5>
      <a:accent6>
        <a:srgbClr val="490004"/>
      </a:accent6>
      <a:hlink>
        <a:srgbClr val="0563C1"/>
      </a:hlink>
      <a:folHlink>
        <a:srgbClr val="9437F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3384</TotalTime>
  <Words>1723</Words>
  <Application>Microsoft Office PowerPoint</Application>
  <PresentationFormat>On-screen Show (4:3)</PresentationFormat>
  <Paragraphs>251</Paragraphs>
  <Slides>28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Open Sans</vt:lpstr>
      <vt:lpstr>Times New Roman</vt:lpstr>
      <vt:lpstr>AI_template</vt:lpstr>
      <vt:lpstr>Aangepast ontwerp</vt:lpstr>
      <vt:lpstr>Adaption, Analysis and Evaluation of State-of-the-Art Wav2Vec2 Models on Air Traffic Control Communication Data</vt:lpstr>
      <vt:lpstr>Content</vt:lpstr>
      <vt:lpstr>Introduction</vt:lpstr>
      <vt:lpstr>PowerPoint Presentation</vt:lpstr>
      <vt:lpstr>Motivation</vt:lpstr>
      <vt:lpstr>Research questions</vt:lpstr>
      <vt:lpstr>Related Work</vt:lpstr>
      <vt:lpstr>Methods</vt:lpstr>
      <vt:lpstr>PowerPoint Presentation</vt:lpstr>
      <vt:lpstr>Experiments</vt:lpstr>
      <vt:lpstr>Data augmentation</vt:lpstr>
      <vt:lpstr>Settings</vt:lpstr>
      <vt:lpstr>Results</vt:lpstr>
      <vt:lpstr>PowerPoint Presentation</vt:lpstr>
      <vt:lpstr>PowerPoint Presentation</vt:lpstr>
      <vt:lpstr>PowerPoint Presentation</vt:lpstr>
      <vt:lpstr>Discussion</vt:lpstr>
      <vt:lpstr>Discussion</vt:lpstr>
      <vt:lpstr>Evaluation XLS-R-1000*</vt:lpstr>
      <vt:lpstr>Evaluation XLS-R-1000*</vt:lpstr>
      <vt:lpstr>Evaluation XLS-R-1000*</vt:lpstr>
      <vt:lpstr>Evaluation Metric</vt:lpstr>
      <vt:lpstr>How robust are pretrained and fine-tuned ASR models on ATC data?</vt:lpstr>
      <vt:lpstr>How does a language model affect the performance of a fine-tuned XLS-R model on ATC data?</vt:lpstr>
      <vt:lpstr>How does the amount of data used to fine-tune affect performance of a fine-tuned XLS-R model on ATC data?</vt:lpstr>
      <vt:lpstr>Further Research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Bibian Bennink</dc:creator>
  <cp:lastModifiedBy>Karan Chand</cp:lastModifiedBy>
  <cp:revision>38</cp:revision>
  <dcterms:created xsi:type="dcterms:W3CDTF">2020-12-14T13:26:12Z</dcterms:created>
  <dcterms:modified xsi:type="dcterms:W3CDTF">2022-10-03T07:27:55Z</dcterms:modified>
</cp:coreProperties>
</file>