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327"/>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12/14/19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5CB7-B3B4-5649-A55B-455AE41FC367}"/>
              </a:ext>
            </a:extLst>
          </p:cNvPr>
          <p:cNvSpPr>
            <a:spLocks noGrp="1"/>
          </p:cNvSpPr>
          <p:nvPr>
            <p:ph type="ctrTitle"/>
          </p:nvPr>
        </p:nvSpPr>
        <p:spPr/>
        <p:txBody>
          <a:bodyPr/>
          <a:lstStyle/>
          <a:p>
            <a:r>
              <a:rPr lang="en-US" dirty="0"/>
              <a:t>Final Project: Men’s Fashion Stores</a:t>
            </a:r>
          </a:p>
        </p:txBody>
      </p:sp>
      <p:sp>
        <p:nvSpPr>
          <p:cNvPr id="3" name="Subtitle 2">
            <a:extLst>
              <a:ext uri="{FF2B5EF4-FFF2-40B4-BE49-F238E27FC236}">
                <a16:creationId xmlns:a16="http://schemas.microsoft.com/office/drawing/2014/main" id="{5B6E7E11-642D-3846-A9A9-3C118115D20C}"/>
              </a:ext>
            </a:extLst>
          </p:cNvPr>
          <p:cNvSpPr>
            <a:spLocks noGrp="1"/>
          </p:cNvSpPr>
          <p:nvPr>
            <p:ph type="subTitle" idx="1"/>
          </p:nvPr>
        </p:nvSpPr>
        <p:spPr/>
        <p:txBody>
          <a:bodyPr/>
          <a:lstStyle/>
          <a:p>
            <a:r>
              <a:rPr lang="en-US" dirty="0"/>
              <a:t>By Karan Daiya</a:t>
            </a:r>
          </a:p>
        </p:txBody>
      </p:sp>
    </p:spTree>
    <p:extLst>
      <p:ext uri="{BB962C8B-B14F-4D97-AF65-F5344CB8AC3E}">
        <p14:creationId xmlns:p14="http://schemas.microsoft.com/office/powerpoint/2010/main" val="3918874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F8439-1E58-7644-B045-0054591479B6}"/>
              </a:ext>
            </a:extLst>
          </p:cNvPr>
          <p:cNvSpPr>
            <a:spLocks noGrp="1"/>
          </p:cNvSpPr>
          <p:nvPr>
            <p:ph type="title"/>
          </p:nvPr>
        </p:nvSpPr>
        <p:spPr>
          <a:xfrm>
            <a:off x="649224" y="645106"/>
            <a:ext cx="3650279" cy="1259894"/>
          </a:xfrm>
        </p:spPr>
        <p:txBody>
          <a:bodyPr>
            <a:normAutofit/>
          </a:bodyPr>
          <a:lstStyle/>
          <a:p>
            <a:r>
              <a:rPr lang="en-US" dirty="0"/>
              <a:t>Decision Tree:</a:t>
            </a:r>
          </a:p>
        </p:txBody>
      </p:sp>
      <p:sp>
        <p:nvSpPr>
          <p:cNvPr id="13" name="Rectangle 12">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F2283BC6-BE8E-45DC-ADFF-DAB23D5941DC}"/>
              </a:ext>
            </a:extLst>
          </p:cNvPr>
          <p:cNvSpPr>
            <a:spLocks noGrp="1"/>
          </p:cNvSpPr>
          <p:nvPr>
            <p:ph idx="1"/>
          </p:nvPr>
        </p:nvSpPr>
        <p:spPr>
          <a:xfrm>
            <a:off x="649225" y="2133600"/>
            <a:ext cx="3650278" cy="3026229"/>
          </a:xfrm>
        </p:spPr>
        <p:txBody>
          <a:bodyPr>
            <a:normAutofit/>
          </a:bodyPr>
          <a:lstStyle/>
          <a:p>
            <a:r>
              <a:rPr lang="en-US" dirty="0"/>
              <a:t>The root node represents the sample and below are the subsets of main dataset.</a:t>
            </a:r>
          </a:p>
          <a:p>
            <a:r>
              <a:rPr lang="en-US" dirty="0"/>
              <a:t>A node, which is divided into sub-nodes is called a </a:t>
            </a:r>
            <a:r>
              <a:rPr lang="en-US" b="1" dirty="0"/>
              <a:t>parent node</a:t>
            </a:r>
            <a:r>
              <a:rPr lang="en-US" dirty="0"/>
              <a:t> of the sub-nodes; whereas the sub-nodes are called the </a:t>
            </a:r>
            <a:r>
              <a:rPr lang="en-US" b="1" dirty="0"/>
              <a:t>child</a:t>
            </a:r>
            <a:r>
              <a:rPr lang="en-US" dirty="0"/>
              <a:t> of the parent node.</a:t>
            </a:r>
          </a:p>
        </p:txBody>
      </p:sp>
      <p:pic>
        <p:nvPicPr>
          <p:cNvPr id="4" name="Content Placeholder 3">
            <a:extLst>
              <a:ext uri="{FF2B5EF4-FFF2-40B4-BE49-F238E27FC236}">
                <a16:creationId xmlns:a16="http://schemas.microsoft.com/office/drawing/2014/main" id="{845506D8-EEBD-2545-A553-63D51474A058}"/>
              </a:ext>
            </a:extLst>
          </p:cNvPr>
          <p:cNvPicPr>
            <a:picLocks noChangeAspect="1"/>
          </p:cNvPicPr>
          <p:nvPr/>
        </p:nvPicPr>
        <p:blipFill rotWithShape="1">
          <a:blip r:embed="rId2"/>
          <a:srcRect l="22010" r="1871" b="-1"/>
          <a:stretch/>
        </p:blipFill>
        <p:spPr>
          <a:xfrm>
            <a:off x="4619543" y="640080"/>
            <a:ext cx="6953577" cy="5252773"/>
          </a:xfrm>
          <a:prstGeom prst="rect">
            <a:avLst/>
          </a:prstGeom>
        </p:spPr>
      </p:pic>
      <p:sp>
        <p:nvSpPr>
          <p:cNvPr id="15"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465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80B5F-C84E-D144-99F9-8FCDCC8310E7}"/>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Thank you </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FA9DF1-7B2C-DC4F-A5F7-36BA79C29DA0}"/>
              </a:ext>
            </a:extLst>
          </p:cNvPr>
          <p:cNvSpPr>
            <a:spLocks noGrp="1"/>
          </p:cNvSpPr>
          <p:nvPr>
            <p:ph idx="1"/>
          </p:nvPr>
        </p:nvSpPr>
        <p:spPr>
          <a:xfrm>
            <a:off x="4706578" y="589722"/>
            <a:ext cx="6798033" cy="5321500"/>
          </a:xfrm>
        </p:spPr>
        <p:txBody>
          <a:bodyPr anchor="ctr">
            <a:normAutofit/>
          </a:bodyPr>
          <a:lstStyle/>
          <a:p>
            <a:r>
              <a:rPr lang="en-US" dirty="0"/>
              <a:t>By: Karan Daiya</a:t>
            </a:r>
          </a:p>
          <a:p>
            <a:r>
              <a:rPr lang="en-US" dirty="0"/>
              <a:t>NUID: 001083274</a:t>
            </a:r>
          </a:p>
          <a:p>
            <a:r>
              <a:rPr lang="en-US" dirty="0"/>
              <a:t>ALY 6015: Intermediate Analytics</a:t>
            </a:r>
          </a:p>
          <a:p>
            <a:r>
              <a:rPr lang="en-US" dirty="0"/>
              <a:t>Northeastern University: College of Professional Studies </a:t>
            </a:r>
          </a:p>
          <a:p>
            <a:endParaRPr lang="en-US" dirty="0"/>
          </a:p>
        </p:txBody>
      </p:sp>
    </p:spTree>
    <p:extLst>
      <p:ext uri="{BB962C8B-B14F-4D97-AF65-F5344CB8AC3E}">
        <p14:creationId xmlns:p14="http://schemas.microsoft.com/office/powerpoint/2010/main" val="180204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95E34-6A5B-714D-AA7A-3608346E9306}"/>
              </a:ext>
            </a:extLst>
          </p:cNvPr>
          <p:cNvSpPr>
            <a:spLocks noGrp="1"/>
          </p:cNvSpPr>
          <p:nvPr>
            <p:ph type="title"/>
          </p:nvPr>
        </p:nvSpPr>
        <p:spPr>
          <a:xfrm>
            <a:off x="787817" y="3979877"/>
            <a:ext cx="10716795" cy="778589"/>
          </a:xfrm>
        </p:spPr>
        <p:txBody>
          <a:bodyPr anchor="b">
            <a:normAutofit/>
          </a:bodyPr>
          <a:lstStyle/>
          <a:p>
            <a:r>
              <a:rPr lang="en-US" sz="2800"/>
              <a:t>Dataset:</a:t>
            </a:r>
          </a:p>
        </p:txBody>
      </p:sp>
      <p:sp>
        <p:nvSpPr>
          <p:cNvPr id="13" name="Rectangle 12">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B88B5762-A456-6143-A7E9-74FF432FB8DC}"/>
              </a:ext>
            </a:extLst>
          </p:cNvPr>
          <p:cNvPicPr>
            <a:picLocks noChangeAspect="1"/>
          </p:cNvPicPr>
          <p:nvPr/>
        </p:nvPicPr>
        <p:blipFill>
          <a:blip r:embed="rId2"/>
          <a:stretch>
            <a:fillRect/>
          </a:stretch>
        </p:blipFill>
        <p:spPr>
          <a:xfrm>
            <a:off x="787817" y="328613"/>
            <a:ext cx="10716795" cy="3647301"/>
          </a:xfrm>
          <a:prstGeom prst="rect">
            <a:avLst/>
          </a:prstGeom>
        </p:spPr>
      </p:pic>
      <p:sp>
        <p:nvSpPr>
          <p:cNvPr id="8" name="Content Placeholder 7">
            <a:extLst>
              <a:ext uri="{FF2B5EF4-FFF2-40B4-BE49-F238E27FC236}">
                <a16:creationId xmlns:a16="http://schemas.microsoft.com/office/drawing/2014/main" id="{19DEF40C-63EF-4AAB-8F23-16E839BD3F20}"/>
              </a:ext>
            </a:extLst>
          </p:cNvPr>
          <p:cNvSpPr>
            <a:spLocks noGrp="1"/>
          </p:cNvSpPr>
          <p:nvPr>
            <p:ph idx="1"/>
          </p:nvPr>
        </p:nvSpPr>
        <p:spPr>
          <a:xfrm>
            <a:off x="787817" y="4845585"/>
            <a:ext cx="10716795" cy="1280890"/>
          </a:xfrm>
        </p:spPr>
        <p:txBody>
          <a:bodyPr>
            <a:normAutofit fontScale="92500" lnSpcReduction="20000"/>
          </a:bodyPr>
          <a:lstStyle/>
          <a:p>
            <a:r>
              <a:rPr lang="en-US" dirty="0"/>
              <a:t>The above shown dataset is of men’s fashion stores located in Netherland. There are 400 rows in total. </a:t>
            </a:r>
          </a:p>
          <a:p>
            <a:r>
              <a:rPr lang="en-US" dirty="0"/>
              <a:t>I got attracted the most towards this dataset as my dad owns multiple showrooms of men’s formal wear in India and my future plan is to expand my family business as much as I can so performing analysis on this small dataset will give me a start-up exposure in this specific field. </a:t>
            </a:r>
          </a:p>
          <a:p>
            <a:endParaRPr lang="en-US" dirty="0"/>
          </a:p>
        </p:txBody>
      </p:sp>
    </p:spTree>
    <p:extLst>
      <p:ext uri="{BB962C8B-B14F-4D97-AF65-F5344CB8AC3E}">
        <p14:creationId xmlns:p14="http://schemas.microsoft.com/office/powerpoint/2010/main" val="67802947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D953B-55C8-654E-A34F-98ED04ABD567}"/>
              </a:ext>
            </a:extLst>
          </p:cNvPr>
          <p:cNvSpPr>
            <a:spLocks noGrp="1"/>
          </p:cNvSpPr>
          <p:nvPr>
            <p:ph type="title"/>
          </p:nvPr>
        </p:nvSpPr>
        <p:spPr>
          <a:xfrm>
            <a:off x="649224" y="645106"/>
            <a:ext cx="3650279" cy="1259894"/>
          </a:xfrm>
        </p:spPr>
        <p:txBody>
          <a:bodyPr>
            <a:normAutofit/>
          </a:bodyPr>
          <a:lstStyle/>
          <a:p>
            <a:r>
              <a:rPr lang="en-US" dirty="0"/>
              <a:t>Summary:</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D3B3C6A0-B6DC-4EBF-9D3B-A3A460CC4FE7}"/>
              </a:ext>
            </a:extLst>
          </p:cNvPr>
          <p:cNvSpPr>
            <a:spLocks noGrp="1"/>
          </p:cNvSpPr>
          <p:nvPr>
            <p:ph idx="1"/>
          </p:nvPr>
        </p:nvSpPr>
        <p:spPr>
          <a:xfrm>
            <a:off x="649225" y="2157413"/>
            <a:ext cx="3650278" cy="3735440"/>
          </a:xfrm>
        </p:spPr>
        <p:txBody>
          <a:bodyPr>
            <a:normAutofit/>
          </a:bodyPr>
          <a:lstStyle/>
          <a:p>
            <a:r>
              <a:rPr lang="en-US" dirty="0"/>
              <a:t>The summary() function elaborates the detailed summary of every variables in the dataset.</a:t>
            </a:r>
          </a:p>
          <a:p>
            <a:r>
              <a:rPr lang="en-US" dirty="0"/>
              <a:t>From the 400 rows of data, the highest annual sale was of 50,00,000 and the lowest was of 50,000. </a:t>
            </a:r>
          </a:p>
          <a:p>
            <a:r>
              <a:rPr lang="en-US" dirty="0"/>
              <a:t>The highest gross-profit margin was 66.00 and the lowest was 16.00 only.</a:t>
            </a:r>
          </a:p>
          <a:p>
            <a:pPr marL="0" indent="0">
              <a:buNone/>
            </a:pPr>
            <a:endParaRPr lang="en-US" dirty="0"/>
          </a:p>
        </p:txBody>
      </p:sp>
      <p:pic>
        <p:nvPicPr>
          <p:cNvPr id="4" name="Content Placeholder 3">
            <a:extLst>
              <a:ext uri="{FF2B5EF4-FFF2-40B4-BE49-F238E27FC236}">
                <a16:creationId xmlns:a16="http://schemas.microsoft.com/office/drawing/2014/main" id="{C168AE6B-4A71-F441-9E36-04AE7DD2E97E}"/>
              </a:ext>
            </a:extLst>
          </p:cNvPr>
          <p:cNvPicPr>
            <a:picLocks noChangeAspect="1"/>
          </p:cNvPicPr>
          <p:nvPr/>
        </p:nvPicPr>
        <p:blipFill>
          <a:blip r:embed="rId2"/>
          <a:stretch>
            <a:fillRect/>
          </a:stretch>
        </p:blipFill>
        <p:spPr>
          <a:xfrm>
            <a:off x="4619543" y="745795"/>
            <a:ext cx="6953577" cy="5041343"/>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34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BBE9845-7F1C-BC48-AD0F-1A69F82D04AD}"/>
              </a:ext>
            </a:extLst>
          </p:cNvPr>
          <p:cNvSpPr>
            <a:spLocks noGrp="1"/>
          </p:cNvSpPr>
          <p:nvPr>
            <p:ph type="title"/>
          </p:nvPr>
        </p:nvSpPr>
        <p:spPr>
          <a:xfrm>
            <a:off x="2592925" y="3979877"/>
            <a:ext cx="8911687" cy="778589"/>
          </a:xfrm>
        </p:spPr>
        <p:txBody>
          <a:bodyPr anchor="b">
            <a:normAutofit/>
          </a:bodyPr>
          <a:lstStyle/>
          <a:p>
            <a:pPr>
              <a:lnSpc>
                <a:spcPct val="90000"/>
              </a:lnSpc>
            </a:pPr>
            <a:r>
              <a:rPr lang="en-US" sz="2400"/>
              <a:t>Splitting annual sales by total hours worked &amp; hours per worker.</a:t>
            </a:r>
          </a:p>
        </p:txBody>
      </p:sp>
      <p:sp>
        <p:nvSpPr>
          <p:cNvPr id="20" name="Rectangle 14">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descr="A picture containing clock&#10;&#10;Description automatically generated">
            <a:extLst>
              <a:ext uri="{FF2B5EF4-FFF2-40B4-BE49-F238E27FC236}">
                <a16:creationId xmlns:a16="http://schemas.microsoft.com/office/drawing/2014/main" id="{803D9B3F-CFA7-0043-988D-BE0365BADCDD}"/>
              </a:ext>
            </a:extLst>
          </p:cNvPr>
          <p:cNvPicPr>
            <a:picLocks noChangeAspect="1"/>
          </p:cNvPicPr>
          <p:nvPr/>
        </p:nvPicPr>
        <p:blipFill>
          <a:blip r:embed="rId2"/>
          <a:stretch>
            <a:fillRect/>
          </a:stretch>
        </p:blipFill>
        <p:spPr>
          <a:xfrm>
            <a:off x="1260390" y="259492"/>
            <a:ext cx="5251622" cy="3633266"/>
          </a:xfrm>
          <a:prstGeom prst="rect">
            <a:avLst/>
          </a:prstGeom>
        </p:spPr>
      </p:pic>
      <p:pic>
        <p:nvPicPr>
          <p:cNvPr id="6" name="Picture 5" descr="A picture containing sitting&#10;&#10;Description automatically generated">
            <a:extLst>
              <a:ext uri="{FF2B5EF4-FFF2-40B4-BE49-F238E27FC236}">
                <a16:creationId xmlns:a16="http://schemas.microsoft.com/office/drawing/2014/main" id="{6B39A3C9-B772-AF41-9BDF-12D58C9DD9E5}"/>
              </a:ext>
            </a:extLst>
          </p:cNvPr>
          <p:cNvPicPr>
            <a:picLocks noChangeAspect="1"/>
          </p:cNvPicPr>
          <p:nvPr/>
        </p:nvPicPr>
        <p:blipFill>
          <a:blip r:embed="rId3"/>
          <a:stretch>
            <a:fillRect/>
          </a:stretch>
        </p:blipFill>
        <p:spPr>
          <a:xfrm>
            <a:off x="6376087" y="255530"/>
            <a:ext cx="5251621" cy="3633265"/>
          </a:xfrm>
          <a:prstGeom prst="rect">
            <a:avLst/>
          </a:prstGeom>
        </p:spPr>
      </p:pic>
      <p:sp>
        <p:nvSpPr>
          <p:cNvPr id="21"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p:nvSpPr>
          <p:cNvPr id="22" name="Content Placeholder 9">
            <a:extLst>
              <a:ext uri="{FF2B5EF4-FFF2-40B4-BE49-F238E27FC236}">
                <a16:creationId xmlns:a16="http://schemas.microsoft.com/office/drawing/2014/main" id="{8079D860-2850-4E1E-8A9B-3076BF8AE282}"/>
              </a:ext>
            </a:extLst>
          </p:cNvPr>
          <p:cNvSpPr>
            <a:spLocks noGrp="1"/>
          </p:cNvSpPr>
          <p:nvPr>
            <p:ph idx="1"/>
          </p:nvPr>
        </p:nvSpPr>
        <p:spPr>
          <a:xfrm>
            <a:off x="2589212" y="4845585"/>
            <a:ext cx="8915400" cy="1280890"/>
          </a:xfrm>
        </p:spPr>
        <p:txBody>
          <a:bodyPr>
            <a:normAutofit/>
          </a:bodyPr>
          <a:lstStyle/>
          <a:p>
            <a:r>
              <a:rPr lang="en-US" dirty="0"/>
              <a:t>As you can see from the above line charts that maximum number of sales was done when the workers have worked around 121 hours and hours per worker was around 10 to 30 hours.   </a:t>
            </a:r>
          </a:p>
        </p:txBody>
      </p:sp>
    </p:spTree>
    <p:extLst>
      <p:ext uri="{BB962C8B-B14F-4D97-AF65-F5344CB8AC3E}">
        <p14:creationId xmlns:p14="http://schemas.microsoft.com/office/powerpoint/2010/main" val="3717587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22">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118D3-1986-7845-8040-658FA99FEB9A}"/>
              </a:ext>
            </a:extLst>
          </p:cNvPr>
          <p:cNvSpPr>
            <a:spLocks noGrp="1"/>
          </p:cNvSpPr>
          <p:nvPr>
            <p:ph type="title"/>
          </p:nvPr>
        </p:nvSpPr>
        <p:spPr>
          <a:xfrm>
            <a:off x="649224" y="645106"/>
            <a:ext cx="3650279" cy="1259894"/>
          </a:xfrm>
        </p:spPr>
        <p:txBody>
          <a:bodyPr>
            <a:normAutofit/>
          </a:bodyPr>
          <a:lstStyle/>
          <a:p>
            <a:r>
              <a:rPr lang="en-US" dirty="0"/>
              <a:t>Total sales vs Margin:</a:t>
            </a:r>
          </a:p>
        </p:txBody>
      </p:sp>
      <p:sp>
        <p:nvSpPr>
          <p:cNvPr id="25" name="Rectangle 24">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10">
            <a:extLst>
              <a:ext uri="{FF2B5EF4-FFF2-40B4-BE49-F238E27FC236}">
                <a16:creationId xmlns:a16="http://schemas.microsoft.com/office/drawing/2014/main" id="{B13EE18F-52A8-4D2A-89D7-C88971AB7578}"/>
              </a:ext>
            </a:extLst>
          </p:cNvPr>
          <p:cNvSpPr>
            <a:spLocks noGrp="1"/>
          </p:cNvSpPr>
          <p:nvPr>
            <p:ph idx="1"/>
          </p:nvPr>
        </p:nvSpPr>
        <p:spPr>
          <a:xfrm>
            <a:off x="649225" y="2726871"/>
            <a:ext cx="3650278" cy="3165982"/>
          </a:xfrm>
        </p:spPr>
        <p:txBody>
          <a:bodyPr>
            <a:normAutofit/>
          </a:bodyPr>
          <a:lstStyle/>
          <a:p>
            <a:r>
              <a:rPr lang="en-US" dirty="0" err="1"/>
              <a:t>ggplot</a:t>
            </a:r>
            <a:r>
              <a:rPr lang="en-US" dirty="0"/>
              <a:t>(model, </a:t>
            </a:r>
            <a:r>
              <a:rPr lang="en-US" dirty="0" err="1"/>
              <a:t>aes</a:t>
            </a:r>
            <a:r>
              <a:rPr lang="en-US" dirty="0"/>
              <a:t>(margin, </a:t>
            </a:r>
            <a:r>
              <a:rPr lang="en-US" dirty="0" err="1"/>
              <a:t>tsales</a:t>
            </a:r>
            <a:r>
              <a:rPr lang="en-US" dirty="0"/>
              <a:t>)) + </a:t>
            </a:r>
            <a:r>
              <a:rPr lang="en-US" dirty="0" err="1"/>
              <a:t>geom_smooth</a:t>
            </a:r>
            <a:r>
              <a:rPr lang="en-US" dirty="0"/>
              <a:t>() is used to create the chart.</a:t>
            </a:r>
          </a:p>
          <a:p>
            <a:r>
              <a:rPr lang="en-US" dirty="0"/>
              <a:t>The chart clearly shows that when the margin is low, the total sale gets higher.</a:t>
            </a:r>
          </a:p>
          <a:p>
            <a:r>
              <a:rPr lang="en-US" dirty="0"/>
              <a:t>But according to the chart,  the optimal margin should be around 40 to 50.</a:t>
            </a:r>
          </a:p>
        </p:txBody>
      </p:sp>
      <p:pic>
        <p:nvPicPr>
          <p:cNvPr id="7" name="Content Placeholder 6">
            <a:extLst>
              <a:ext uri="{FF2B5EF4-FFF2-40B4-BE49-F238E27FC236}">
                <a16:creationId xmlns:a16="http://schemas.microsoft.com/office/drawing/2014/main" id="{B1005F60-89F2-EC4E-AC8D-C0D17A0923A1}"/>
              </a:ext>
            </a:extLst>
          </p:cNvPr>
          <p:cNvPicPr>
            <a:picLocks noChangeAspect="1"/>
          </p:cNvPicPr>
          <p:nvPr/>
        </p:nvPicPr>
        <p:blipFill rotWithShape="1">
          <a:blip r:embed="rId2"/>
          <a:srcRect l="12960" r="2" b="2"/>
          <a:stretch/>
        </p:blipFill>
        <p:spPr>
          <a:xfrm>
            <a:off x="4619543" y="640080"/>
            <a:ext cx="6953577" cy="5252773"/>
          </a:xfrm>
          <a:prstGeom prst="rect">
            <a:avLst/>
          </a:prstGeom>
        </p:spPr>
      </p:pic>
      <p:sp>
        <p:nvSpPr>
          <p:cNvPr id="27"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9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EC7FB-AB53-3644-A0CA-99A5B77BF2CA}"/>
              </a:ext>
            </a:extLst>
          </p:cNvPr>
          <p:cNvSpPr>
            <a:spLocks noGrp="1"/>
          </p:cNvSpPr>
          <p:nvPr>
            <p:ph type="title"/>
          </p:nvPr>
        </p:nvSpPr>
        <p:spPr>
          <a:xfrm>
            <a:off x="649224" y="645106"/>
            <a:ext cx="3650279" cy="1259894"/>
          </a:xfrm>
        </p:spPr>
        <p:txBody>
          <a:bodyPr>
            <a:normAutofit/>
          </a:bodyPr>
          <a:lstStyle/>
          <a:p>
            <a:r>
              <a:rPr lang="en-US" dirty="0"/>
              <a:t>Predicted Model:</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244A299F-9A7F-4558-A0B9-1C70114988D2}"/>
              </a:ext>
            </a:extLst>
          </p:cNvPr>
          <p:cNvSpPr>
            <a:spLocks noGrp="1"/>
          </p:cNvSpPr>
          <p:nvPr>
            <p:ph idx="1"/>
          </p:nvPr>
        </p:nvSpPr>
        <p:spPr>
          <a:xfrm>
            <a:off x="649225" y="2133600"/>
            <a:ext cx="3650278" cy="3759253"/>
          </a:xfrm>
        </p:spPr>
        <p:txBody>
          <a:bodyPr>
            <a:normAutofit/>
          </a:bodyPr>
          <a:lstStyle/>
          <a:p>
            <a:r>
              <a:rPr lang="en-US" dirty="0"/>
              <a:t>The chart shows the predicted model which is created by using predict() function. </a:t>
            </a:r>
          </a:p>
          <a:p>
            <a:r>
              <a:rPr lang="en-US" dirty="0"/>
              <a:t>Y-axis denotes the number of fashion stores. </a:t>
            </a:r>
          </a:p>
          <a:p>
            <a:r>
              <a:rPr lang="en-US" dirty="0"/>
              <a:t>X-axis denotes the gross-profit margin. </a:t>
            </a:r>
          </a:p>
        </p:txBody>
      </p:sp>
      <p:pic>
        <p:nvPicPr>
          <p:cNvPr id="4" name="Content Placeholder 3">
            <a:extLst>
              <a:ext uri="{FF2B5EF4-FFF2-40B4-BE49-F238E27FC236}">
                <a16:creationId xmlns:a16="http://schemas.microsoft.com/office/drawing/2014/main" id="{9ECAD414-56F3-944F-B530-7C1C5694BCBF}"/>
              </a:ext>
            </a:extLst>
          </p:cNvPr>
          <p:cNvPicPr>
            <a:picLocks noChangeAspect="1"/>
          </p:cNvPicPr>
          <p:nvPr/>
        </p:nvPicPr>
        <p:blipFill>
          <a:blip r:embed="rId2"/>
          <a:stretch>
            <a:fillRect/>
          </a:stretch>
        </p:blipFill>
        <p:spPr>
          <a:xfrm>
            <a:off x="4589198" y="2028149"/>
            <a:ext cx="6953577" cy="4033074"/>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D3FD7A-6342-3649-8123-DA56996D6BD3}"/>
              </a:ext>
            </a:extLst>
          </p:cNvPr>
          <p:cNvSpPr txBox="1"/>
          <p:nvPr/>
        </p:nvSpPr>
        <p:spPr>
          <a:xfrm>
            <a:off x="5339444" y="1094014"/>
            <a:ext cx="6203331" cy="923330"/>
          </a:xfrm>
          <a:prstGeom prst="rect">
            <a:avLst/>
          </a:prstGeom>
          <a:noFill/>
        </p:spPr>
        <p:txBody>
          <a:bodyPr wrap="square" rtlCol="0">
            <a:spAutoFit/>
          </a:bodyPr>
          <a:lstStyle/>
          <a:p>
            <a:r>
              <a:rPr lang="en-US" dirty="0"/>
              <a:t>model &lt;- </a:t>
            </a:r>
            <a:r>
              <a:rPr lang="en-US" dirty="0" err="1"/>
              <a:t>lm</a:t>
            </a:r>
            <a:r>
              <a:rPr lang="en-US" dirty="0"/>
              <a:t>(</a:t>
            </a:r>
            <a:r>
              <a:rPr lang="en-US" dirty="0" err="1"/>
              <a:t>tsales</a:t>
            </a:r>
            <a:r>
              <a:rPr lang="en-US" dirty="0"/>
              <a:t> ~ margin, data = attention)</a:t>
            </a:r>
          </a:p>
          <a:p>
            <a:r>
              <a:rPr lang="en-US" dirty="0"/>
              <a:t>model</a:t>
            </a:r>
          </a:p>
          <a:p>
            <a:r>
              <a:rPr lang="en-US" dirty="0"/>
              <a:t>x &lt;- predict(model)</a:t>
            </a:r>
          </a:p>
        </p:txBody>
      </p:sp>
    </p:spTree>
    <p:extLst>
      <p:ext uri="{BB962C8B-B14F-4D97-AF65-F5344CB8AC3E}">
        <p14:creationId xmlns:p14="http://schemas.microsoft.com/office/powerpoint/2010/main" val="273026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A88D9220-7811-5E49-8C20-C2067DA5C5C7}"/>
              </a:ext>
            </a:extLst>
          </p:cNvPr>
          <p:cNvSpPr>
            <a:spLocks noGrp="1"/>
          </p:cNvSpPr>
          <p:nvPr>
            <p:ph type="title"/>
          </p:nvPr>
        </p:nvSpPr>
        <p:spPr>
          <a:xfrm>
            <a:off x="365761" y="3979877"/>
            <a:ext cx="11138852" cy="778589"/>
          </a:xfrm>
        </p:spPr>
        <p:txBody>
          <a:bodyPr anchor="b">
            <a:normAutofit/>
          </a:bodyPr>
          <a:lstStyle/>
          <a:p>
            <a:pPr>
              <a:lnSpc>
                <a:spcPct val="90000"/>
              </a:lnSpc>
            </a:pPr>
            <a:r>
              <a:rPr lang="en-US" sz="2400" dirty="0"/>
              <a:t>Splitting Margin Vs total annual sales and sales per square meter.</a:t>
            </a:r>
          </a:p>
        </p:txBody>
      </p:sp>
      <p:sp>
        <p:nvSpPr>
          <p:cNvPr id="20" name="Rectangle 14">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6BD5BA26-FC9E-8A4F-92C4-14799CCDDA20}"/>
              </a:ext>
            </a:extLst>
          </p:cNvPr>
          <p:cNvPicPr>
            <a:picLocks noChangeAspect="1"/>
          </p:cNvPicPr>
          <p:nvPr/>
        </p:nvPicPr>
        <p:blipFill>
          <a:blip r:embed="rId2"/>
          <a:stretch>
            <a:fillRect/>
          </a:stretch>
        </p:blipFill>
        <p:spPr>
          <a:xfrm>
            <a:off x="365760" y="144694"/>
            <a:ext cx="5730240" cy="3748064"/>
          </a:xfrm>
          <a:prstGeom prst="rect">
            <a:avLst/>
          </a:prstGeom>
        </p:spPr>
      </p:pic>
      <p:pic>
        <p:nvPicPr>
          <p:cNvPr id="4" name="Content Placeholder 3">
            <a:extLst>
              <a:ext uri="{FF2B5EF4-FFF2-40B4-BE49-F238E27FC236}">
                <a16:creationId xmlns:a16="http://schemas.microsoft.com/office/drawing/2014/main" id="{B9F572CC-1ACF-1B47-A696-7E7420356765}"/>
              </a:ext>
            </a:extLst>
          </p:cNvPr>
          <p:cNvPicPr>
            <a:picLocks noChangeAspect="1"/>
          </p:cNvPicPr>
          <p:nvPr/>
        </p:nvPicPr>
        <p:blipFill>
          <a:blip r:embed="rId3"/>
          <a:stretch>
            <a:fillRect/>
          </a:stretch>
        </p:blipFill>
        <p:spPr>
          <a:xfrm>
            <a:off x="6278880" y="144694"/>
            <a:ext cx="5913120" cy="3748063"/>
          </a:xfrm>
          <a:prstGeom prst="rect">
            <a:avLst/>
          </a:prstGeom>
        </p:spPr>
      </p:pic>
      <p:sp>
        <p:nvSpPr>
          <p:cNvPr id="21" name="Content Placeholder 9">
            <a:extLst>
              <a:ext uri="{FF2B5EF4-FFF2-40B4-BE49-F238E27FC236}">
                <a16:creationId xmlns:a16="http://schemas.microsoft.com/office/drawing/2014/main" id="{03C12CA9-4EBE-4718-8A1F-5A7F6DDCF112}"/>
              </a:ext>
            </a:extLst>
          </p:cNvPr>
          <p:cNvSpPr>
            <a:spLocks noGrp="1"/>
          </p:cNvSpPr>
          <p:nvPr>
            <p:ph idx="1"/>
          </p:nvPr>
        </p:nvSpPr>
        <p:spPr>
          <a:xfrm>
            <a:off x="365760" y="5347885"/>
            <a:ext cx="11138852" cy="778589"/>
          </a:xfrm>
        </p:spPr>
        <p:txBody>
          <a:bodyPr>
            <a:normAutofit/>
          </a:bodyPr>
          <a:lstStyle/>
          <a:p>
            <a:r>
              <a:rPr lang="en-US" dirty="0"/>
              <a:t>After plotting these two plots, we can easily tell by looking that most of the sales was done when the gross-profit margin was around 30 to 50.</a:t>
            </a:r>
          </a:p>
        </p:txBody>
      </p:sp>
    </p:spTree>
    <p:extLst>
      <p:ext uri="{BB962C8B-B14F-4D97-AF65-F5344CB8AC3E}">
        <p14:creationId xmlns:p14="http://schemas.microsoft.com/office/powerpoint/2010/main" val="29874324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2779D735-73F1-45AD-A252-EE45E6610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13A8F-7748-914B-8618-B701C296112B}"/>
              </a:ext>
            </a:extLst>
          </p:cNvPr>
          <p:cNvSpPr>
            <a:spLocks noGrp="1"/>
          </p:cNvSpPr>
          <p:nvPr>
            <p:ph type="title"/>
          </p:nvPr>
        </p:nvSpPr>
        <p:spPr>
          <a:xfrm>
            <a:off x="649224" y="645106"/>
            <a:ext cx="5122652" cy="1259894"/>
          </a:xfrm>
        </p:spPr>
        <p:txBody>
          <a:bodyPr>
            <a:normAutofit/>
          </a:bodyPr>
          <a:lstStyle/>
          <a:p>
            <a:r>
              <a:rPr lang="en-US"/>
              <a:t>Regression:</a:t>
            </a:r>
          </a:p>
        </p:txBody>
      </p:sp>
      <p:sp>
        <p:nvSpPr>
          <p:cNvPr id="87" name="Rectangle 86">
            <a:extLst>
              <a:ext uri="{FF2B5EF4-FFF2-40B4-BE49-F238E27FC236}">
                <a16:creationId xmlns:a16="http://schemas.microsoft.com/office/drawing/2014/main" id="{D5BFA5B0-D20E-4128-B8E2-E0CFDEE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Content Placeholder 9">
            <a:extLst>
              <a:ext uri="{FF2B5EF4-FFF2-40B4-BE49-F238E27FC236}">
                <a16:creationId xmlns:a16="http://schemas.microsoft.com/office/drawing/2014/main" id="{FE4DC8D0-145C-4C62-8A9D-CE6437856B5F}"/>
              </a:ext>
            </a:extLst>
          </p:cNvPr>
          <p:cNvSpPr>
            <a:spLocks noGrp="1"/>
          </p:cNvSpPr>
          <p:nvPr>
            <p:ph idx="1"/>
          </p:nvPr>
        </p:nvSpPr>
        <p:spPr>
          <a:xfrm>
            <a:off x="649225" y="2133600"/>
            <a:ext cx="5122652" cy="2491081"/>
          </a:xfrm>
        </p:spPr>
        <p:txBody>
          <a:bodyPr>
            <a:normAutofit/>
          </a:bodyPr>
          <a:lstStyle/>
          <a:p>
            <a:r>
              <a:rPr lang="en-US" dirty="0"/>
              <a:t>By applying multiple regression these charts can be plotted.</a:t>
            </a:r>
          </a:p>
          <a:p>
            <a:r>
              <a:rPr lang="en-US" dirty="0"/>
              <a:t>A Q-Q plot is a scatterplot created by plotting two sets of quantiles against one another. If both sets of quantiles came from the same distribution, we should see the points forming a line that’s roughly straight.</a:t>
            </a:r>
          </a:p>
        </p:txBody>
      </p:sp>
      <p:pic>
        <p:nvPicPr>
          <p:cNvPr id="4" name="Content Placeholder 3" descr="A close up of a map&#10;&#10;Description automatically generated">
            <a:extLst>
              <a:ext uri="{FF2B5EF4-FFF2-40B4-BE49-F238E27FC236}">
                <a16:creationId xmlns:a16="http://schemas.microsoft.com/office/drawing/2014/main" id="{CE1A8CED-789D-4C4F-83AE-E27E04260648}"/>
              </a:ext>
            </a:extLst>
          </p:cNvPr>
          <p:cNvPicPr>
            <a:picLocks noChangeAspect="1"/>
          </p:cNvPicPr>
          <p:nvPr/>
        </p:nvPicPr>
        <p:blipFill>
          <a:blip r:embed="rId2"/>
          <a:stretch>
            <a:fillRect/>
          </a:stretch>
        </p:blipFill>
        <p:spPr>
          <a:xfrm>
            <a:off x="5649685" y="1423495"/>
            <a:ext cx="3090953" cy="1776905"/>
          </a:xfrm>
          <a:prstGeom prst="rect">
            <a:avLst/>
          </a:prstGeom>
        </p:spPr>
      </p:pic>
      <p:pic>
        <p:nvPicPr>
          <p:cNvPr id="11" name="Picture 10" descr="A close up of a map&#10;&#10;Description automatically generated">
            <a:extLst>
              <a:ext uri="{FF2B5EF4-FFF2-40B4-BE49-F238E27FC236}">
                <a16:creationId xmlns:a16="http://schemas.microsoft.com/office/drawing/2014/main" id="{0448045C-6749-C14D-A10F-366EB28A5C35}"/>
              </a:ext>
            </a:extLst>
          </p:cNvPr>
          <p:cNvPicPr>
            <a:picLocks noChangeAspect="1"/>
          </p:cNvPicPr>
          <p:nvPr/>
        </p:nvPicPr>
        <p:blipFill>
          <a:blip r:embed="rId3"/>
          <a:stretch>
            <a:fillRect/>
          </a:stretch>
        </p:blipFill>
        <p:spPr>
          <a:xfrm>
            <a:off x="8740638" y="1340989"/>
            <a:ext cx="2934399" cy="2005504"/>
          </a:xfrm>
          <a:prstGeom prst="rect">
            <a:avLst/>
          </a:prstGeom>
        </p:spPr>
      </p:pic>
      <p:pic>
        <p:nvPicPr>
          <p:cNvPr id="8" name="Picture 7" descr="A close up of a map&#10;&#10;Description automatically generated">
            <a:extLst>
              <a:ext uri="{FF2B5EF4-FFF2-40B4-BE49-F238E27FC236}">
                <a16:creationId xmlns:a16="http://schemas.microsoft.com/office/drawing/2014/main" id="{F5D28420-D50C-3141-98DF-E8452F3938AB}"/>
              </a:ext>
            </a:extLst>
          </p:cNvPr>
          <p:cNvPicPr>
            <a:picLocks noChangeAspect="1"/>
          </p:cNvPicPr>
          <p:nvPr/>
        </p:nvPicPr>
        <p:blipFill>
          <a:blip r:embed="rId4"/>
          <a:stretch>
            <a:fillRect/>
          </a:stretch>
        </p:blipFill>
        <p:spPr>
          <a:xfrm>
            <a:off x="5771876" y="3429000"/>
            <a:ext cx="2968763" cy="2463853"/>
          </a:xfrm>
          <a:prstGeom prst="rect">
            <a:avLst/>
          </a:prstGeom>
        </p:spPr>
      </p:pic>
      <p:pic>
        <p:nvPicPr>
          <p:cNvPr id="6" name="Picture 5" descr="A screenshot of a map&#10;&#10;Description automatically generated">
            <a:extLst>
              <a:ext uri="{FF2B5EF4-FFF2-40B4-BE49-F238E27FC236}">
                <a16:creationId xmlns:a16="http://schemas.microsoft.com/office/drawing/2014/main" id="{3D491AFD-662D-7641-8101-BCFCE078AF4F}"/>
              </a:ext>
            </a:extLst>
          </p:cNvPr>
          <p:cNvPicPr>
            <a:picLocks noChangeAspect="1"/>
          </p:cNvPicPr>
          <p:nvPr/>
        </p:nvPicPr>
        <p:blipFill>
          <a:blip r:embed="rId5"/>
          <a:stretch>
            <a:fillRect/>
          </a:stretch>
        </p:blipFill>
        <p:spPr>
          <a:xfrm>
            <a:off x="8740638" y="3511507"/>
            <a:ext cx="2968763" cy="2381346"/>
          </a:xfrm>
          <a:prstGeom prst="rect">
            <a:avLst/>
          </a:prstGeom>
        </p:spPr>
      </p:pic>
      <p:sp>
        <p:nvSpPr>
          <p:cNvPr id="89" name="Freeform 12">
            <a:extLst>
              <a:ext uri="{FF2B5EF4-FFF2-40B4-BE49-F238E27FC236}">
                <a16:creationId xmlns:a16="http://schemas.microsoft.com/office/drawing/2014/main" id="{ADD29E3A-4F37-4DBC-8992-D66DBA53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03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24FB8-F075-1D45-A4D9-F66E6D032945}"/>
              </a:ext>
            </a:extLst>
          </p:cNvPr>
          <p:cNvSpPr>
            <a:spLocks noGrp="1"/>
          </p:cNvSpPr>
          <p:nvPr>
            <p:ph type="title"/>
          </p:nvPr>
        </p:nvSpPr>
        <p:spPr>
          <a:xfrm>
            <a:off x="649224" y="645106"/>
            <a:ext cx="5122652" cy="1259894"/>
          </a:xfrm>
        </p:spPr>
        <p:txBody>
          <a:bodyPr>
            <a:normAutofit/>
          </a:bodyPr>
          <a:lstStyle/>
          <a:p>
            <a:r>
              <a:rPr lang="en-US" dirty="0"/>
              <a:t>Clustering</a:t>
            </a:r>
          </a:p>
        </p:txBody>
      </p:sp>
      <p:sp>
        <p:nvSpPr>
          <p:cNvPr id="15" name="Rectangle 14">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Content Placeholder 9">
            <a:extLst>
              <a:ext uri="{FF2B5EF4-FFF2-40B4-BE49-F238E27FC236}">
                <a16:creationId xmlns:a16="http://schemas.microsoft.com/office/drawing/2014/main" id="{C968D261-6788-472A-8A8A-582C517D57A1}"/>
              </a:ext>
            </a:extLst>
          </p:cNvPr>
          <p:cNvSpPr>
            <a:spLocks noGrp="1"/>
          </p:cNvSpPr>
          <p:nvPr>
            <p:ph idx="1"/>
          </p:nvPr>
        </p:nvSpPr>
        <p:spPr>
          <a:xfrm>
            <a:off x="649224" y="1464312"/>
            <a:ext cx="5122652" cy="1376859"/>
          </a:xfrm>
        </p:spPr>
        <p:txBody>
          <a:bodyPr>
            <a:normAutofit/>
          </a:bodyPr>
          <a:lstStyle/>
          <a:p>
            <a:r>
              <a:rPr lang="en-US" dirty="0"/>
              <a:t>Using </a:t>
            </a:r>
            <a:r>
              <a:rPr lang="en-US" dirty="0" err="1"/>
              <a:t>fviz_nbclust</a:t>
            </a:r>
            <a:r>
              <a:rPr lang="en-US" dirty="0"/>
              <a:t>() function, optimal number of clusters can be obtained.</a:t>
            </a:r>
          </a:p>
          <a:p>
            <a:r>
              <a:rPr lang="en-US" dirty="0"/>
              <a:t>The below plot is a Cluster plot which is created from the below code in R Studio.</a:t>
            </a:r>
          </a:p>
          <a:p>
            <a:endParaRPr lang="en-US" dirty="0"/>
          </a:p>
        </p:txBody>
      </p:sp>
      <p:pic>
        <p:nvPicPr>
          <p:cNvPr id="4" name="Content Placeholder 3">
            <a:extLst>
              <a:ext uri="{FF2B5EF4-FFF2-40B4-BE49-F238E27FC236}">
                <a16:creationId xmlns:a16="http://schemas.microsoft.com/office/drawing/2014/main" id="{A25C7D1B-9FBD-F549-9F9F-28716E781035}"/>
              </a:ext>
            </a:extLst>
          </p:cNvPr>
          <p:cNvPicPr>
            <a:picLocks noChangeAspect="1"/>
          </p:cNvPicPr>
          <p:nvPr/>
        </p:nvPicPr>
        <p:blipFill>
          <a:blip r:embed="rId2"/>
          <a:stretch>
            <a:fillRect/>
          </a:stretch>
        </p:blipFill>
        <p:spPr>
          <a:xfrm>
            <a:off x="5771876" y="310244"/>
            <a:ext cx="6213296" cy="3033694"/>
          </a:xfrm>
          <a:prstGeom prst="rect">
            <a:avLst/>
          </a:prstGeom>
        </p:spPr>
      </p:pic>
      <p:pic>
        <p:nvPicPr>
          <p:cNvPr id="6" name="Picture 5">
            <a:extLst>
              <a:ext uri="{FF2B5EF4-FFF2-40B4-BE49-F238E27FC236}">
                <a16:creationId xmlns:a16="http://schemas.microsoft.com/office/drawing/2014/main" id="{C85F5BE9-D20C-0D46-B8AC-5B7B00C652F7}"/>
              </a:ext>
            </a:extLst>
          </p:cNvPr>
          <p:cNvPicPr>
            <a:picLocks noChangeAspect="1"/>
          </p:cNvPicPr>
          <p:nvPr/>
        </p:nvPicPr>
        <p:blipFill>
          <a:blip r:embed="rId3"/>
          <a:stretch>
            <a:fillRect/>
          </a:stretch>
        </p:blipFill>
        <p:spPr>
          <a:xfrm>
            <a:off x="5771876" y="3429000"/>
            <a:ext cx="6213296" cy="3138500"/>
          </a:xfrm>
          <a:prstGeom prst="rect">
            <a:avLst/>
          </a:prstGeom>
        </p:spPr>
      </p:pic>
      <p:sp>
        <p:nvSpPr>
          <p:cNvPr id="17"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6D6D636-3C91-E747-A1F6-90E29B2FD4A7}"/>
              </a:ext>
            </a:extLst>
          </p:cNvPr>
          <p:cNvSpPr txBox="1"/>
          <p:nvPr/>
        </p:nvSpPr>
        <p:spPr>
          <a:xfrm>
            <a:off x="649224" y="3347357"/>
            <a:ext cx="5446775" cy="923330"/>
          </a:xfrm>
          <a:prstGeom prst="rect">
            <a:avLst/>
          </a:prstGeom>
          <a:noFill/>
        </p:spPr>
        <p:txBody>
          <a:bodyPr wrap="square" rtlCol="0">
            <a:spAutoFit/>
          </a:bodyPr>
          <a:lstStyle/>
          <a:p>
            <a:r>
              <a:rPr lang="en-US" dirty="0"/>
              <a:t>k2 &lt;- </a:t>
            </a:r>
            <a:r>
              <a:rPr lang="en-US" dirty="0" err="1"/>
              <a:t>kmeans</a:t>
            </a:r>
            <a:r>
              <a:rPr lang="en-US" dirty="0"/>
              <a:t>(attention, centers = 2, </a:t>
            </a:r>
            <a:r>
              <a:rPr lang="en-US" dirty="0" err="1"/>
              <a:t>nstart</a:t>
            </a:r>
            <a:r>
              <a:rPr lang="en-US" dirty="0"/>
              <a:t> = 25)</a:t>
            </a:r>
          </a:p>
          <a:p>
            <a:r>
              <a:rPr lang="en-US" dirty="0"/>
              <a:t>str(k2)</a:t>
            </a:r>
          </a:p>
          <a:p>
            <a:r>
              <a:rPr lang="en-US" dirty="0" err="1"/>
              <a:t>fviz_cluster</a:t>
            </a:r>
            <a:r>
              <a:rPr lang="en-US" dirty="0"/>
              <a:t>(k2, data = attention)</a:t>
            </a:r>
          </a:p>
        </p:txBody>
      </p:sp>
    </p:spTree>
    <p:extLst>
      <p:ext uri="{BB962C8B-B14F-4D97-AF65-F5344CB8AC3E}">
        <p14:creationId xmlns:p14="http://schemas.microsoft.com/office/powerpoint/2010/main" val="13569531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45</TotalTime>
  <Words>516</Words>
  <Application>Microsoft Macintosh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Final Project: Men’s Fashion Stores</vt:lpstr>
      <vt:lpstr>Dataset:</vt:lpstr>
      <vt:lpstr>Summary:</vt:lpstr>
      <vt:lpstr>Splitting annual sales by total hours worked &amp; hours per worker.</vt:lpstr>
      <vt:lpstr>Total sales vs Margin:</vt:lpstr>
      <vt:lpstr>Predicted Model:</vt:lpstr>
      <vt:lpstr>Splitting Margin Vs total annual sales and sales per square meter.</vt:lpstr>
      <vt:lpstr>Regression:</vt:lpstr>
      <vt:lpstr>Clustering</vt:lpstr>
      <vt:lpstr>Decision Tree: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Men’s Fashion Stores</dc:title>
  <dc:creator>Karan Kaushal Daiya</dc:creator>
  <cp:lastModifiedBy>Karan Kaushal Daiya</cp:lastModifiedBy>
  <cp:revision>3</cp:revision>
  <dcterms:created xsi:type="dcterms:W3CDTF">2019-12-15T00:51:18Z</dcterms:created>
  <dcterms:modified xsi:type="dcterms:W3CDTF">2019-12-15T03:28:21Z</dcterms:modified>
</cp:coreProperties>
</file>