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charset="0"/>
      <p:regular r:id="rId11"/>
    </p:embeddedFont>
    <p:embeddedFont>
      <p:font typeface="Literata" panose="020B0604020202020204" charset="0"/>
      <p:regular r:id="rId12"/>
    </p:embeddedFont>
    <p:embeddedFont>
      <p:font typeface="Literata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Devnani" initials="KD" lastIdx="1" clrIdx="0">
    <p:extLst>
      <p:ext uri="{19B8F6BF-5375-455C-9EA6-DF929625EA0E}">
        <p15:presenceInfo xmlns:p15="http://schemas.microsoft.com/office/powerpoint/2012/main" userId="1c02705837ee7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0T23:23:09.336" idx="1">
    <p:pos x="1152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comments" Target="../comments/comment1.xm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3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0" lvl="0" indent="0">
              <a:lnSpc>
                <a:spcPts val="4354"/>
              </a:lnSpc>
              <a:spcBef>
                <a:spcPct val="0"/>
              </a:spcBef>
            </a:pPr>
            <a:endParaRPr lang="en-US" sz="1800" u="none" strike="noStrike" dirty="0">
              <a:solidFill>
                <a:srgbClr val="1D1D1B"/>
              </a:solidFill>
              <a:latin typeface="Literata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-308181" y="1494490"/>
            <a:ext cx="10910396" cy="456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72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 RECOMMENDATION SYSTEM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7B5D5-31DD-EF4C-03EA-37AB0FB46D4F}"/>
              </a:ext>
            </a:extLst>
          </p:cNvPr>
          <p:cNvSpPr txBox="1"/>
          <p:nvPr/>
        </p:nvSpPr>
        <p:spPr>
          <a:xfrm>
            <a:off x="6016195" y="6262436"/>
            <a:ext cx="11582400" cy="287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35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8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Student  Name: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 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"/>
                <a:ea typeface="+mn-ea"/>
                <a:cs typeface="+mn-cs"/>
              </a:rPr>
              <a:t>Karan Devnani</a:t>
            </a:r>
          </a:p>
          <a:p>
            <a:pPr marL="0" marR="0" lvl="0" indent="0" algn="l" defTabSz="914400" rtl="0" eaLnBrk="1" fontAlgn="auto" latinLnBrk="0" hangingPunct="1">
              <a:lnSpc>
                <a:spcPts val="435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8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Roll no: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"/>
                <a:ea typeface="+mn-ea"/>
                <a:cs typeface="+mn-cs"/>
              </a:rPr>
              <a:t>129</a:t>
            </a:r>
          </a:p>
          <a:p>
            <a:pPr marL="0" marR="0" lvl="0" indent="0" algn="l" defTabSz="914400" rtl="0" eaLnBrk="1" fontAlgn="auto" latinLnBrk="0" hangingPunct="1">
              <a:lnSpc>
                <a:spcPts val="435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8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Enrollment No: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"/>
                <a:ea typeface="+mn-ea"/>
                <a:cs typeface="+mn-cs"/>
              </a:rPr>
              <a:t>21002171210026</a:t>
            </a:r>
          </a:p>
          <a:p>
            <a:pPr marL="0" marR="0" lvl="0" indent="0" algn="l" defTabSz="914400" rtl="0" eaLnBrk="1" fontAlgn="auto" latinLnBrk="0" hangingPunct="1">
              <a:lnSpc>
                <a:spcPts val="435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8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Batch: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 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"/>
                <a:ea typeface="+mn-ea"/>
                <a:cs typeface="+mn-cs"/>
              </a:rPr>
              <a:t>C1</a:t>
            </a:r>
          </a:p>
          <a:p>
            <a:pPr marL="0" marR="0" lvl="0" indent="0" algn="l" defTabSz="914400" rtl="0" eaLnBrk="1" fontAlgn="auto" latinLnBrk="0" hangingPunct="1">
              <a:lnSpc>
                <a:spcPts val="435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8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Branch: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 Bold"/>
                <a:ea typeface="+mn-ea"/>
                <a:cs typeface="+mn-cs"/>
              </a:rPr>
              <a:t> </a:t>
            </a:r>
            <a:r>
              <a:rPr kumimoji="0" lang="en-US" sz="3628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Literata"/>
                <a:ea typeface="+mn-ea"/>
                <a:cs typeface="+mn-cs"/>
              </a:rPr>
              <a:t>CSE</a:t>
            </a:r>
          </a:p>
        </p:txBody>
      </p:sp>
      <p:sp>
        <p:nvSpPr>
          <p:cNvPr id="24" name="Freeform 35">
            <a:extLst>
              <a:ext uri="{FF2B5EF4-FFF2-40B4-BE49-F238E27FC236}">
                <a16:creationId xmlns:a16="http://schemas.microsoft.com/office/drawing/2014/main" id="{110A293B-1B94-F1B2-2144-CAEA85ED860A}"/>
              </a:ext>
            </a:extLst>
          </p:cNvPr>
          <p:cNvSpPr/>
          <p:nvPr/>
        </p:nvSpPr>
        <p:spPr>
          <a:xfrm>
            <a:off x="299833" y="6918415"/>
            <a:ext cx="1690318" cy="1776266"/>
          </a:xfrm>
          <a:custGeom>
            <a:avLst/>
            <a:gdLst/>
            <a:ahLst/>
            <a:cxnLst/>
            <a:rect l="l" t="t" r="r" b="b"/>
            <a:pathLst>
              <a:path w="1690318" h="1776266">
                <a:moveTo>
                  <a:pt x="0" y="0"/>
                </a:moveTo>
                <a:lnTo>
                  <a:pt x="1690318" y="0"/>
                </a:lnTo>
                <a:lnTo>
                  <a:pt x="1690318" y="1776266"/>
                </a:lnTo>
                <a:lnTo>
                  <a:pt x="0" y="177626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1F40FB0F-F974-2877-A6FF-15FEDFD531AF}"/>
              </a:ext>
            </a:extLst>
          </p:cNvPr>
          <p:cNvSpPr/>
          <p:nvPr/>
        </p:nvSpPr>
        <p:spPr>
          <a:xfrm>
            <a:off x="13201816" y="1435923"/>
            <a:ext cx="4057484" cy="792722"/>
          </a:xfrm>
          <a:custGeom>
            <a:avLst/>
            <a:gdLst/>
            <a:ahLst/>
            <a:cxnLst/>
            <a:rect l="l" t="t" r="r" b="b"/>
            <a:pathLst>
              <a:path w="4057484" h="792722">
                <a:moveTo>
                  <a:pt x="0" y="0"/>
                </a:moveTo>
                <a:lnTo>
                  <a:pt x="4057484" y="0"/>
                </a:lnTo>
                <a:lnTo>
                  <a:pt x="4057484" y="792722"/>
                </a:lnTo>
                <a:lnTo>
                  <a:pt x="0" y="79272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987959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79900" y="2931841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02415" y="2345687"/>
            <a:ext cx="7848753" cy="1172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solidFill>
                  <a:srgbClr val="000000"/>
                </a:solidFill>
                <a:latin typeface="Literata Bold"/>
              </a:rPr>
              <a:t>Introduction:</a:t>
            </a:r>
            <a:endParaRPr lang="en-US" sz="9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478480" y="-876300"/>
            <a:ext cx="4433403" cy="3047145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61F3190-04F3-5B71-642C-876D628A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07981"/>
            <a:ext cx="139638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Book Recommendation System using machine learning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Popularity-Based and Collaborative Filtering-Based approaches to suggest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users in discovering new books based on their preferences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data-driven methods to enhance book discovery and user engagement.</a:t>
            </a:r>
          </a:p>
          <a:p>
            <a:r>
              <a:rPr lang="en-US" sz="3200" b="1" i="1" dirty="0"/>
              <a:t>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Preparation:</a:t>
            </a:r>
            <a:r>
              <a:rPr lang="en-US" sz="2400" dirty="0"/>
              <a:t> Cleaning and merging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Popularity-Based Recommender:</a:t>
            </a:r>
            <a:r>
              <a:rPr lang="en-US" sz="2400" dirty="0"/>
              <a:t> Recommends books based on their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Collaborative Filtering-Based Recommender:</a:t>
            </a:r>
            <a:r>
              <a:rPr lang="en-US" sz="2400" dirty="0"/>
              <a:t> Recommends books based on user preferences and similarities.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Web Interface:</a:t>
            </a:r>
            <a:r>
              <a:rPr lang="en-US" sz="2400" dirty="0"/>
              <a:t> Allows users to interact with the recommendation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36311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4950" y="2566521"/>
            <a:ext cx="7025086" cy="229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IN" sz="9600" dirty="0"/>
              <a:t>Data Preparation:</a:t>
            </a:r>
            <a:endParaRPr lang="en-US" sz="9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86742" y="5442602"/>
            <a:ext cx="6998061" cy="2561528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43423" y="6206154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689023" y="5442600"/>
            <a:ext cx="6998061" cy="2561528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058400" y="6206154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79964" y="5504280"/>
            <a:ext cx="4132127" cy="240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i="1" dirty="0"/>
              <a:t>Datasets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Books Dataset:</a:t>
            </a:r>
            <a:r>
              <a:rPr lang="en-US" sz="2000" dirty="0"/>
              <a:t> Information about books (titles, authors, images).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Users Dataset:</a:t>
            </a:r>
            <a:r>
              <a:rPr lang="en-US" sz="2000" dirty="0"/>
              <a:t> User profiles and interaction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Ratings Dataset:</a:t>
            </a:r>
            <a:r>
              <a:rPr lang="en-US" sz="2000" dirty="0"/>
              <a:t> User ratings for various books.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68877" y="5698683"/>
            <a:ext cx="4132127" cy="178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i="1" dirty="0"/>
              <a:t>Data Handling: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Cleaned data to address missing values and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Merged datasets to create a comprehensive dataset for analysis.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258800" y="0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382496" y="1104900"/>
            <a:ext cx="8092094" cy="341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IN" sz="9600" dirty="0"/>
              <a:t>Popularity-Based Recommender:</a:t>
            </a:r>
            <a:endParaRPr lang="en-US" sz="9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5AA3B6-3C2F-374A-4146-50529F64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02" y="4765240"/>
            <a:ext cx="1490664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Popularity-Based Recommendations: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Recommends books that are highly rated and frequently reviewed.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top books based on the number of ratings and average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and ranked books with high engagement metrics (e.g., books with at least 250 ratings).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82357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-1373449" y="3105791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4638647" y="19957"/>
            <a:ext cx="7848753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9600" b="1" dirty="0"/>
              <a:t>Collaborative Filtering-Based Recommender: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080C63-8F53-A0B1-334D-67C4419A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47" y="4961574"/>
            <a:ext cx="1151575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Filtering: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Recommends books based on user similarities and ratings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user-item interactions to find similarities between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Suggested books based on similarities with the books users have rated highly.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990599" y="1198438"/>
            <a:ext cx="7416671" cy="2172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IN" sz="9600" dirty="0"/>
              <a:t>Web Interface:</a:t>
            </a:r>
            <a:endParaRPr lang="en-US" sz="96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F34AC57-4606-EF30-3427-41001464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69" y="4124846"/>
            <a:ext cx="137348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popular books with details (title, author, image, rating).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enter a book title and receive recommendations for similar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Easy-to-navigate interface for exploring popular books and getting personalized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898401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54000" y="495300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397000" y="190500"/>
            <a:ext cx="8751165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9600" dirty="0"/>
              <a:t>Conclusions: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1B050-8D9B-8A2C-2D9A-4A7E7D6203D2}"/>
              </a:ext>
            </a:extLst>
          </p:cNvPr>
          <p:cNvSpPr txBox="1"/>
          <p:nvPr/>
        </p:nvSpPr>
        <p:spPr>
          <a:xfrm>
            <a:off x="1367971" y="1667828"/>
            <a:ext cx="9144000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Recommendation Methods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Popularity-Based:</a:t>
            </a:r>
            <a:r>
              <a:rPr lang="en-US" sz="2400" i="1" dirty="0"/>
              <a:t> </a:t>
            </a:r>
            <a:r>
              <a:rPr lang="en-US" sz="2400" dirty="0"/>
              <a:t>Focuses on recommending books with high ratings and a large number of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Collaborative Filtering:</a:t>
            </a:r>
            <a:r>
              <a:rPr lang="en-US" sz="2400" i="1" dirty="0"/>
              <a:t> </a:t>
            </a:r>
            <a:r>
              <a:rPr lang="en-US" sz="2400" dirty="0"/>
              <a:t>Uses user similarity to recommend books similar to those a user has liked.</a:t>
            </a:r>
          </a:p>
          <a:p>
            <a:r>
              <a:rPr lang="en-US" sz="3600" dirty="0"/>
              <a:t>2</a:t>
            </a:r>
            <a:r>
              <a:rPr lang="en-US" dirty="0"/>
              <a:t>. </a:t>
            </a:r>
            <a:r>
              <a:rPr lang="en-US" sz="3600" b="1" dirty="0"/>
              <a:t>Functional Web Interface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popular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personalized book recommendations based on user input.</a:t>
            </a:r>
          </a:p>
          <a:p>
            <a:r>
              <a:rPr lang="en-US" sz="3600" dirty="0"/>
              <a:t>3. </a:t>
            </a:r>
            <a:r>
              <a:rPr lang="en-US" sz="3600" b="1" dirty="0"/>
              <a:t>Data Handling and Analysis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Aggregate book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average ratings and number of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 user-item matrix for collaborative filtering.</a:t>
            </a:r>
          </a:p>
          <a:p>
            <a:r>
              <a:rPr lang="en-US" sz="3600" dirty="0"/>
              <a:t>4. </a:t>
            </a:r>
            <a:r>
              <a:rPr lang="en-US" sz="3600" b="1" dirty="0"/>
              <a:t>System Outputs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Popularity-Based Recommendations:</a:t>
            </a:r>
            <a:r>
              <a:rPr lang="en-US" sz="2400" i="1" dirty="0"/>
              <a:t> </a:t>
            </a:r>
            <a:r>
              <a:rPr lang="en-US" sz="2400" dirty="0"/>
              <a:t>Displayed the top 50 books based on ratings and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Collaborative Filtering Recommendations:</a:t>
            </a:r>
            <a:r>
              <a:rPr lang="en-US" sz="2400" i="1" dirty="0"/>
              <a:t> </a:t>
            </a:r>
            <a:r>
              <a:rPr lang="en-US" sz="2400" dirty="0"/>
              <a:t>Provided book suggestions based on user similarities.</a:t>
            </a:r>
          </a:p>
          <a:p>
            <a:r>
              <a:rPr lang="en-US" sz="3600" dirty="0"/>
              <a:t>5. </a:t>
            </a:r>
            <a:r>
              <a:rPr lang="en-US" sz="3600" b="1" dirty="0"/>
              <a:t>Future Enhancements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Enhancing recommendation accuracy with advanced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Expanding the system to handle more diverse and larger datasets.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470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DM Sans Bold</vt:lpstr>
      <vt:lpstr>Literata Bold</vt:lpstr>
      <vt:lpstr>Literata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KARAN</dc:creator>
  <cp:lastModifiedBy>Karan Devnani</cp:lastModifiedBy>
  <cp:revision>2</cp:revision>
  <dcterms:created xsi:type="dcterms:W3CDTF">2006-08-16T00:00:00Z</dcterms:created>
  <dcterms:modified xsi:type="dcterms:W3CDTF">2024-07-20T19:28:39Z</dcterms:modified>
  <dc:identifier>DAGLgS_ABUY</dc:identifier>
</cp:coreProperties>
</file>