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307" r:id="rId4"/>
    <p:sldId id="306" r:id="rId5"/>
    <p:sldId id="314" r:id="rId6"/>
    <p:sldId id="305" r:id="rId7"/>
    <p:sldId id="316" r:id="rId8"/>
    <p:sldId id="317" r:id="rId9"/>
    <p:sldId id="319" r:id="rId10"/>
    <p:sldId id="320" r:id="rId11"/>
    <p:sldId id="321" r:id="rId12"/>
    <p:sldId id="322" r:id="rId13"/>
    <p:sldId id="311" r:id="rId14"/>
    <p:sldId id="323" r:id="rId15"/>
    <p:sldId id="318" r:id="rId16"/>
    <p:sldId id="313" r:id="rId17"/>
    <p:sldId id="3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5B9CE-A15D-4548-8D9F-64B30082A84A}" type="datetimeFigureOut">
              <a:rPr lang="en-CA" smtClean="0"/>
              <a:pPr/>
              <a:t>2021-08-12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5FA08-ED46-469F-AFD0-44F49E684DFC}" type="slidenum">
              <a:rPr lang="en-CA" smtClean="0"/>
              <a:pPr/>
              <a:t>‹#›</a:t>
            </a:fld>
            <a:endParaRPr lang="en-CA"/>
          </a:p>
        </p:txBody>
      </p:sp>
    </p:spTree>
    <p:extLst>
      <p:ext uri="{BB962C8B-B14F-4D97-AF65-F5344CB8AC3E}">
        <p14:creationId xmlns:p14="http://schemas.microsoft.com/office/powerpoint/2010/main" val="1059347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385762" y="4530725"/>
            <a:ext cx="5943600" cy="4776787"/>
          </a:xfrm>
          <a:prstGeom prst="rect">
            <a:avLst/>
          </a:prstGeom>
        </p:spPr>
        <p:txBody>
          <a:bodyPr spcFirstLastPara="1" wrap="square" lIns="94325" tIns="47150" rIns="94325" bIns="4715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76200" y="739775"/>
            <a:ext cx="658018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EBAC8A42-103F-48BD-854F-D34906AAEE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5BA293-0495-4895-8438-F43F0A54A6FC}" type="slidenum">
              <a:rPr lang="en-US" altLang="en-US"/>
              <a:pPr eaLnBrk="1" hangingPunct="1"/>
              <a:t>6</a:t>
            </a:fld>
            <a:endParaRPr lang="en-US" altLang="en-US"/>
          </a:p>
        </p:txBody>
      </p:sp>
      <p:sp>
        <p:nvSpPr>
          <p:cNvPr id="39939" name="Rectangle 2">
            <a:extLst>
              <a:ext uri="{FF2B5EF4-FFF2-40B4-BE49-F238E27FC236}">
                <a16:creationId xmlns:a16="http://schemas.microsoft.com/office/drawing/2014/main" id="{9EA775F3-896E-410F-BA7A-B1E9E44997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a:extLst>
              <a:ext uri="{FF2B5EF4-FFF2-40B4-BE49-F238E27FC236}">
                <a16:creationId xmlns:a16="http://schemas.microsoft.com/office/drawing/2014/main" id="{4BEDB93F-3213-4D46-A6F3-DB9879C6AD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5956-DDAB-4156-95FA-882E4DBFDC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95D0B5F-4313-42F3-8A44-741A602B3A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77919CB-E112-4C4D-B9C6-AFA855A5B710}"/>
              </a:ext>
            </a:extLst>
          </p:cNvPr>
          <p:cNvSpPr>
            <a:spLocks noGrp="1"/>
          </p:cNvSpPr>
          <p:nvPr>
            <p:ph type="dt" sz="half" idx="10"/>
          </p:nvPr>
        </p:nvSpPr>
        <p:spPr/>
        <p:txBody>
          <a:bodyPr/>
          <a:lstStyle/>
          <a:p>
            <a:fld id="{0AD0106D-CCEE-429F-99AA-038654AAE26D}" type="datetimeFigureOut">
              <a:rPr lang="en-CA" smtClean="0"/>
              <a:pPr/>
              <a:t>2021-08-12</a:t>
            </a:fld>
            <a:endParaRPr lang="en-CA"/>
          </a:p>
        </p:txBody>
      </p:sp>
      <p:sp>
        <p:nvSpPr>
          <p:cNvPr id="5" name="Footer Placeholder 4">
            <a:extLst>
              <a:ext uri="{FF2B5EF4-FFF2-40B4-BE49-F238E27FC236}">
                <a16:creationId xmlns:a16="http://schemas.microsoft.com/office/drawing/2014/main" id="{585C9FBD-78DF-4CE1-A41E-D3B89F57C66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09E163-7BE7-4AAB-84D6-1C6D4E30F4B4}"/>
              </a:ext>
            </a:extLst>
          </p:cNvPr>
          <p:cNvSpPr>
            <a:spLocks noGrp="1"/>
          </p:cNvSpPr>
          <p:nvPr>
            <p:ph type="sldNum" sz="quarter" idx="12"/>
          </p:nvPr>
        </p:nvSpPr>
        <p:spPr/>
        <p:txBody>
          <a:bodyPr/>
          <a:lstStyle/>
          <a:p>
            <a:fld id="{4BA01691-3BF2-40A8-8FA5-F88811714ACD}" type="slidenum">
              <a:rPr lang="en-CA" smtClean="0"/>
              <a:pPr/>
              <a:t>‹#›</a:t>
            </a:fld>
            <a:endParaRPr lang="en-CA"/>
          </a:p>
        </p:txBody>
      </p:sp>
    </p:spTree>
    <p:extLst>
      <p:ext uri="{BB962C8B-B14F-4D97-AF65-F5344CB8AC3E}">
        <p14:creationId xmlns:p14="http://schemas.microsoft.com/office/powerpoint/2010/main" val="158435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D2D8-A298-41ED-9A7C-3C52A61C3BF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4024A04-C8D0-4C87-B3C1-E4518D3833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24ABDF-C661-422F-8D24-F990583AA5FF}"/>
              </a:ext>
            </a:extLst>
          </p:cNvPr>
          <p:cNvSpPr>
            <a:spLocks noGrp="1"/>
          </p:cNvSpPr>
          <p:nvPr>
            <p:ph type="dt" sz="half" idx="10"/>
          </p:nvPr>
        </p:nvSpPr>
        <p:spPr/>
        <p:txBody>
          <a:bodyPr/>
          <a:lstStyle/>
          <a:p>
            <a:fld id="{0AD0106D-CCEE-429F-99AA-038654AAE26D}" type="datetimeFigureOut">
              <a:rPr lang="en-CA" smtClean="0"/>
              <a:pPr/>
              <a:t>2021-08-12</a:t>
            </a:fld>
            <a:endParaRPr lang="en-CA"/>
          </a:p>
        </p:txBody>
      </p:sp>
      <p:sp>
        <p:nvSpPr>
          <p:cNvPr id="5" name="Footer Placeholder 4">
            <a:extLst>
              <a:ext uri="{FF2B5EF4-FFF2-40B4-BE49-F238E27FC236}">
                <a16:creationId xmlns:a16="http://schemas.microsoft.com/office/drawing/2014/main" id="{0C062B6D-C8DD-4C0A-9D28-D091BFFFA0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7A3D42B-6E70-4AE2-A5B0-11306CD51325}"/>
              </a:ext>
            </a:extLst>
          </p:cNvPr>
          <p:cNvSpPr>
            <a:spLocks noGrp="1"/>
          </p:cNvSpPr>
          <p:nvPr>
            <p:ph type="sldNum" sz="quarter" idx="12"/>
          </p:nvPr>
        </p:nvSpPr>
        <p:spPr/>
        <p:txBody>
          <a:bodyPr/>
          <a:lstStyle/>
          <a:p>
            <a:fld id="{4BA01691-3BF2-40A8-8FA5-F88811714ACD}" type="slidenum">
              <a:rPr lang="en-CA" smtClean="0"/>
              <a:pPr/>
              <a:t>‹#›</a:t>
            </a:fld>
            <a:endParaRPr lang="en-CA"/>
          </a:p>
        </p:txBody>
      </p:sp>
    </p:spTree>
    <p:extLst>
      <p:ext uri="{BB962C8B-B14F-4D97-AF65-F5344CB8AC3E}">
        <p14:creationId xmlns:p14="http://schemas.microsoft.com/office/powerpoint/2010/main" val="157218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ABA3B6-CBB1-43C7-B1C6-B493DAB130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DA765F5-0C66-48C7-A36C-07F601EFE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7FEAA2-BCF8-46BE-858C-4B5C47557025}"/>
              </a:ext>
            </a:extLst>
          </p:cNvPr>
          <p:cNvSpPr>
            <a:spLocks noGrp="1"/>
          </p:cNvSpPr>
          <p:nvPr>
            <p:ph type="dt" sz="half" idx="10"/>
          </p:nvPr>
        </p:nvSpPr>
        <p:spPr/>
        <p:txBody>
          <a:bodyPr/>
          <a:lstStyle/>
          <a:p>
            <a:fld id="{0AD0106D-CCEE-429F-99AA-038654AAE26D}" type="datetimeFigureOut">
              <a:rPr lang="en-CA" smtClean="0"/>
              <a:pPr/>
              <a:t>2021-08-12</a:t>
            </a:fld>
            <a:endParaRPr lang="en-CA"/>
          </a:p>
        </p:txBody>
      </p:sp>
      <p:sp>
        <p:nvSpPr>
          <p:cNvPr id="5" name="Footer Placeholder 4">
            <a:extLst>
              <a:ext uri="{FF2B5EF4-FFF2-40B4-BE49-F238E27FC236}">
                <a16:creationId xmlns:a16="http://schemas.microsoft.com/office/drawing/2014/main" id="{28A4391F-652C-4EC1-8FEB-A8A0E24E65F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5E3AEA5-69A4-4DBD-94C3-37348F179AE4}"/>
              </a:ext>
            </a:extLst>
          </p:cNvPr>
          <p:cNvSpPr>
            <a:spLocks noGrp="1"/>
          </p:cNvSpPr>
          <p:nvPr>
            <p:ph type="sldNum" sz="quarter" idx="12"/>
          </p:nvPr>
        </p:nvSpPr>
        <p:spPr/>
        <p:txBody>
          <a:bodyPr/>
          <a:lstStyle/>
          <a:p>
            <a:fld id="{4BA01691-3BF2-40A8-8FA5-F88811714ACD}" type="slidenum">
              <a:rPr lang="en-CA" smtClean="0"/>
              <a:pPr/>
              <a:t>‹#›</a:t>
            </a:fld>
            <a:endParaRPr lang="en-CA"/>
          </a:p>
        </p:txBody>
      </p:sp>
    </p:spTree>
    <p:extLst>
      <p:ext uri="{BB962C8B-B14F-4D97-AF65-F5344CB8AC3E}">
        <p14:creationId xmlns:p14="http://schemas.microsoft.com/office/powerpoint/2010/main" val="429119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912F-BF3F-4574-AAFD-ACC715853DE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EF66D5-8313-474E-9EEF-C84B1D1D09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260E913-C86A-4334-9E33-244E3F700EFA}"/>
              </a:ext>
            </a:extLst>
          </p:cNvPr>
          <p:cNvSpPr>
            <a:spLocks noGrp="1"/>
          </p:cNvSpPr>
          <p:nvPr>
            <p:ph type="dt" sz="half" idx="10"/>
          </p:nvPr>
        </p:nvSpPr>
        <p:spPr/>
        <p:txBody>
          <a:bodyPr/>
          <a:lstStyle/>
          <a:p>
            <a:fld id="{0AD0106D-CCEE-429F-99AA-038654AAE26D}" type="datetimeFigureOut">
              <a:rPr lang="en-CA" smtClean="0"/>
              <a:pPr/>
              <a:t>2021-08-12</a:t>
            </a:fld>
            <a:endParaRPr lang="en-CA"/>
          </a:p>
        </p:txBody>
      </p:sp>
      <p:sp>
        <p:nvSpPr>
          <p:cNvPr id="5" name="Footer Placeholder 4">
            <a:extLst>
              <a:ext uri="{FF2B5EF4-FFF2-40B4-BE49-F238E27FC236}">
                <a16:creationId xmlns:a16="http://schemas.microsoft.com/office/drawing/2014/main" id="{3EDC0EA8-B234-452E-8474-C33E2C6F19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9ADEF90-F079-4693-80F5-F7CCA7D6BE53}"/>
              </a:ext>
            </a:extLst>
          </p:cNvPr>
          <p:cNvSpPr>
            <a:spLocks noGrp="1"/>
          </p:cNvSpPr>
          <p:nvPr>
            <p:ph type="sldNum" sz="quarter" idx="12"/>
          </p:nvPr>
        </p:nvSpPr>
        <p:spPr/>
        <p:txBody>
          <a:bodyPr/>
          <a:lstStyle/>
          <a:p>
            <a:fld id="{4BA01691-3BF2-40A8-8FA5-F88811714ACD}" type="slidenum">
              <a:rPr lang="en-CA" smtClean="0"/>
              <a:pPr/>
              <a:t>‹#›</a:t>
            </a:fld>
            <a:endParaRPr lang="en-CA"/>
          </a:p>
        </p:txBody>
      </p:sp>
    </p:spTree>
    <p:extLst>
      <p:ext uri="{BB962C8B-B14F-4D97-AF65-F5344CB8AC3E}">
        <p14:creationId xmlns:p14="http://schemas.microsoft.com/office/powerpoint/2010/main" val="45924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8968-678E-4F0E-81F7-54A06251E5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22FEC4D-7884-4077-BB9D-9B2B0E37B9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19BDB0-9C69-4F87-88E5-B66021744FCE}"/>
              </a:ext>
            </a:extLst>
          </p:cNvPr>
          <p:cNvSpPr>
            <a:spLocks noGrp="1"/>
          </p:cNvSpPr>
          <p:nvPr>
            <p:ph type="dt" sz="half" idx="10"/>
          </p:nvPr>
        </p:nvSpPr>
        <p:spPr/>
        <p:txBody>
          <a:bodyPr/>
          <a:lstStyle/>
          <a:p>
            <a:fld id="{0AD0106D-CCEE-429F-99AA-038654AAE26D}" type="datetimeFigureOut">
              <a:rPr lang="en-CA" smtClean="0"/>
              <a:pPr/>
              <a:t>2021-08-12</a:t>
            </a:fld>
            <a:endParaRPr lang="en-CA"/>
          </a:p>
        </p:txBody>
      </p:sp>
      <p:sp>
        <p:nvSpPr>
          <p:cNvPr id="5" name="Footer Placeholder 4">
            <a:extLst>
              <a:ext uri="{FF2B5EF4-FFF2-40B4-BE49-F238E27FC236}">
                <a16:creationId xmlns:a16="http://schemas.microsoft.com/office/drawing/2014/main" id="{EAD3A116-D7BE-4A34-BAA9-89CEE7619B0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910264-DDCE-4B5D-B6C1-6FE03521065D}"/>
              </a:ext>
            </a:extLst>
          </p:cNvPr>
          <p:cNvSpPr>
            <a:spLocks noGrp="1"/>
          </p:cNvSpPr>
          <p:nvPr>
            <p:ph type="sldNum" sz="quarter" idx="12"/>
          </p:nvPr>
        </p:nvSpPr>
        <p:spPr/>
        <p:txBody>
          <a:bodyPr/>
          <a:lstStyle/>
          <a:p>
            <a:fld id="{4BA01691-3BF2-40A8-8FA5-F88811714ACD}" type="slidenum">
              <a:rPr lang="en-CA" smtClean="0"/>
              <a:pPr/>
              <a:t>‹#›</a:t>
            </a:fld>
            <a:endParaRPr lang="en-CA"/>
          </a:p>
        </p:txBody>
      </p:sp>
    </p:spTree>
    <p:extLst>
      <p:ext uri="{BB962C8B-B14F-4D97-AF65-F5344CB8AC3E}">
        <p14:creationId xmlns:p14="http://schemas.microsoft.com/office/powerpoint/2010/main" val="197467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6ED3-C1CF-4176-ACB7-54CB01E4590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4FBCCF6-6DC0-499C-B76B-44DE1628CA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D932538-4891-4F57-82C1-6EC77F58C2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911392D-0225-44E1-B334-B51581BA9F2F}"/>
              </a:ext>
            </a:extLst>
          </p:cNvPr>
          <p:cNvSpPr>
            <a:spLocks noGrp="1"/>
          </p:cNvSpPr>
          <p:nvPr>
            <p:ph type="dt" sz="half" idx="10"/>
          </p:nvPr>
        </p:nvSpPr>
        <p:spPr/>
        <p:txBody>
          <a:bodyPr/>
          <a:lstStyle/>
          <a:p>
            <a:fld id="{0AD0106D-CCEE-429F-99AA-038654AAE26D}" type="datetimeFigureOut">
              <a:rPr lang="en-CA" smtClean="0"/>
              <a:pPr/>
              <a:t>2021-08-12</a:t>
            </a:fld>
            <a:endParaRPr lang="en-CA"/>
          </a:p>
        </p:txBody>
      </p:sp>
      <p:sp>
        <p:nvSpPr>
          <p:cNvPr id="6" name="Footer Placeholder 5">
            <a:extLst>
              <a:ext uri="{FF2B5EF4-FFF2-40B4-BE49-F238E27FC236}">
                <a16:creationId xmlns:a16="http://schemas.microsoft.com/office/drawing/2014/main" id="{FD2C6227-0DAE-437A-A3DC-22ED58B1956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C590924-60E4-4230-AC98-5D75F6CE37C1}"/>
              </a:ext>
            </a:extLst>
          </p:cNvPr>
          <p:cNvSpPr>
            <a:spLocks noGrp="1"/>
          </p:cNvSpPr>
          <p:nvPr>
            <p:ph type="sldNum" sz="quarter" idx="12"/>
          </p:nvPr>
        </p:nvSpPr>
        <p:spPr/>
        <p:txBody>
          <a:bodyPr/>
          <a:lstStyle/>
          <a:p>
            <a:fld id="{4BA01691-3BF2-40A8-8FA5-F88811714ACD}" type="slidenum">
              <a:rPr lang="en-CA" smtClean="0"/>
              <a:pPr/>
              <a:t>‹#›</a:t>
            </a:fld>
            <a:endParaRPr lang="en-CA"/>
          </a:p>
        </p:txBody>
      </p:sp>
    </p:spTree>
    <p:extLst>
      <p:ext uri="{BB962C8B-B14F-4D97-AF65-F5344CB8AC3E}">
        <p14:creationId xmlns:p14="http://schemas.microsoft.com/office/powerpoint/2010/main" val="73874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CB2F-7017-4759-A9F7-F0FC9E19D8A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1B52660-42C7-4C85-A93F-72040007BE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41A8A2-A089-4A88-851A-C569A8B312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12A6CD7-9A2F-4731-B445-D86DD8C28D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682ADB-5B2A-4A0F-AE6B-D93759BEFC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CBE025D-274E-462B-AF2F-826F2FBD070B}"/>
              </a:ext>
            </a:extLst>
          </p:cNvPr>
          <p:cNvSpPr>
            <a:spLocks noGrp="1"/>
          </p:cNvSpPr>
          <p:nvPr>
            <p:ph type="dt" sz="half" idx="10"/>
          </p:nvPr>
        </p:nvSpPr>
        <p:spPr/>
        <p:txBody>
          <a:bodyPr/>
          <a:lstStyle/>
          <a:p>
            <a:fld id="{0AD0106D-CCEE-429F-99AA-038654AAE26D}" type="datetimeFigureOut">
              <a:rPr lang="en-CA" smtClean="0"/>
              <a:pPr/>
              <a:t>2021-08-12</a:t>
            </a:fld>
            <a:endParaRPr lang="en-CA"/>
          </a:p>
        </p:txBody>
      </p:sp>
      <p:sp>
        <p:nvSpPr>
          <p:cNvPr id="8" name="Footer Placeholder 7">
            <a:extLst>
              <a:ext uri="{FF2B5EF4-FFF2-40B4-BE49-F238E27FC236}">
                <a16:creationId xmlns:a16="http://schemas.microsoft.com/office/drawing/2014/main" id="{4D8261B6-EB36-4F12-9B38-1A3E7B301D2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F137CE6-2DDD-4CBC-8900-9E1DBE3077A6}"/>
              </a:ext>
            </a:extLst>
          </p:cNvPr>
          <p:cNvSpPr>
            <a:spLocks noGrp="1"/>
          </p:cNvSpPr>
          <p:nvPr>
            <p:ph type="sldNum" sz="quarter" idx="12"/>
          </p:nvPr>
        </p:nvSpPr>
        <p:spPr/>
        <p:txBody>
          <a:bodyPr/>
          <a:lstStyle/>
          <a:p>
            <a:fld id="{4BA01691-3BF2-40A8-8FA5-F88811714ACD}" type="slidenum">
              <a:rPr lang="en-CA" smtClean="0"/>
              <a:pPr/>
              <a:t>‹#›</a:t>
            </a:fld>
            <a:endParaRPr lang="en-CA"/>
          </a:p>
        </p:txBody>
      </p:sp>
    </p:spTree>
    <p:extLst>
      <p:ext uri="{BB962C8B-B14F-4D97-AF65-F5344CB8AC3E}">
        <p14:creationId xmlns:p14="http://schemas.microsoft.com/office/powerpoint/2010/main" val="398811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8FF7-C6D2-4D1B-85B1-D9E103458C0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6D4600B-9DA5-4DF9-8D93-53A79546A658}"/>
              </a:ext>
            </a:extLst>
          </p:cNvPr>
          <p:cNvSpPr>
            <a:spLocks noGrp="1"/>
          </p:cNvSpPr>
          <p:nvPr>
            <p:ph type="dt" sz="half" idx="10"/>
          </p:nvPr>
        </p:nvSpPr>
        <p:spPr/>
        <p:txBody>
          <a:bodyPr/>
          <a:lstStyle/>
          <a:p>
            <a:fld id="{0AD0106D-CCEE-429F-99AA-038654AAE26D}" type="datetimeFigureOut">
              <a:rPr lang="en-CA" smtClean="0"/>
              <a:pPr/>
              <a:t>2021-08-12</a:t>
            </a:fld>
            <a:endParaRPr lang="en-CA"/>
          </a:p>
        </p:txBody>
      </p:sp>
      <p:sp>
        <p:nvSpPr>
          <p:cNvPr id="4" name="Footer Placeholder 3">
            <a:extLst>
              <a:ext uri="{FF2B5EF4-FFF2-40B4-BE49-F238E27FC236}">
                <a16:creationId xmlns:a16="http://schemas.microsoft.com/office/drawing/2014/main" id="{383AD6BE-93C4-4BFC-9097-8684180287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21EC6AC-ECF3-41EB-8AB5-DE0B13F2948B}"/>
              </a:ext>
            </a:extLst>
          </p:cNvPr>
          <p:cNvSpPr>
            <a:spLocks noGrp="1"/>
          </p:cNvSpPr>
          <p:nvPr>
            <p:ph type="sldNum" sz="quarter" idx="12"/>
          </p:nvPr>
        </p:nvSpPr>
        <p:spPr/>
        <p:txBody>
          <a:bodyPr/>
          <a:lstStyle/>
          <a:p>
            <a:fld id="{4BA01691-3BF2-40A8-8FA5-F88811714ACD}" type="slidenum">
              <a:rPr lang="en-CA" smtClean="0"/>
              <a:pPr/>
              <a:t>‹#›</a:t>
            </a:fld>
            <a:endParaRPr lang="en-CA"/>
          </a:p>
        </p:txBody>
      </p:sp>
    </p:spTree>
    <p:extLst>
      <p:ext uri="{BB962C8B-B14F-4D97-AF65-F5344CB8AC3E}">
        <p14:creationId xmlns:p14="http://schemas.microsoft.com/office/powerpoint/2010/main" val="225616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5C3E85-AC63-4A5D-BD63-B60EDB625B07}"/>
              </a:ext>
            </a:extLst>
          </p:cNvPr>
          <p:cNvSpPr>
            <a:spLocks noGrp="1"/>
          </p:cNvSpPr>
          <p:nvPr>
            <p:ph type="dt" sz="half" idx="10"/>
          </p:nvPr>
        </p:nvSpPr>
        <p:spPr/>
        <p:txBody>
          <a:bodyPr/>
          <a:lstStyle/>
          <a:p>
            <a:fld id="{0AD0106D-CCEE-429F-99AA-038654AAE26D}" type="datetimeFigureOut">
              <a:rPr lang="en-CA" smtClean="0"/>
              <a:pPr/>
              <a:t>2021-08-12</a:t>
            </a:fld>
            <a:endParaRPr lang="en-CA"/>
          </a:p>
        </p:txBody>
      </p:sp>
      <p:sp>
        <p:nvSpPr>
          <p:cNvPr id="3" name="Footer Placeholder 2">
            <a:extLst>
              <a:ext uri="{FF2B5EF4-FFF2-40B4-BE49-F238E27FC236}">
                <a16:creationId xmlns:a16="http://schemas.microsoft.com/office/drawing/2014/main" id="{A37D96C0-9AB8-4C3A-9A79-2B38C2794CE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C131D16-45B9-45F0-AA22-3226F004C4E6}"/>
              </a:ext>
            </a:extLst>
          </p:cNvPr>
          <p:cNvSpPr>
            <a:spLocks noGrp="1"/>
          </p:cNvSpPr>
          <p:nvPr>
            <p:ph type="sldNum" sz="quarter" idx="12"/>
          </p:nvPr>
        </p:nvSpPr>
        <p:spPr/>
        <p:txBody>
          <a:bodyPr/>
          <a:lstStyle/>
          <a:p>
            <a:fld id="{4BA01691-3BF2-40A8-8FA5-F88811714ACD}" type="slidenum">
              <a:rPr lang="en-CA" smtClean="0"/>
              <a:pPr/>
              <a:t>‹#›</a:t>
            </a:fld>
            <a:endParaRPr lang="en-CA"/>
          </a:p>
        </p:txBody>
      </p:sp>
    </p:spTree>
    <p:extLst>
      <p:ext uri="{BB962C8B-B14F-4D97-AF65-F5344CB8AC3E}">
        <p14:creationId xmlns:p14="http://schemas.microsoft.com/office/powerpoint/2010/main" val="217151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163A-B301-41A2-8A4C-49231449E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CECCC37-6AF9-469A-AF4E-F5DE97E79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A912691-4519-42C1-BC8D-E16DB23DC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663C3-290B-4FCF-AA8A-3B658C5C8218}"/>
              </a:ext>
            </a:extLst>
          </p:cNvPr>
          <p:cNvSpPr>
            <a:spLocks noGrp="1"/>
          </p:cNvSpPr>
          <p:nvPr>
            <p:ph type="dt" sz="half" idx="10"/>
          </p:nvPr>
        </p:nvSpPr>
        <p:spPr/>
        <p:txBody>
          <a:bodyPr/>
          <a:lstStyle/>
          <a:p>
            <a:fld id="{0AD0106D-CCEE-429F-99AA-038654AAE26D}" type="datetimeFigureOut">
              <a:rPr lang="en-CA" smtClean="0"/>
              <a:pPr/>
              <a:t>2021-08-12</a:t>
            </a:fld>
            <a:endParaRPr lang="en-CA"/>
          </a:p>
        </p:txBody>
      </p:sp>
      <p:sp>
        <p:nvSpPr>
          <p:cNvPr id="6" name="Footer Placeholder 5">
            <a:extLst>
              <a:ext uri="{FF2B5EF4-FFF2-40B4-BE49-F238E27FC236}">
                <a16:creationId xmlns:a16="http://schemas.microsoft.com/office/drawing/2014/main" id="{FDAC5684-C44C-4754-BB49-BCF715E3538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F55F5E9-5C15-451A-8DF1-20F592AB7FF6}"/>
              </a:ext>
            </a:extLst>
          </p:cNvPr>
          <p:cNvSpPr>
            <a:spLocks noGrp="1"/>
          </p:cNvSpPr>
          <p:nvPr>
            <p:ph type="sldNum" sz="quarter" idx="12"/>
          </p:nvPr>
        </p:nvSpPr>
        <p:spPr/>
        <p:txBody>
          <a:bodyPr/>
          <a:lstStyle/>
          <a:p>
            <a:fld id="{4BA01691-3BF2-40A8-8FA5-F88811714ACD}" type="slidenum">
              <a:rPr lang="en-CA" smtClean="0"/>
              <a:pPr/>
              <a:t>‹#›</a:t>
            </a:fld>
            <a:endParaRPr lang="en-CA"/>
          </a:p>
        </p:txBody>
      </p:sp>
    </p:spTree>
    <p:extLst>
      <p:ext uri="{BB962C8B-B14F-4D97-AF65-F5344CB8AC3E}">
        <p14:creationId xmlns:p14="http://schemas.microsoft.com/office/powerpoint/2010/main" val="78941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4465-A5A3-4900-8076-34F358F58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A3A6A10-FAB7-435B-9133-3AA0B751D2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07AFFD3-44AD-4EF8-B596-6D443188E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964359-2FBB-4DFF-ACE5-B7908CF9E08E}"/>
              </a:ext>
            </a:extLst>
          </p:cNvPr>
          <p:cNvSpPr>
            <a:spLocks noGrp="1"/>
          </p:cNvSpPr>
          <p:nvPr>
            <p:ph type="dt" sz="half" idx="10"/>
          </p:nvPr>
        </p:nvSpPr>
        <p:spPr/>
        <p:txBody>
          <a:bodyPr/>
          <a:lstStyle/>
          <a:p>
            <a:fld id="{0AD0106D-CCEE-429F-99AA-038654AAE26D}" type="datetimeFigureOut">
              <a:rPr lang="en-CA" smtClean="0"/>
              <a:pPr/>
              <a:t>2021-08-12</a:t>
            </a:fld>
            <a:endParaRPr lang="en-CA"/>
          </a:p>
        </p:txBody>
      </p:sp>
      <p:sp>
        <p:nvSpPr>
          <p:cNvPr id="6" name="Footer Placeholder 5">
            <a:extLst>
              <a:ext uri="{FF2B5EF4-FFF2-40B4-BE49-F238E27FC236}">
                <a16:creationId xmlns:a16="http://schemas.microsoft.com/office/drawing/2014/main" id="{C35EA5F2-A988-421C-BCDE-6AB3F3A5C91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7391B29-155D-4D3B-B86C-C090891FEB05}"/>
              </a:ext>
            </a:extLst>
          </p:cNvPr>
          <p:cNvSpPr>
            <a:spLocks noGrp="1"/>
          </p:cNvSpPr>
          <p:nvPr>
            <p:ph type="sldNum" sz="quarter" idx="12"/>
          </p:nvPr>
        </p:nvSpPr>
        <p:spPr/>
        <p:txBody>
          <a:bodyPr/>
          <a:lstStyle/>
          <a:p>
            <a:fld id="{4BA01691-3BF2-40A8-8FA5-F88811714ACD}" type="slidenum">
              <a:rPr lang="en-CA" smtClean="0"/>
              <a:pPr/>
              <a:t>‹#›</a:t>
            </a:fld>
            <a:endParaRPr lang="en-CA"/>
          </a:p>
        </p:txBody>
      </p:sp>
    </p:spTree>
    <p:extLst>
      <p:ext uri="{BB962C8B-B14F-4D97-AF65-F5344CB8AC3E}">
        <p14:creationId xmlns:p14="http://schemas.microsoft.com/office/powerpoint/2010/main" val="229825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D747C5-5947-4610-BD3A-64B2BCB364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28B8ADF-E100-48CD-AEC0-9FEB7E19C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9319AFE-36CC-4E1B-A75D-1D224ADB5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0106D-CCEE-429F-99AA-038654AAE26D}" type="datetimeFigureOut">
              <a:rPr lang="en-CA" smtClean="0"/>
              <a:pPr/>
              <a:t>2021-08-12</a:t>
            </a:fld>
            <a:endParaRPr lang="en-CA"/>
          </a:p>
        </p:txBody>
      </p:sp>
      <p:sp>
        <p:nvSpPr>
          <p:cNvPr id="5" name="Footer Placeholder 4">
            <a:extLst>
              <a:ext uri="{FF2B5EF4-FFF2-40B4-BE49-F238E27FC236}">
                <a16:creationId xmlns:a16="http://schemas.microsoft.com/office/drawing/2014/main" id="{323A1799-1350-4D0A-AEE8-2103FE4E7B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AB29C7C-21AB-407E-8DD7-E8516EBD87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01691-3BF2-40A8-8FA5-F88811714ACD}" type="slidenum">
              <a:rPr lang="en-CA" smtClean="0"/>
              <a:pPr/>
              <a:t>‹#›</a:t>
            </a:fld>
            <a:endParaRPr lang="en-CA"/>
          </a:p>
        </p:txBody>
      </p:sp>
    </p:spTree>
    <p:extLst>
      <p:ext uri="{BB962C8B-B14F-4D97-AF65-F5344CB8AC3E}">
        <p14:creationId xmlns:p14="http://schemas.microsoft.com/office/powerpoint/2010/main" val="3471683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aws.amazon.com/rekognition/latest/dg/what-i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ID_verification_service" TargetMode="External"/><Relationship Id="rId3" Type="http://schemas.openxmlformats.org/officeDocument/2006/relationships/hyperlink" Target="https://en.wikipedia.org/wiki/Human_face" TargetMode="External"/><Relationship Id="rId7" Type="http://schemas.openxmlformats.org/officeDocument/2006/relationships/hyperlink" Target="https://en.wikipedia.org/wiki/Authenticat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en.wikipedia.org/wiki/Database" TargetMode="External"/><Relationship Id="rId5" Type="http://schemas.openxmlformats.org/officeDocument/2006/relationships/hyperlink" Target="https://en.wikipedia.org/wiki/Film_frame" TargetMode="External"/><Relationship Id="rId4" Type="http://schemas.openxmlformats.org/officeDocument/2006/relationships/hyperlink" Target="https://en.wikipedia.org/wiki/Digital_image" TargetMode="External"/><Relationship Id="rId9"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iqbiometrix.com/media_center_video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6146-E558-471F-840B-3185CBDC27E6}"/>
              </a:ext>
            </a:extLst>
          </p:cNvPr>
          <p:cNvSpPr>
            <a:spLocks noGrp="1"/>
          </p:cNvSpPr>
          <p:nvPr>
            <p:ph type="ctrTitle"/>
          </p:nvPr>
        </p:nvSpPr>
        <p:spPr/>
        <p:txBody>
          <a:bodyPr>
            <a:normAutofit fontScale="90000"/>
          </a:bodyPr>
          <a:lstStyle/>
          <a:p>
            <a:r>
              <a:rPr lang="en" sz="6700" dirty="0">
                <a:solidFill>
                  <a:srgbClr val="0070C0"/>
                </a:solidFill>
              </a:rPr>
              <a:t>Doorbell using Facial Recognition System</a:t>
            </a:r>
            <a:br>
              <a:rPr lang="en" sz="6700" dirty="0">
                <a:solidFill>
                  <a:srgbClr val="0070C0"/>
                </a:solidFill>
              </a:rPr>
            </a:br>
            <a:r>
              <a:rPr lang="en" dirty="0">
                <a:solidFill>
                  <a:srgbClr val="0070C0"/>
                </a:solidFill>
              </a:rPr>
              <a:t> </a:t>
            </a:r>
            <a:r>
              <a:rPr lang="en" sz="2800" dirty="0">
                <a:solidFill>
                  <a:schemeClr val="accent2"/>
                </a:solidFill>
              </a:rPr>
              <a:t>Haar cascade classifier, OpenCV and AWS</a:t>
            </a:r>
            <a:endParaRPr lang="en-CA" dirty="0"/>
          </a:p>
        </p:txBody>
      </p:sp>
    </p:spTree>
    <p:extLst>
      <p:ext uri="{BB962C8B-B14F-4D97-AF65-F5344CB8AC3E}">
        <p14:creationId xmlns:p14="http://schemas.microsoft.com/office/powerpoint/2010/main" val="408151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9A16-B692-4CB3-AC18-00D3AD952C7F}"/>
              </a:ext>
            </a:extLst>
          </p:cNvPr>
          <p:cNvSpPr>
            <a:spLocks noGrp="1"/>
          </p:cNvSpPr>
          <p:nvPr>
            <p:ph type="title"/>
          </p:nvPr>
        </p:nvSpPr>
        <p:spPr/>
        <p:txBody>
          <a:bodyPr/>
          <a:lstStyle/>
          <a:p>
            <a:r>
              <a:rPr lang="en-CA" dirty="0">
                <a:solidFill>
                  <a:schemeClr val="accent1"/>
                </a:solidFill>
              </a:rPr>
              <a:t>Workflow diagram</a:t>
            </a:r>
          </a:p>
        </p:txBody>
      </p:sp>
      <p:pic>
        <p:nvPicPr>
          <p:cNvPr id="5" name="Content Placeholder 4">
            <a:extLst>
              <a:ext uri="{FF2B5EF4-FFF2-40B4-BE49-F238E27FC236}">
                <a16:creationId xmlns:a16="http://schemas.microsoft.com/office/drawing/2014/main" id="{C1104A4D-5997-46A3-AFFD-3D2BD2EE4238}"/>
              </a:ext>
            </a:extLst>
          </p:cNvPr>
          <p:cNvPicPr>
            <a:picLocks noGrp="1" noChangeAspect="1"/>
          </p:cNvPicPr>
          <p:nvPr>
            <p:ph idx="1"/>
          </p:nvPr>
        </p:nvPicPr>
        <p:blipFill>
          <a:blip r:embed="rId2"/>
          <a:stretch>
            <a:fillRect/>
          </a:stretch>
        </p:blipFill>
        <p:spPr>
          <a:xfrm>
            <a:off x="2253434" y="1825625"/>
            <a:ext cx="7685132" cy="4351338"/>
          </a:xfrm>
        </p:spPr>
      </p:pic>
      <p:pic>
        <p:nvPicPr>
          <p:cNvPr id="7" name="Picture 6">
            <a:extLst>
              <a:ext uri="{FF2B5EF4-FFF2-40B4-BE49-F238E27FC236}">
                <a16:creationId xmlns:a16="http://schemas.microsoft.com/office/drawing/2014/main" id="{9C74D52E-20DB-481D-A9FB-BA360469DC26}"/>
              </a:ext>
            </a:extLst>
          </p:cNvPr>
          <p:cNvPicPr>
            <a:picLocks noChangeAspect="1"/>
          </p:cNvPicPr>
          <p:nvPr/>
        </p:nvPicPr>
        <p:blipFill rotWithShape="1">
          <a:blip r:embed="rId3">
            <a:extLst>
              <a:ext uri="{28A0092B-C50C-407E-A947-70E740481C1C}">
                <a14:useLocalDpi xmlns:a14="http://schemas.microsoft.com/office/drawing/2010/main" val="0"/>
              </a:ext>
            </a:extLst>
          </a:blip>
          <a:srcRect l="20056" r="20073"/>
          <a:stretch/>
        </p:blipFill>
        <p:spPr>
          <a:xfrm>
            <a:off x="8905875" y="1825624"/>
            <a:ext cx="1032691" cy="1031875"/>
          </a:xfrm>
          <a:prstGeom prst="rect">
            <a:avLst/>
          </a:prstGeom>
        </p:spPr>
      </p:pic>
    </p:spTree>
    <p:extLst>
      <p:ext uri="{BB962C8B-B14F-4D97-AF65-F5344CB8AC3E}">
        <p14:creationId xmlns:p14="http://schemas.microsoft.com/office/powerpoint/2010/main" val="361619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Image capturing and detection</a:t>
            </a:r>
            <a:endParaRPr lang="en-US" dirty="0">
              <a:solidFill>
                <a:schemeClr val="accent1"/>
              </a:solidFill>
            </a:endParaRPr>
          </a:p>
        </p:txBody>
      </p:sp>
      <p:pic>
        <p:nvPicPr>
          <p:cNvPr id="1026" name="Picture 2" descr="C:\Users\Anas\Desktop\Comp vision\pehla.JPG"/>
          <p:cNvPicPr>
            <a:picLocks noGrp="1" noChangeAspect="1" noChangeArrowheads="1"/>
          </p:cNvPicPr>
          <p:nvPr>
            <p:ph idx="1"/>
          </p:nvPr>
        </p:nvPicPr>
        <p:blipFill>
          <a:blip r:embed="rId2"/>
          <a:srcRect/>
          <a:stretch>
            <a:fillRect/>
          </a:stretch>
        </p:blipFill>
        <p:spPr bwMode="auto">
          <a:xfrm>
            <a:off x="2206625" y="1905794"/>
            <a:ext cx="7778750" cy="4191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as\Desktop\Comp vision\doosra.JPG"/>
          <p:cNvPicPr>
            <a:picLocks noGrp="1" noChangeAspect="1" noChangeArrowheads="1"/>
          </p:cNvPicPr>
          <p:nvPr>
            <p:ph idx="1"/>
          </p:nvPr>
        </p:nvPicPr>
        <p:blipFill>
          <a:blip r:embed="rId2"/>
          <a:srcRect/>
          <a:stretch>
            <a:fillRect/>
          </a:stretch>
        </p:blipFill>
        <p:spPr bwMode="auto">
          <a:xfrm>
            <a:off x="2152650" y="1908969"/>
            <a:ext cx="7886700" cy="41846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FAA0-0627-4CB3-BD7F-25025AA6FF40}"/>
              </a:ext>
            </a:extLst>
          </p:cNvPr>
          <p:cNvSpPr>
            <a:spLocks noGrp="1"/>
          </p:cNvSpPr>
          <p:nvPr>
            <p:ph type="title"/>
          </p:nvPr>
        </p:nvSpPr>
        <p:spPr>
          <a:xfrm>
            <a:off x="838200" y="317500"/>
            <a:ext cx="10515600" cy="1325563"/>
          </a:xfrm>
        </p:spPr>
        <p:txBody>
          <a:bodyPr/>
          <a:lstStyle/>
          <a:p>
            <a:r>
              <a:rPr lang="en-CA" dirty="0">
                <a:solidFill>
                  <a:schemeClr val="accent1"/>
                </a:solidFill>
              </a:rPr>
              <a:t>Results (Solo)</a:t>
            </a:r>
          </a:p>
        </p:txBody>
      </p:sp>
      <p:pic>
        <p:nvPicPr>
          <p:cNvPr id="3074" name="Picture 2" descr="C:\Users\Anas\Desktop\Comp vision\result.JPG"/>
          <p:cNvPicPr>
            <a:picLocks noGrp="1" noChangeAspect="1" noChangeArrowheads="1"/>
          </p:cNvPicPr>
          <p:nvPr>
            <p:ph idx="1"/>
          </p:nvPr>
        </p:nvPicPr>
        <p:blipFill>
          <a:blip r:embed="rId2"/>
          <a:srcRect/>
          <a:stretch>
            <a:fillRect/>
          </a:stretch>
        </p:blipFill>
        <p:spPr bwMode="auto">
          <a:xfrm>
            <a:off x="606712" y="2189235"/>
            <a:ext cx="4870451" cy="3266766"/>
          </a:xfrm>
          <a:prstGeom prst="rect">
            <a:avLst/>
          </a:prstGeom>
          <a:noFill/>
        </p:spPr>
      </p:pic>
      <p:pic>
        <p:nvPicPr>
          <p:cNvPr id="3075" name="Picture 3" descr="C:\Users\Anas\Desktop\Comp vision\analysis.JPG"/>
          <p:cNvPicPr>
            <a:picLocks noChangeAspect="1" noChangeArrowheads="1"/>
          </p:cNvPicPr>
          <p:nvPr/>
        </p:nvPicPr>
        <p:blipFill>
          <a:blip r:embed="rId3"/>
          <a:srcRect/>
          <a:stretch>
            <a:fillRect/>
          </a:stretch>
        </p:blipFill>
        <p:spPr bwMode="auto">
          <a:xfrm>
            <a:off x="6162963" y="1731817"/>
            <a:ext cx="5345545" cy="4553612"/>
          </a:xfrm>
          <a:prstGeom prst="rect">
            <a:avLst/>
          </a:prstGeom>
          <a:noFill/>
        </p:spPr>
      </p:pic>
    </p:spTree>
    <p:extLst>
      <p:ext uri="{BB962C8B-B14F-4D97-AF65-F5344CB8AC3E}">
        <p14:creationId xmlns:p14="http://schemas.microsoft.com/office/powerpoint/2010/main" val="4213813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 (Group)</a:t>
            </a:r>
            <a:endParaRPr lang="en-US" dirty="0">
              <a:solidFill>
                <a:schemeClr val="accent1"/>
              </a:solidFill>
            </a:endParaRPr>
          </a:p>
        </p:txBody>
      </p:sp>
      <p:pic>
        <p:nvPicPr>
          <p:cNvPr id="4098" name="Picture 2" descr="C:\Users\Anas\Desktop\Comp vision\assemble.JPG"/>
          <p:cNvPicPr>
            <a:picLocks noGrp="1" noChangeAspect="1" noChangeArrowheads="1"/>
          </p:cNvPicPr>
          <p:nvPr>
            <p:ph idx="1"/>
          </p:nvPr>
        </p:nvPicPr>
        <p:blipFill>
          <a:blip r:embed="rId2"/>
          <a:srcRect/>
          <a:stretch>
            <a:fillRect/>
          </a:stretch>
        </p:blipFill>
        <p:spPr bwMode="auto">
          <a:xfrm>
            <a:off x="208396" y="2132373"/>
            <a:ext cx="5956300" cy="3663950"/>
          </a:xfrm>
          <a:prstGeom prst="rect">
            <a:avLst/>
          </a:prstGeom>
          <a:noFill/>
        </p:spPr>
      </p:pic>
      <p:pic>
        <p:nvPicPr>
          <p:cNvPr id="4099" name="Picture 3" descr="C:\Users\Anas\Desktop\Comp vision\simi.JPG"/>
          <p:cNvPicPr>
            <a:picLocks noChangeAspect="1" noChangeArrowheads="1"/>
          </p:cNvPicPr>
          <p:nvPr/>
        </p:nvPicPr>
        <p:blipFill>
          <a:blip r:embed="rId3"/>
          <a:srcRect/>
          <a:stretch>
            <a:fillRect/>
          </a:stretch>
        </p:blipFill>
        <p:spPr bwMode="auto">
          <a:xfrm>
            <a:off x="6871855" y="2144279"/>
            <a:ext cx="4174259" cy="387783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A139-EF70-4BF8-96EB-1899BEB6F03F}"/>
              </a:ext>
            </a:extLst>
          </p:cNvPr>
          <p:cNvSpPr>
            <a:spLocks noGrp="1"/>
          </p:cNvSpPr>
          <p:nvPr>
            <p:ph type="title"/>
          </p:nvPr>
        </p:nvSpPr>
        <p:spPr/>
        <p:txBody>
          <a:bodyPr/>
          <a:lstStyle/>
          <a:p>
            <a:r>
              <a:rPr lang="en-CA" dirty="0">
                <a:solidFill>
                  <a:schemeClr val="accent1"/>
                </a:solidFill>
              </a:rPr>
              <a:t>Future Work</a:t>
            </a:r>
          </a:p>
        </p:txBody>
      </p:sp>
      <p:sp>
        <p:nvSpPr>
          <p:cNvPr id="3" name="Content Placeholder 2">
            <a:extLst>
              <a:ext uri="{FF2B5EF4-FFF2-40B4-BE49-F238E27FC236}">
                <a16:creationId xmlns:a16="http://schemas.microsoft.com/office/drawing/2014/main" id="{69F1339A-AFE6-4B70-B753-BE25A06284EF}"/>
              </a:ext>
            </a:extLst>
          </p:cNvPr>
          <p:cNvSpPr>
            <a:spLocks noGrp="1"/>
          </p:cNvSpPr>
          <p:nvPr>
            <p:ph idx="1"/>
          </p:nvPr>
        </p:nvSpPr>
        <p:spPr/>
        <p:txBody>
          <a:bodyPr/>
          <a:lstStyle/>
          <a:p>
            <a:r>
              <a:rPr lang="en-US" dirty="0"/>
              <a:t>Add Chatbot to improve communication.</a:t>
            </a:r>
          </a:p>
          <a:p>
            <a:r>
              <a:rPr lang="en-US" dirty="0"/>
              <a:t>Include Raspberry Pi as an add-on attachment to improve results.</a:t>
            </a:r>
          </a:p>
          <a:p>
            <a:r>
              <a:rPr lang="en-US" dirty="0"/>
              <a:t>Identifying accessories, the visitor is carrying/wearing and determining his occupation. E.g. Visitor wearing a cap and a bag can be considered as delivery boy.</a:t>
            </a:r>
          </a:p>
          <a:p>
            <a:r>
              <a:rPr lang="en-US" dirty="0"/>
              <a:t>Identifying sharp objects in the frame and warning the owner before-hand.</a:t>
            </a:r>
          </a:p>
          <a:p>
            <a:r>
              <a:rPr lang="en-US" dirty="0"/>
              <a:t>Introduce AWS Polly to greet and welcome guests.</a:t>
            </a:r>
          </a:p>
          <a:p>
            <a:endParaRPr lang="en-CA" dirty="0"/>
          </a:p>
        </p:txBody>
      </p:sp>
    </p:spTree>
    <p:extLst>
      <p:ext uri="{BB962C8B-B14F-4D97-AF65-F5344CB8AC3E}">
        <p14:creationId xmlns:p14="http://schemas.microsoft.com/office/powerpoint/2010/main" val="159307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AEC0-6BD8-4875-865E-A70552CF86F4}"/>
              </a:ext>
            </a:extLst>
          </p:cNvPr>
          <p:cNvSpPr>
            <a:spLocks noGrp="1"/>
          </p:cNvSpPr>
          <p:nvPr>
            <p:ph type="title"/>
          </p:nvPr>
        </p:nvSpPr>
        <p:spPr/>
        <p:txBody>
          <a:bodyPr/>
          <a:lstStyle/>
          <a:p>
            <a:r>
              <a:rPr lang="en-CA" dirty="0">
                <a:solidFill>
                  <a:schemeClr val="accent1"/>
                </a:solidFill>
              </a:rPr>
              <a:t>References</a:t>
            </a:r>
          </a:p>
        </p:txBody>
      </p:sp>
      <p:sp>
        <p:nvSpPr>
          <p:cNvPr id="3" name="Content Placeholder 2">
            <a:extLst>
              <a:ext uri="{FF2B5EF4-FFF2-40B4-BE49-F238E27FC236}">
                <a16:creationId xmlns:a16="http://schemas.microsoft.com/office/drawing/2014/main" id="{071CC554-F662-436B-BC68-E566A5C3F47B}"/>
              </a:ext>
            </a:extLst>
          </p:cNvPr>
          <p:cNvSpPr>
            <a:spLocks noGrp="1"/>
          </p:cNvSpPr>
          <p:nvPr>
            <p:ph idx="1"/>
          </p:nvPr>
        </p:nvSpPr>
        <p:spPr>
          <a:xfrm>
            <a:off x="838200" y="1906587"/>
            <a:ext cx="10515600" cy="4351338"/>
          </a:xfrm>
        </p:spPr>
        <p:txBody>
          <a:bodyPr>
            <a:normAutofit/>
          </a:bodyPr>
          <a:lstStyle/>
          <a:p>
            <a:pPr marL="0" indent="0">
              <a:buNone/>
            </a:pPr>
            <a:r>
              <a:rPr lang="en-CA" sz="1800" dirty="0">
                <a:solidFill>
                  <a:srgbClr val="00B0F0"/>
                </a:solidFill>
              </a:rPr>
              <a:t>[1] 	V</a:t>
            </a:r>
            <a:r>
              <a:rPr lang="en-US" sz="1800" dirty="0">
                <a:solidFill>
                  <a:srgbClr val="00B0F0"/>
                </a:solidFill>
              </a:rPr>
              <a:t>iola, Paul, and Michael Jones. "Robust real-time object detection." International journal of 	computer vision 4.34- 47 (2001): 4</a:t>
            </a:r>
          </a:p>
          <a:p>
            <a:pPr marL="0" indent="0">
              <a:buNone/>
            </a:pPr>
            <a:r>
              <a:rPr lang="en-US" sz="1800" dirty="0">
                <a:solidFill>
                  <a:srgbClr val="00B0F0"/>
                </a:solidFill>
              </a:rPr>
              <a:t>[2]	R. Lienhart and J. Maydt, "An extended set of Haar-like features for rapid object detection,“ 	Proceedings. International 	Conference on Image Processing, 2002, pp. II, doi:	10.1109/ICIP.2002.1038171</a:t>
            </a:r>
          </a:p>
          <a:p>
            <a:pPr marL="0" indent="0">
              <a:buNone/>
            </a:pPr>
            <a:r>
              <a:rPr lang="en-US" sz="1800" dirty="0">
                <a:solidFill>
                  <a:srgbClr val="00B0F0"/>
                </a:solidFill>
              </a:rPr>
              <a:t>[3]	A. Ben Thabet and N. Ben Amor, "Enhanced smart doorbell system based on face recognition," 2015 	16th International Conference on Sciences and Techniques of Automatic Control and Computer 	Engineering (STA), 2015, pp. 373-377, doi: 10.1109/STA.2015.7505106</a:t>
            </a:r>
          </a:p>
          <a:p>
            <a:pPr marL="0" indent="0">
              <a:buNone/>
            </a:pPr>
            <a:r>
              <a:rPr lang="en-US" sz="1800" dirty="0">
                <a:solidFill>
                  <a:srgbClr val="00B0F0"/>
                </a:solidFill>
              </a:rPr>
              <a:t>[4]	M</a:t>
            </a:r>
            <a:r>
              <a:rPr lang="en-CA" sz="1800" dirty="0">
                <a:solidFill>
                  <a:srgbClr val="00B0F0"/>
                </a:solidFill>
              </a:rPr>
              <a:t>ane, S., &amp; Shah, G. (2019), “Facial recognition, expression recognition, and gender identification” 	Data Management, Analytics and Innovation (pp. 275-290). Springer, Singapore</a:t>
            </a:r>
          </a:p>
          <a:p>
            <a:pPr marL="0" indent="0">
              <a:buNone/>
            </a:pPr>
            <a:r>
              <a:rPr lang="en-CA" sz="1800" dirty="0">
                <a:solidFill>
                  <a:srgbClr val="00B0F0"/>
                </a:solidFill>
              </a:rPr>
              <a:t>[5] 	“Amazon Rekognition guide” </a:t>
            </a:r>
            <a:r>
              <a:rPr lang="en-CA" sz="1800" dirty="0">
                <a:solidFill>
                  <a:srgbClr val="00B0F0"/>
                </a:solidFill>
                <a:hlinkClick r:id="rId2"/>
              </a:rPr>
              <a:t>https://docs.aws.amazon.com/rekognition/latest/dg/what-is.html</a:t>
            </a:r>
            <a:endParaRPr lang="en-CA" sz="1800" dirty="0">
              <a:solidFill>
                <a:srgbClr val="00B0F0"/>
              </a:solidFill>
            </a:endParaRPr>
          </a:p>
          <a:p>
            <a:pPr marL="0" indent="0">
              <a:buNone/>
            </a:pPr>
            <a:endParaRPr lang="en-CA" sz="1800" dirty="0"/>
          </a:p>
        </p:txBody>
      </p:sp>
    </p:spTree>
    <p:extLst>
      <p:ext uri="{BB962C8B-B14F-4D97-AF65-F5344CB8AC3E}">
        <p14:creationId xmlns:p14="http://schemas.microsoft.com/office/powerpoint/2010/main" val="1138218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15EB-153B-4868-BC6C-245708B6A66A}"/>
              </a:ext>
            </a:extLst>
          </p:cNvPr>
          <p:cNvSpPr>
            <a:spLocks noGrp="1"/>
          </p:cNvSpPr>
          <p:nvPr>
            <p:ph type="ctrTitle"/>
          </p:nvPr>
        </p:nvSpPr>
        <p:spPr/>
        <p:txBody>
          <a:bodyPr/>
          <a:lstStyle/>
          <a:p>
            <a:r>
              <a:rPr lang="en-CA" dirty="0">
                <a:solidFill>
                  <a:schemeClr val="accent1"/>
                </a:solidFill>
              </a:rPr>
              <a:t>Thank You!</a:t>
            </a:r>
          </a:p>
        </p:txBody>
      </p:sp>
    </p:spTree>
    <p:extLst>
      <p:ext uri="{BB962C8B-B14F-4D97-AF65-F5344CB8AC3E}">
        <p14:creationId xmlns:p14="http://schemas.microsoft.com/office/powerpoint/2010/main" val="27280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p:nvPr/>
        </p:nvSpPr>
        <p:spPr>
          <a:xfrm>
            <a:off x="689075" y="2177525"/>
            <a:ext cx="4797325" cy="3139281"/>
          </a:xfrm>
          <a:prstGeom prst="rect">
            <a:avLst/>
          </a:prstGeom>
          <a:noFill/>
          <a:ln>
            <a:noFill/>
          </a:ln>
        </p:spPr>
        <p:txBody>
          <a:bodyPr spcFirstLastPara="1" wrap="square" lIns="91425" tIns="45700" rIns="91425" bIns="45700" anchor="t" anchorCtr="0">
            <a:spAutoFit/>
          </a:bodyPr>
          <a:lstStyle/>
          <a:p>
            <a:pPr algn="just"/>
            <a:r>
              <a:rPr lang="en-US" dirty="0">
                <a:solidFill>
                  <a:srgbClr val="202122"/>
                </a:solidFill>
                <a:highlight>
                  <a:srgbClr val="FFFFFF"/>
                </a:highlight>
              </a:rPr>
              <a:t>A </a:t>
            </a:r>
            <a:r>
              <a:rPr lang="en-US" b="1" dirty="0">
                <a:solidFill>
                  <a:srgbClr val="202122"/>
                </a:solidFill>
                <a:highlight>
                  <a:srgbClr val="FFFFFF"/>
                </a:highlight>
              </a:rPr>
              <a:t>facial recognition system</a:t>
            </a:r>
            <a:r>
              <a:rPr lang="en-US" dirty="0">
                <a:solidFill>
                  <a:srgbClr val="202122"/>
                </a:solidFill>
                <a:highlight>
                  <a:srgbClr val="FFFFFF"/>
                </a:highlight>
              </a:rPr>
              <a:t> is a technology capable of matching a </a:t>
            </a:r>
            <a:r>
              <a:rPr lang="en-US" dirty="0">
                <a:solidFill>
                  <a:srgbClr val="0645AD"/>
                </a:solidFill>
                <a:highlight>
                  <a:srgbClr val="FFFFFF"/>
                </a:highlight>
                <a:uFill>
                  <a:noFill/>
                </a:uFill>
                <a:hlinkClick r:id="rId3">
                  <a:extLst>
                    <a:ext uri="{A12FA001-AC4F-418D-AE19-62706E023703}">
                      <ahyp:hlinkClr xmlns:ahyp="http://schemas.microsoft.com/office/drawing/2018/hyperlinkcolor" val="tx"/>
                    </a:ext>
                  </a:extLst>
                </a:hlinkClick>
              </a:rPr>
              <a:t>human face</a:t>
            </a:r>
            <a:r>
              <a:rPr lang="en-US" dirty="0">
                <a:solidFill>
                  <a:srgbClr val="202122"/>
                </a:solidFill>
                <a:highlight>
                  <a:srgbClr val="FFFFFF"/>
                </a:highlight>
              </a:rPr>
              <a:t> from a </a:t>
            </a:r>
            <a:r>
              <a:rPr lang="en-US" dirty="0">
                <a:solidFill>
                  <a:srgbClr val="0645AD"/>
                </a:solidFill>
                <a:highlight>
                  <a:srgbClr val="FFFFFF"/>
                </a:highlight>
                <a:uFill>
                  <a:noFill/>
                </a:uFill>
                <a:hlinkClick r:id="rId4">
                  <a:extLst>
                    <a:ext uri="{A12FA001-AC4F-418D-AE19-62706E023703}">
                      <ahyp:hlinkClr xmlns:ahyp="http://schemas.microsoft.com/office/drawing/2018/hyperlinkcolor" val="tx"/>
                    </a:ext>
                  </a:extLst>
                </a:hlinkClick>
              </a:rPr>
              <a:t>digital image</a:t>
            </a:r>
            <a:r>
              <a:rPr lang="en-US" dirty="0">
                <a:solidFill>
                  <a:srgbClr val="202122"/>
                </a:solidFill>
                <a:highlight>
                  <a:srgbClr val="FFFFFF"/>
                </a:highlight>
              </a:rPr>
              <a:t> or a </a:t>
            </a:r>
            <a:r>
              <a:rPr lang="en-US" dirty="0">
                <a:solidFill>
                  <a:srgbClr val="0645AD"/>
                </a:solidFill>
                <a:highlight>
                  <a:srgbClr val="FFFFFF"/>
                </a:highlight>
                <a:uFill>
                  <a:noFill/>
                </a:uFill>
                <a:hlinkClick r:id="rId5">
                  <a:extLst>
                    <a:ext uri="{A12FA001-AC4F-418D-AE19-62706E023703}">
                      <ahyp:hlinkClr xmlns:ahyp="http://schemas.microsoft.com/office/drawing/2018/hyperlinkcolor" val="tx"/>
                    </a:ext>
                  </a:extLst>
                </a:hlinkClick>
              </a:rPr>
              <a:t>video frame</a:t>
            </a:r>
            <a:r>
              <a:rPr lang="en-US" dirty="0">
                <a:solidFill>
                  <a:srgbClr val="202122"/>
                </a:solidFill>
                <a:highlight>
                  <a:srgbClr val="FFFFFF"/>
                </a:highlight>
              </a:rPr>
              <a:t> against a </a:t>
            </a:r>
            <a:r>
              <a:rPr lang="en-US" dirty="0">
                <a:solidFill>
                  <a:srgbClr val="0645AD"/>
                </a:solidFill>
                <a:highlight>
                  <a:srgbClr val="FFFFFF"/>
                </a:highlight>
                <a:uFill>
                  <a:noFill/>
                </a:uFill>
                <a:hlinkClick r:id="rId6">
                  <a:extLst>
                    <a:ext uri="{A12FA001-AC4F-418D-AE19-62706E023703}">
                      <ahyp:hlinkClr xmlns:ahyp="http://schemas.microsoft.com/office/drawing/2018/hyperlinkcolor" val="tx"/>
                    </a:ext>
                  </a:extLst>
                </a:hlinkClick>
              </a:rPr>
              <a:t>database</a:t>
            </a:r>
            <a:r>
              <a:rPr lang="en-US" dirty="0">
                <a:solidFill>
                  <a:srgbClr val="202122"/>
                </a:solidFill>
                <a:highlight>
                  <a:srgbClr val="FFFFFF"/>
                </a:highlight>
              </a:rPr>
              <a:t> of faces, typically employed to </a:t>
            </a:r>
            <a:r>
              <a:rPr lang="en-US" dirty="0">
                <a:solidFill>
                  <a:srgbClr val="0645AD"/>
                </a:solidFill>
                <a:highlight>
                  <a:srgbClr val="FFFFFF"/>
                </a:highlight>
                <a:uFill>
                  <a:noFill/>
                </a:uFill>
                <a:hlinkClick r:id="rId7">
                  <a:extLst>
                    <a:ext uri="{A12FA001-AC4F-418D-AE19-62706E023703}">
                      <ahyp:hlinkClr xmlns:ahyp="http://schemas.microsoft.com/office/drawing/2018/hyperlinkcolor" val="tx"/>
                    </a:ext>
                  </a:extLst>
                </a:hlinkClick>
              </a:rPr>
              <a:t>authenticate</a:t>
            </a:r>
            <a:r>
              <a:rPr lang="en-US" dirty="0">
                <a:solidFill>
                  <a:srgbClr val="202122"/>
                </a:solidFill>
                <a:highlight>
                  <a:srgbClr val="FFFFFF"/>
                </a:highlight>
              </a:rPr>
              <a:t> users through </a:t>
            </a:r>
            <a:r>
              <a:rPr lang="en-US" dirty="0">
                <a:solidFill>
                  <a:srgbClr val="0645AD"/>
                </a:solidFill>
                <a:highlight>
                  <a:srgbClr val="FFFFFF"/>
                </a:highlight>
                <a:uFill>
                  <a:noFill/>
                </a:uFill>
                <a:hlinkClick r:id="rId8">
                  <a:extLst>
                    <a:ext uri="{A12FA001-AC4F-418D-AE19-62706E023703}">
                      <ahyp:hlinkClr xmlns:ahyp="http://schemas.microsoft.com/office/drawing/2018/hyperlinkcolor" val="tx"/>
                    </a:ext>
                  </a:extLst>
                </a:hlinkClick>
              </a:rPr>
              <a:t>ID verification services</a:t>
            </a:r>
            <a:r>
              <a:rPr lang="en-US" dirty="0">
                <a:solidFill>
                  <a:srgbClr val="202122"/>
                </a:solidFill>
                <a:highlight>
                  <a:srgbClr val="FFFFFF"/>
                </a:highlight>
              </a:rPr>
              <a:t>, works by pinpointing and measuring facial features from a given image.</a:t>
            </a:r>
            <a:endParaRPr dirty="0">
              <a:solidFill>
                <a:srgbClr val="202122"/>
              </a:solidFill>
              <a:highlight>
                <a:srgbClr val="FFFFFF"/>
              </a:highlight>
            </a:endParaRPr>
          </a:p>
          <a:p>
            <a:endParaRPr dirty="0">
              <a:solidFill>
                <a:schemeClr val="dk1"/>
              </a:solidFill>
              <a:highlight>
                <a:srgbClr val="FFFFFF"/>
              </a:highlight>
            </a:endParaRPr>
          </a:p>
          <a:p>
            <a:endParaRPr dirty="0">
              <a:solidFill>
                <a:schemeClr val="dk1"/>
              </a:solidFill>
              <a:highlight>
                <a:srgbClr val="FFFFFF"/>
              </a:highlight>
            </a:endParaRPr>
          </a:p>
          <a:p>
            <a:endParaRPr dirty="0">
              <a:solidFill>
                <a:schemeClr val="dk1"/>
              </a:solidFill>
              <a:highlight>
                <a:srgbClr val="FFFFFF"/>
              </a:highlight>
            </a:endParaRPr>
          </a:p>
          <a:p>
            <a:endParaRPr dirty="0">
              <a:solidFill>
                <a:schemeClr val="dk1"/>
              </a:solidFill>
              <a:highlight>
                <a:srgbClr val="FFFFFF"/>
              </a:highlight>
            </a:endParaRPr>
          </a:p>
        </p:txBody>
      </p:sp>
      <p:sp>
        <p:nvSpPr>
          <p:cNvPr id="123" name="Google Shape;123;p3"/>
          <p:cNvSpPr txBox="1"/>
          <p:nvPr/>
        </p:nvSpPr>
        <p:spPr>
          <a:xfrm>
            <a:off x="689075" y="663574"/>
            <a:ext cx="10813850" cy="769401"/>
          </a:xfrm>
          <a:prstGeom prst="rect">
            <a:avLst/>
          </a:prstGeom>
          <a:noFill/>
          <a:ln>
            <a:noFill/>
          </a:ln>
        </p:spPr>
        <p:txBody>
          <a:bodyPr spcFirstLastPara="1" wrap="square" lIns="91425" tIns="45700" rIns="91425" bIns="45700" anchor="t" anchorCtr="0">
            <a:spAutoFit/>
          </a:bodyPr>
          <a:lstStyle/>
          <a:p>
            <a:pPr>
              <a:buClr>
                <a:srgbClr val="FF0000"/>
              </a:buClr>
              <a:buSzPts val="3600"/>
            </a:pPr>
            <a:r>
              <a:rPr lang="en-US" sz="4400" dirty="0">
                <a:solidFill>
                  <a:srgbClr val="0070C0"/>
                </a:solidFill>
                <a:latin typeface="+mj-lt"/>
                <a:ea typeface="Times New Roman"/>
                <a:cs typeface="Times New Roman"/>
                <a:sym typeface="Times New Roman"/>
              </a:rPr>
              <a:t>Abstract</a:t>
            </a:r>
            <a:endParaRPr sz="2400" dirty="0">
              <a:solidFill>
                <a:srgbClr val="0070C0"/>
              </a:solidFill>
              <a:latin typeface="+mj-lt"/>
            </a:endParaRPr>
          </a:p>
        </p:txBody>
      </p:sp>
      <p:pic>
        <p:nvPicPr>
          <p:cNvPr id="124" name="Google Shape;124;p3" descr="Image result for fAcial recognition system"/>
          <p:cNvPicPr preferRelativeResize="0"/>
          <p:nvPr/>
        </p:nvPicPr>
        <p:blipFill rotWithShape="1">
          <a:blip r:embed="rId9">
            <a:alphaModFix/>
          </a:blip>
          <a:srcRect/>
          <a:stretch/>
        </p:blipFill>
        <p:spPr>
          <a:xfrm>
            <a:off x="6246025" y="1872725"/>
            <a:ext cx="5256900" cy="355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3D37-9508-482B-968B-17DECB524F7D}"/>
              </a:ext>
            </a:extLst>
          </p:cNvPr>
          <p:cNvSpPr>
            <a:spLocks noGrp="1"/>
          </p:cNvSpPr>
          <p:nvPr>
            <p:ph type="title"/>
          </p:nvPr>
        </p:nvSpPr>
        <p:spPr/>
        <p:txBody>
          <a:bodyPr/>
          <a:lstStyle/>
          <a:p>
            <a:r>
              <a:rPr lang="en-CA" dirty="0">
                <a:solidFill>
                  <a:srgbClr val="0070C0"/>
                </a:solidFill>
              </a:rPr>
              <a:t>Introduction</a:t>
            </a:r>
            <a:r>
              <a:rPr lang="en-CA" dirty="0"/>
              <a:t>	</a:t>
            </a:r>
          </a:p>
        </p:txBody>
      </p:sp>
      <p:sp>
        <p:nvSpPr>
          <p:cNvPr id="3" name="Content Placeholder 2">
            <a:extLst>
              <a:ext uri="{FF2B5EF4-FFF2-40B4-BE49-F238E27FC236}">
                <a16:creationId xmlns:a16="http://schemas.microsoft.com/office/drawing/2014/main" id="{6A1DBED1-0B58-4B78-B9A4-90D6DBE1439A}"/>
              </a:ext>
            </a:extLst>
          </p:cNvPr>
          <p:cNvSpPr>
            <a:spLocks noGrp="1"/>
          </p:cNvSpPr>
          <p:nvPr>
            <p:ph idx="1"/>
          </p:nvPr>
        </p:nvSpPr>
        <p:spPr/>
        <p:txBody>
          <a:bodyPr/>
          <a:lstStyle/>
          <a:p>
            <a:pPr marL="0" indent="0">
              <a:buNone/>
            </a:pPr>
            <a:r>
              <a:rPr lang="en-CA" dirty="0"/>
              <a:t>In Facial recognition there are two categories of comparison :</a:t>
            </a:r>
          </a:p>
          <a:p>
            <a:pPr marL="0" indent="0">
              <a:buNone/>
            </a:pPr>
            <a:endParaRPr lang="en-CA" dirty="0"/>
          </a:p>
          <a:p>
            <a:pPr marL="571500" indent="-571500">
              <a:buFont typeface="+mj-lt"/>
              <a:buAutoNum type="romanLcPeriod"/>
            </a:pPr>
            <a:r>
              <a:rPr lang="en-CA" dirty="0">
                <a:solidFill>
                  <a:schemeClr val="accent2"/>
                </a:solidFill>
              </a:rPr>
              <a:t>Verification</a:t>
            </a:r>
            <a:r>
              <a:rPr lang="en-CA" dirty="0"/>
              <a:t> : The system compares the given individual with who they say they are and outputs a yes of no decision.</a:t>
            </a:r>
          </a:p>
          <a:p>
            <a:pPr marL="571500" indent="-571500">
              <a:buFont typeface="+mj-lt"/>
              <a:buAutoNum type="romanLcPeriod"/>
            </a:pPr>
            <a:endParaRPr lang="en-CA" dirty="0"/>
          </a:p>
          <a:p>
            <a:pPr marL="571500" indent="-571500">
              <a:buFont typeface="+mj-lt"/>
              <a:buAutoNum type="romanLcPeriod"/>
            </a:pPr>
            <a:r>
              <a:rPr lang="en-CA" dirty="0">
                <a:solidFill>
                  <a:schemeClr val="accent2"/>
                </a:solidFill>
              </a:rPr>
              <a:t>Identification</a:t>
            </a:r>
            <a:r>
              <a:rPr lang="en-CA" dirty="0"/>
              <a:t> : The system compares the given individual with all other individuals in the database and outputs a percentage match list.</a:t>
            </a:r>
          </a:p>
        </p:txBody>
      </p:sp>
    </p:spTree>
    <p:extLst>
      <p:ext uri="{BB962C8B-B14F-4D97-AF65-F5344CB8AC3E}">
        <p14:creationId xmlns:p14="http://schemas.microsoft.com/office/powerpoint/2010/main" val="222812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63C7-90C5-428B-BCE2-98655499A1E0}"/>
              </a:ext>
            </a:extLst>
          </p:cNvPr>
          <p:cNvSpPr>
            <a:spLocks noGrp="1"/>
          </p:cNvSpPr>
          <p:nvPr>
            <p:ph type="title"/>
          </p:nvPr>
        </p:nvSpPr>
        <p:spPr/>
        <p:txBody>
          <a:bodyPr/>
          <a:lstStyle/>
          <a:p>
            <a:r>
              <a:rPr lang="en-CA" dirty="0">
                <a:solidFill>
                  <a:schemeClr val="accent1"/>
                </a:solidFill>
              </a:rPr>
              <a:t>Problem Statement</a:t>
            </a:r>
          </a:p>
        </p:txBody>
      </p:sp>
      <p:sp>
        <p:nvSpPr>
          <p:cNvPr id="3" name="Content Placeholder 2">
            <a:extLst>
              <a:ext uri="{FF2B5EF4-FFF2-40B4-BE49-F238E27FC236}">
                <a16:creationId xmlns:a16="http://schemas.microsoft.com/office/drawing/2014/main" id="{B2B38412-6677-40D6-A2BF-4BF4F547F300}"/>
              </a:ext>
            </a:extLst>
          </p:cNvPr>
          <p:cNvSpPr>
            <a:spLocks noGrp="1"/>
          </p:cNvSpPr>
          <p:nvPr>
            <p:ph idx="1"/>
          </p:nvPr>
        </p:nvSpPr>
        <p:spPr/>
        <p:txBody>
          <a:bodyPr/>
          <a:lstStyle/>
          <a:p>
            <a:r>
              <a:rPr lang="en-CA" dirty="0"/>
              <a:t>With increase in Frauds such as Robberies and Kidnapping; and simultaneously Security services getting costly, makes it difficult for a middle man to have access to basic security for peers safety.</a:t>
            </a:r>
          </a:p>
          <a:p>
            <a:endParaRPr lang="en-CA" dirty="0"/>
          </a:p>
          <a:p>
            <a:r>
              <a:rPr lang="en-CA" dirty="0"/>
              <a:t>The objective of this project is to introduce a </a:t>
            </a:r>
            <a:r>
              <a:rPr lang="en-CA" dirty="0" err="1"/>
              <a:t>doorbot</a:t>
            </a:r>
            <a:r>
              <a:rPr lang="en-CA" dirty="0"/>
              <a:t> which helps house owner keep a track of visitors, even remotely. Owner will be notified regarding who ever visits their house and warn owner before hand.</a:t>
            </a:r>
          </a:p>
        </p:txBody>
      </p:sp>
    </p:spTree>
    <p:extLst>
      <p:ext uri="{BB962C8B-B14F-4D97-AF65-F5344CB8AC3E}">
        <p14:creationId xmlns:p14="http://schemas.microsoft.com/office/powerpoint/2010/main" val="181066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C76C-757B-40A7-821D-66267E31D14D}"/>
              </a:ext>
            </a:extLst>
          </p:cNvPr>
          <p:cNvSpPr>
            <a:spLocks noGrp="1"/>
          </p:cNvSpPr>
          <p:nvPr>
            <p:ph type="title"/>
          </p:nvPr>
        </p:nvSpPr>
        <p:spPr/>
        <p:txBody>
          <a:bodyPr/>
          <a:lstStyle/>
          <a:p>
            <a:r>
              <a:rPr lang="en-CA" dirty="0">
                <a:solidFill>
                  <a:schemeClr val="accent1"/>
                </a:solidFill>
              </a:rPr>
              <a:t>Why Facial Recognition?</a:t>
            </a:r>
          </a:p>
        </p:txBody>
      </p:sp>
      <p:sp>
        <p:nvSpPr>
          <p:cNvPr id="3" name="Content Placeholder 2">
            <a:extLst>
              <a:ext uri="{FF2B5EF4-FFF2-40B4-BE49-F238E27FC236}">
                <a16:creationId xmlns:a16="http://schemas.microsoft.com/office/drawing/2014/main" id="{A5021D23-C0BF-4796-9B60-D2926057FFB0}"/>
              </a:ext>
            </a:extLst>
          </p:cNvPr>
          <p:cNvSpPr>
            <a:spLocks noGrp="1"/>
          </p:cNvSpPr>
          <p:nvPr>
            <p:ph idx="1"/>
          </p:nvPr>
        </p:nvSpPr>
        <p:spPr>
          <a:xfrm>
            <a:off x="838200" y="2244725"/>
            <a:ext cx="10515600" cy="4351338"/>
          </a:xfrm>
        </p:spPr>
        <p:txBody>
          <a:bodyPr/>
          <a:lstStyle/>
          <a:p>
            <a:r>
              <a:rPr lang="en-CA" dirty="0"/>
              <a:t>Easy to use and socially acceptable.</a:t>
            </a:r>
          </a:p>
          <a:p>
            <a:r>
              <a:rPr lang="en-CA" dirty="0"/>
              <a:t>No additional gear required to operate.</a:t>
            </a:r>
          </a:p>
          <a:p>
            <a:r>
              <a:rPr lang="en-CA" dirty="0"/>
              <a:t>Only biometric, able to operate without user cooperation.</a:t>
            </a:r>
          </a:p>
          <a:p>
            <a:r>
              <a:rPr lang="en-CA" dirty="0"/>
              <a:t>One of the most inexpensive biometric in the market and price expected to go down.</a:t>
            </a:r>
          </a:p>
          <a:p>
            <a:r>
              <a:rPr lang="en-CA" dirty="0"/>
              <a:t>Tough to manipulate.</a:t>
            </a:r>
          </a:p>
          <a:p>
            <a:endParaRPr lang="en-CA" dirty="0"/>
          </a:p>
        </p:txBody>
      </p:sp>
    </p:spTree>
    <p:extLst>
      <p:ext uri="{BB962C8B-B14F-4D97-AF65-F5344CB8AC3E}">
        <p14:creationId xmlns:p14="http://schemas.microsoft.com/office/powerpoint/2010/main" val="3799261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a:extLst>
              <a:ext uri="{FF2B5EF4-FFF2-40B4-BE49-F238E27FC236}">
                <a16:creationId xmlns:a16="http://schemas.microsoft.com/office/drawing/2014/main" id="{B38ADAAD-A8BF-48F9-8408-23B7F25E5B3F}"/>
              </a:ext>
            </a:extLst>
          </p:cNvPr>
          <p:cNvSpPr txBox="1">
            <a:spLocks noChangeArrowheads="1"/>
          </p:cNvSpPr>
          <p:nvPr/>
        </p:nvSpPr>
        <p:spPr bwMode="auto">
          <a:xfrm>
            <a:off x="1752600" y="1418183"/>
            <a:ext cx="7162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dirty="0">
                <a:latin typeface="+mn-lt"/>
                <a:cs typeface="Arial" panose="020B0604020202020204" pitchFamily="34" charset="0"/>
              </a:rPr>
              <a:t>The shape of the face</a:t>
            </a:r>
          </a:p>
          <a:p>
            <a:pPr eaLnBrk="1" hangingPunct="1"/>
            <a:r>
              <a:rPr lang="en-US" altLang="en-US" sz="2200" dirty="0">
                <a:latin typeface="+mn-lt"/>
                <a:cs typeface="Arial" panose="020B0604020202020204" pitchFamily="34" charset="0"/>
              </a:rPr>
              <a:t>The shape of the jaw</a:t>
            </a:r>
          </a:p>
          <a:p>
            <a:pPr eaLnBrk="1" hangingPunct="1"/>
            <a:r>
              <a:rPr lang="en-US" altLang="en-US" sz="2200" dirty="0">
                <a:latin typeface="+mn-lt"/>
                <a:cs typeface="Arial" panose="020B0604020202020204" pitchFamily="34" charset="0"/>
              </a:rPr>
              <a:t>The shape of the eyes</a:t>
            </a:r>
          </a:p>
          <a:p>
            <a:pPr eaLnBrk="1" hangingPunct="1"/>
            <a:r>
              <a:rPr lang="en-US" altLang="en-US" sz="2200" dirty="0">
                <a:latin typeface="+mn-lt"/>
                <a:cs typeface="Arial" panose="020B0604020202020204" pitchFamily="34" charset="0"/>
              </a:rPr>
              <a:t>The shape of the nose</a:t>
            </a:r>
          </a:p>
          <a:p>
            <a:pPr eaLnBrk="1" hangingPunct="1"/>
            <a:r>
              <a:rPr lang="en-US" altLang="en-US" sz="2200" dirty="0">
                <a:latin typeface="+mn-lt"/>
                <a:cs typeface="Arial" panose="020B0604020202020204" pitchFamily="34" charset="0"/>
              </a:rPr>
              <a:t>The width of the neck</a:t>
            </a:r>
          </a:p>
          <a:p>
            <a:pPr eaLnBrk="1" hangingPunct="1"/>
            <a:r>
              <a:rPr lang="en-US" altLang="en-US" sz="2200" dirty="0">
                <a:latin typeface="+mn-lt"/>
                <a:cs typeface="Arial" panose="020B0604020202020204" pitchFamily="34" charset="0"/>
              </a:rPr>
              <a:t>The shape &amp; protrusion of the ears</a:t>
            </a:r>
          </a:p>
          <a:p>
            <a:pPr eaLnBrk="1" hangingPunct="1"/>
            <a:r>
              <a:rPr lang="en-US" altLang="en-US" sz="2200" dirty="0">
                <a:latin typeface="+mn-lt"/>
                <a:cs typeface="Arial" panose="020B0604020202020204" pitchFamily="34" charset="0"/>
              </a:rPr>
              <a:t>The presence of facial piercing</a:t>
            </a:r>
          </a:p>
          <a:p>
            <a:pPr eaLnBrk="1" hangingPunct="1"/>
            <a:r>
              <a:rPr lang="en-US" altLang="en-US" sz="2200" dirty="0">
                <a:latin typeface="+mn-lt"/>
                <a:cs typeface="Arial" panose="020B0604020202020204" pitchFamily="34" charset="0"/>
              </a:rPr>
              <a:t>The presence of facial hair, its color,  &amp; location</a:t>
            </a:r>
          </a:p>
          <a:p>
            <a:pPr eaLnBrk="1" hangingPunct="1"/>
            <a:r>
              <a:rPr lang="en-US" altLang="en-US" sz="2200" dirty="0">
                <a:latin typeface="+mn-lt"/>
                <a:cs typeface="Arial" panose="020B0604020202020204" pitchFamily="34" charset="0"/>
              </a:rPr>
              <a:t>The presence of facial markings, such  as scars or tattoos</a:t>
            </a:r>
          </a:p>
          <a:p>
            <a:pPr eaLnBrk="1" hangingPunct="1"/>
            <a:r>
              <a:rPr lang="en-US" altLang="en-US" sz="2200" dirty="0">
                <a:latin typeface="+mn-lt"/>
                <a:cs typeface="Arial" panose="020B0604020202020204" pitchFamily="34" charset="0"/>
              </a:rPr>
              <a:t>Forehead or other facial lines</a:t>
            </a:r>
          </a:p>
          <a:p>
            <a:pPr eaLnBrk="1" hangingPunct="1"/>
            <a:r>
              <a:rPr lang="en-US" altLang="en-US" sz="2200" dirty="0">
                <a:latin typeface="+mn-lt"/>
                <a:cs typeface="Arial" panose="020B0604020202020204" pitchFamily="34" charset="0"/>
              </a:rPr>
              <a:t>The presence of eyeglasses or sunglasses</a:t>
            </a:r>
          </a:p>
          <a:p>
            <a:pPr eaLnBrk="1" hangingPunct="1"/>
            <a:r>
              <a:rPr lang="en-US" altLang="en-US" sz="2200" dirty="0">
                <a:latin typeface="+mn-lt"/>
                <a:cs typeface="Arial" panose="020B0604020202020204" pitchFamily="34" charset="0"/>
              </a:rPr>
              <a:t>The length, color, &amp; texture of the person’s hair</a:t>
            </a:r>
          </a:p>
        </p:txBody>
      </p:sp>
      <p:sp>
        <p:nvSpPr>
          <p:cNvPr id="16387" name="Text Box 4">
            <a:extLst>
              <a:ext uri="{FF2B5EF4-FFF2-40B4-BE49-F238E27FC236}">
                <a16:creationId xmlns:a16="http://schemas.microsoft.com/office/drawing/2014/main" id="{B1ED893D-3688-4965-8D18-9E924F757FCD}"/>
              </a:ext>
            </a:extLst>
          </p:cNvPr>
          <p:cNvSpPr txBox="1">
            <a:spLocks noChangeArrowheads="1"/>
          </p:cNvSpPr>
          <p:nvPr/>
        </p:nvSpPr>
        <p:spPr bwMode="auto">
          <a:xfrm>
            <a:off x="1752600" y="304801"/>
            <a:ext cx="8636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accent1"/>
                </a:solidFill>
                <a:latin typeface="+mj-lt"/>
                <a:cs typeface="Arial" panose="020B0604020202020204" pitchFamily="34" charset="0"/>
              </a:rPr>
              <a:t>In order to manipulate the facial recognition system, You will need to modify the following features:</a:t>
            </a:r>
          </a:p>
        </p:txBody>
      </p:sp>
      <p:pic>
        <p:nvPicPr>
          <p:cNvPr id="16388" name="Picture 5">
            <a:hlinkClick r:id="rId3"/>
            <a:extLst>
              <a:ext uri="{FF2B5EF4-FFF2-40B4-BE49-F238E27FC236}">
                <a16:creationId xmlns:a16="http://schemas.microsoft.com/office/drawing/2014/main" id="{EE239203-252D-4DB4-B122-EDC1D12B87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1" y="1752601"/>
            <a:ext cx="37623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WordArt 7">
            <a:extLst>
              <a:ext uri="{FF2B5EF4-FFF2-40B4-BE49-F238E27FC236}">
                <a16:creationId xmlns:a16="http://schemas.microsoft.com/office/drawing/2014/main" id="{AF20D988-C6F7-4654-BAC9-55675D48E7D0}"/>
              </a:ext>
            </a:extLst>
          </p:cNvPr>
          <p:cNvSpPr>
            <a:spLocks noChangeArrowheads="1" noChangeShapeType="1" noTextEdit="1"/>
          </p:cNvSpPr>
          <p:nvPr/>
        </p:nvSpPr>
        <p:spPr bwMode="auto">
          <a:xfrm>
            <a:off x="3200400" y="6019800"/>
            <a:ext cx="6324600" cy="685800"/>
          </a:xfrm>
          <a:prstGeom prst="rect">
            <a:avLst/>
          </a:prstGeom>
        </p:spPr>
        <p:txBody>
          <a:bodyPr wrap="none" fromWordArt="1">
            <a:prstTxWarp prst="textPlain">
              <a:avLst>
                <a:gd name="adj" fmla="val 50000"/>
              </a:avLst>
            </a:prstTxWarp>
          </a:bodyPr>
          <a:lstStyle/>
          <a:p>
            <a:pPr algn="ctr"/>
            <a:r>
              <a:rPr lang="en-US" sz="3600" kern="10" dirty="0">
                <a:ln w="28575">
                  <a:solidFill>
                    <a:srgbClr val="000000"/>
                  </a:solidFill>
                  <a:round/>
                  <a:headEnd/>
                  <a:tailEnd/>
                </a:ln>
                <a:solidFill>
                  <a:schemeClr val="hlink"/>
                </a:solidFill>
                <a:cs typeface="Arial" panose="020B0604020202020204" pitchFamily="34" charset="0"/>
              </a:rPr>
              <a:t>And many more…</a:t>
            </a:r>
            <a:endParaRPr lang="en-CA" sz="3600" kern="10" dirty="0">
              <a:ln w="28575">
                <a:solidFill>
                  <a:srgbClr val="000000"/>
                </a:solidFill>
                <a:round/>
                <a:headEnd/>
                <a:tailEnd/>
              </a:ln>
              <a:solidFill>
                <a:schemeClr val="hlink"/>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0" fill="hold" nodeType="clickEffect">
                                  <p:stCondLst>
                                    <p:cond delay="0"/>
                                  </p:stCondLst>
                                  <p:childTnLst>
                                    <p:set>
                                      <p:cBhvr>
                                        <p:cTn id="6" dur="1" fill="hold">
                                          <p:stCondLst>
                                            <p:cond delay="0"/>
                                          </p:stCondLst>
                                        </p:cTn>
                                        <p:tgtEl>
                                          <p:spTgt spid="43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960F-B3FC-4AEF-8B82-E0276C555D59}"/>
              </a:ext>
            </a:extLst>
          </p:cNvPr>
          <p:cNvSpPr>
            <a:spLocks noGrp="1"/>
          </p:cNvSpPr>
          <p:nvPr>
            <p:ph type="title"/>
          </p:nvPr>
        </p:nvSpPr>
        <p:spPr/>
        <p:txBody>
          <a:bodyPr/>
          <a:lstStyle/>
          <a:p>
            <a:r>
              <a:rPr lang="en-CA" dirty="0">
                <a:solidFill>
                  <a:schemeClr val="accent1"/>
                </a:solidFill>
              </a:rPr>
              <a:t>Applications</a:t>
            </a:r>
          </a:p>
        </p:txBody>
      </p:sp>
      <p:sp>
        <p:nvSpPr>
          <p:cNvPr id="3" name="Content Placeholder 2">
            <a:extLst>
              <a:ext uri="{FF2B5EF4-FFF2-40B4-BE49-F238E27FC236}">
                <a16:creationId xmlns:a16="http://schemas.microsoft.com/office/drawing/2014/main" id="{FC564773-9A44-4D72-89BA-97DFE65FC266}"/>
              </a:ext>
            </a:extLst>
          </p:cNvPr>
          <p:cNvSpPr>
            <a:spLocks noGrp="1"/>
          </p:cNvSpPr>
          <p:nvPr>
            <p:ph idx="1"/>
          </p:nvPr>
        </p:nvSpPr>
        <p:spPr>
          <a:xfrm>
            <a:off x="838200" y="2141537"/>
            <a:ext cx="10515600" cy="4351338"/>
          </a:xfrm>
        </p:spPr>
        <p:txBody>
          <a:bodyPr/>
          <a:lstStyle/>
          <a:p>
            <a:r>
              <a:rPr lang="en-CA" dirty="0"/>
              <a:t>Airport security and Counter-terrorism</a:t>
            </a:r>
          </a:p>
          <a:p>
            <a:r>
              <a:rPr lang="en-CA" dirty="0"/>
              <a:t>Voter verification</a:t>
            </a:r>
          </a:p>
          <a:p>
            <a:r>
              <a:rPr lang="en-CA" dirty="0"/>
              <a:t>Residential Security</a:t>
            </a:r>
          </a:p>
          <a:p>
            <a:r>
              <a:rPr lang="en-CA" dirty="0"/>
              <a:t>ATM Banking</a:t>
            </a:r>
          </a:p>
          <a:p>
            <a:r>
              <a:rPr lang="en-CA" dirty="0"/>
              <a:t>Day Care</a:t>
            </a:r>
          </a:p>
          <a:p>
            <a:r>
              <a:rPr lang="en-CA" dirty="0"/>
              <a:t>Immigration and Customs</a:t>
            </a:r>
          </a:p>
          <a:p>
            <a:endParaRPr lang="en-CA" dirty="0"/>
          </a:p>
        </p:txBody>
      </p:sp>
    </p:spTree>
    <p:extLst>
      <p:ext uri="{BB962C8B-B14F-4D97-AF65-F5344CB8AC3E}">
        <p14:creationId xmlns:p14="http://schemas.microsoft.com/office/powerpoint/2010/main" val="1126057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C598-3674-49C2-8E64-E53AFB07A93E}"/>
              </a:ext>
            </a:extLst>
          </p:cNvPr>
          <p:cNvSpPr>
            <a:spLocks noGrp="1"/>
          </p:cNvSpPr>
          <p:nvPr>
            <p:ph type="title"/>
          </p:nvPr>
        </p:nvSpPr>
        <p:spPr/>
        <p:txBody>
          <a:bodyPr/>
          <a:lstStyle/>
          <a:p>
            <a:r>
              <a:rPr lang="en-CA" dirty="0">
                <a:solidFill>
                  <a:schemeClr val="accent1"/>
                </a:solidFill>
              </a:rPr>
              <a:t>Technology Stack</a:t>
            </a:r>
          </a:p>
        </p:txBody>
      </p:sp>
      <p:sp>
        <p:nvSpPr>
          <p:cNvPr id="3" name="Content Placeholder 2">
            <a:extLst>
              <a:ext uri="{FF2B5EF4-FFF2-40B4-BE49-F238E27FC236}">
                <a16:creationId xmlns:a16="http://schemas.microsoft.com/office/drawing/2014/main" id="{2DA3FB25-1DD7-4095-A771-066DB97BF94C}"/>
              </a:ext>
            </a:extLst>
          </p:cNvPr>
          <p:cNvSpPr>
            <a:spLocks noGrp="1"/>
          </p:cNvSpPr>
          <p:nvPr>
            <p:ph idx="1"/>
          </p:nvPr>
        </p:nvSpPr>
        <p:spPr/>
        <p:txBody>
          <a:bodyPr/>
          <a:lstStyle/>
          <a:p>
            <a:r>
              <a:rPr lang="en-CA" b="1" dirty="0">
                <a:solidFill>
                  <a:schemeClr val="accent2"/>
                </a:solidFill>
              </a:rPr>
              <a:t>Amazon Rekognition </a:t>
            </a:r>
            <a:r>
              <a:rPr lang="en-CA" dirty="0"/>
              <a:t>: Cloud-based software used to extract metadata from image and video files</a:t>
            </a:r>
          </a:p>
          <a:p>
            <a:r>
              <a:rPr lang="en-CA" b="1" dirty="0">
                <a:solidFill>
                  <a:schemeClr val="accent2"/>
                </a:solidFill>
              </a:rPr>
              <a:t>AWS S3 Buckets </a:t>
            </a:r>
            <a:r>
              <a:rPr lang="en-CA" dirty="0"/>
              <a:t>: Buckets used to store, protect and retrieve data</a:t>
            </a:r>
          </a:p>
          <a:p>
            <a:r>
              <a:rPr lang="en-CA" b="1" dirty="0">
                <a:solidFill>
                  <a:schemeClr val="accent2"/>
                </a:solidFill>
              </a:rPr>
              <a:t>AWS Lambda </a:t>
            </a:r>
            <a:r>
              <a:rPr lang="en-CA" dirty="0"/>
              <a:t>: Event-driven and serverless computing platform that runs code in response to events and automatically manages computing resources.</a:t>
            </a:r>
          </a:p>
          <a:p>
            <a:r>
              <a:rPr lang="en-CA" b="1" dirty="0">
                <a:solidFill>
                  <a:schemeClr val="accent2"/>
                </a:solidFill>
              </a:rPr>
              <a:t>Amazon SNS </a:t>
            </a:r>
            <a:r>
              <a:rPr lang="en-CA" dirty="0"/>
              <a:t>: Notification service provider</a:t>
            </a:r>
          </a:p>
          <a:p>
            <a:r>
              <a:rPr lang="en-CA" b="1" dirty="0">
                <a:solidFill>
                  <a:schemeClr val="accent2"/>
                </a:solidFill>
              </a:rPr>
              <a:t>Haar Cascade Classifier </a:t>
            </a:r>
            <a:r>
              <a:rPr lang="en-CA" dirty="0"/>
              <a:t>: Feature based object detection algorithm used to identify faces in an image and real time video.</a:t>
            </a:r>
          </a:p>
        </p:txBody>
      </p:sp>
    </p:spTree>
    <p:extLst>
      <p:ext uri="{BB962C8B-B14F-4D97-AF65-F5344CB8AC3E}">
        <p14:creationId xmlns:p14="http://schemas.microsoft.com/office/powerpoint/2010/main" val="5806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C343-1370-4932-AA76-6DD09E3B11E1}"/>
              </a:ext>
            </a:extLst>
          </p:cNvPr>
          <p:cNvSpPr>
            <a:spLocks noGrp="1"/>
          </p:cNvSpPr>
          <p:nvPr>
            <p:ph type="title"/>
          </p:nvPr>
        </p:nvSpPr>
        <p:spPr/>
        <p:txBody>
          <a:bodyPr/>
          <a:lstStyle/>
          <a:p>
            <a:r>
              <a:rPr lang="en-CA" dirty="0">
                <a:solidFill>
                  <a:schemeClr val="accent1"/>
                </a:solidFill>
              </a:rPr>
              <a:t>Technology Stack (Contd..)</a:t>
            </a:r>
          </a:p>
        </p:txBody>
      </p:sp>
      <p:sp>
        <p:nvSpPr>
          <p:cNvPr id="3" name="Content Placeholder 2">
            <a:extLst>
              <a:ext uri="{FF2B5EF4-FFF2-40B4-BE49-F238E27FC236}">
                <a16:creationId xmlns:a16="http://schemas.microsoft.com/office/drawing/2014/main" id="{F2C5E481-C314-42E9-AF52-7A88D48A0CFE}"/>
              </a:ext>
            </a:extLst>
          </p:cNvPr>
          <p:cNvSpPr>
            <a:spLocks noGrp="1"/>
          </p:cNvSpPr>
          <p:nvPr>
            <p:ph idx="1"/>
          </p:nvPr>
        </p:nvSpPr>
        <p:spPr/>
        <p:txBody>
          <a:bodyPr/>
          <a:lstStyle/>
          <a:p>
            <a:r>
              <a:rPr lang="en-CA" b="1" dirty="0">
                <a:solidFill>
                  <a:schemeClr val="accent2"/>
                </a:solidFill>
              </a:rPr>
              <a:t>Amazon SageMaker </a:t>
            </a:r>
            <a:r>
              <a:rPr lang="en-CA" dirty="0"/>
              <a:t>: Cloud machine-learning platform, enables developers to create, train and deploy machine learning models in the cloud.</a:t>
            </a:r>
          </a:p>
          <a:p>
            <a:r>
              <a:rPr lang="en-CA" b="1" dirty="0">
                <a:solidFill>
                  <a:schemeClr val="accent2"/>
                </a:solidFill>
              </a:rPr>
              <a:t>Boto3 AWS </a:t>
            </a:r>
            <a:r>
              <a:rPr lang="en-CA" dirty="0"/>
              <a:t>: Provides a python API for AWS infrastructure services.</a:t>
            </a:r>
          </a:p>
        </p:txBody>
      </p:sp>
      <p:pic>
        <p:nvPicPr>
          <p:cNvPr id="5" name="Picture 4">
            <a:extLst>
              <a:ext uri="{FF2B5EF4-FFF2-40B4-BE49-F238E27FC236}">
                <a16:creationId xmlns:a16="http://schemas.microsoft.com/office/drawing/2014/main" id="{8BED94E2-210D-4E73-92A7-B68FC1D94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5" y="3676650"/>
            <a:ext cx="9886950" cy="3086100"/>
          </a:xfrm>
          <a:prstGeom prst="rect">
            <a:avLst/>
          </a:prstGeom>
        </p:spPr>
      </p:pic>
    </p:spTree>
    <p:extLst>
      <p:ext uri="{BB962C8B-B14F-4D97-AF65-F5344CB8AC3E}">
        <p14:creationId xmlns:p14="http://schemas.microsoft.com/office/powerpoint/2010/main" val="553648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2606</TotalTime>
  <Words>775</Words>
  <Application>Microsoft Office PowerPoint</Application>
  <PresentationFormat>Widescreen</PresentationFormat>
  <Paragraphs>69</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Doorbell using Facial Recognition System  Haar cascade classifier, OpenCV and AWS</vt:lpstr>
      <vt:lpstr>PowerPoint Presentation</vt:lpstr>
      <vt:lpstr>Introduction </vt:lpstr>
      <vt:lpstr>Problem Statement</vt:lpstr>
      <vt:lpstr>Why Facial Recognition?</vt:lpstr>
      <vt:lpstr>PowerPoint Presentation</vt:lpstr>
      <vt:lpstr>Applications</vt:lpstr>
      <vt:lpstr>Technology Stack</vt:lpstr>
      <vt:lpstr>Technology Stack (Contd..)</vt:lpstr>
      <vt:lpstr>Workflow diagram</vt:lpstr>
      <vt:lpstr>Image capturing and detection</vt:lpstr>
      <vt:lpstr>PowerPoint Presentation</vt:lpstr>
      <vt:lpstr>Results (Solo)</vt:lpstr>
      <vt:lpstr>Results (Group)</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Doorbell using Facial Recognition System  Logistic Regression, SVM, Multinomial NB, Random Forest</dc:title>
  <dc:creator>Karan Patel</dc:creator>
  <cp:lastModifiedBy>Karan Patel</cp:lastModifiedBy>
  <cp:revision>34</cp:revision>
  <dcterms:created xsi:type="dcterms:W3CDTF">2021-08-02T22:17:21Z</dcterms:created>
  <dcterms:modified xsi:type="dcterms:W3CDTF">2021-08-14T02:26:44Z</dcterms:modified>
</cp:coreProperties>
</file>