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3995-918E-BE72-7145-5158A1998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885657-0273-9626-FE09-39427574AD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66520A-6977-0E13-5B41-EF025AD28D2E}"/>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984007FE-B039-278B-671C-104305BF94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DA1A8-1D1A-CD7D-AF65-CAEFF21FA444}"/>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1331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EBE4-9B1E-340F-83F1-1818D5CF84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E68A4D-B6FE-5B62-3127-80D267A1B0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1E1FF-E379-7125-C16A-744C2C155247}"/>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7D946256-F090-57DC-E22F-7CF892716B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E7FF2-CAC2-A324-3B72-468906F91558}"/>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153013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113E2-0820-2ECB-A96A-49C0878F2D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2157B7-F355-216D-DD77-0EA684C4D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7BBCF-E6B6-1E14-0347-026F608B3936}"/>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1A335C48-0D21-EEAB-425C-BE30A18E3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F5D1B-8F93-D46C-87B1-281B2D201396}"/>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78129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66BA-FCC4-039B-B350-27DBF07FF4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38078-3E94-A93C-80D6-EC0C0AD8C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3473B-8A39-C12E-9BA1-AE1B0C4CB125}"/>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F1791D5A-572C-2815-162E-9C5372BEC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114E4-16EE-538E-4C40-FDD5EA9D20F8}"/>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35373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F225-79D9-B62C-8223-CA6CC0568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5C6BA7-DCB1-420C-114C-3E3EA8196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AB0E6-80C8-4605-57D5-6A0698024B85}"/>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5A4DAE6F-9860-B074-C813-28E6D283A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139852-ECCB-0F60-9C8E-E7D52BB09406}"/>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290976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265B-3DB6-56BF-4AC0-3341C5910E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CE9A62-C120-E810-4D9F-B4B062C2C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4F18C1-E940-6D08-9F35-51AD0221C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47410-8A2B-CF5A-4EC4-9FFA60EA9505}"/>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6" name="Footer Placeholder 5">
            <a:extLst>
              <a:ext uri="{FF2B5EF4-FFF2-40B4-BE49-F238E27FC236}">
                <a16:creationId xmlns:a16="http://schemas.microsoft.com/office/drawing/2014/main" id="{B7B8308A-9FEE-28D6-63F3-0357F2781A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1DDC63-2477-9902-4849-5CE3F8BEBBE8}"/>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85153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D82A-F957-C963-D992-1076CE04CD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FFD40F-47F8-5F07-067B-8F2D8FBD7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1FCA8-1284-DB11-6BB0-BA3F0637F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6341A2-139D-5FBE-7F11-4E9E043F3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54DE2-653D-373A-84C3-2C14E5F339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35C406-9625-A696-AE8F-92ACF627DCD5}"/>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8" name="Footer Placeholder 7">
            <a:extLst>
              <a:ext uri="{FF2B5EF4-FFF2-40B4-BE49-F238E27FC236}">
                <a16:creationId xmlns:a16="http://schemas.microsoft.com/office/drawing/2014/main" id="{6CA421E4-9FBF-2855-45FF-9271637ACA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80F54A-0B0D-F219-3F87-D4216AE0C23D}"/>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250375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BF8A-D3C8-87D5-67FC-E7DC1CD2A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B1C8C5-1F45-8877-4E04-EE486D1D14CB}"/>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4" name="Footer Placeholder 3">
            <a:extLst>
              <a:ext uri="{FF2B5EF4-FFF2-40B4-BE49-F238E27FC236}">
                <a16:creationId xmlns:a16="http://schemas.microsoft.com/office/drawing/2014/main" id="{FF95DC03-5373-7B9B-9816-5DECF930E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A83F31-7C1C-B901-A988-348C5B9F8E87}"/>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380626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CEF33-6C9B-EA10-08AE-9321398BCDA7}"/>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3" name="Footer Placeholder 2">
            <a:extLst>
              <a:ext uri="{FF2B5EF4-FFF2-40B4-BE49-F238E27FC236}">
                <a16:creationId xmlns:a16="http://schemas.microsoft.com/office/drawing/2014/main" id="{2F03BE77-4B7D-EE90-06A7-B9841DED1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159287-3B6F-F3AB-860E-834AFECE017E}"/>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93066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8B6B-67F0-3685-638F-0AE9BBEF2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E61016-842A-C2FE-81AE-BA2349F89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AF32BB-9EF5-AB5F-8211-712E9DAB0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6B8D3-0035-F1E8-E782-91AE4EB270FD}"/>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6" name="Footer Placeholder 5">
            <a:extLst>
              <a:ext uri="{FF2B5EF4-FFF2-40B4-BE49-F238E27FC236}">
                <a16:creationId xmlns:a16="http://schemas.microsoft.com/office/drawing/2014/main" id="{039F8E84-9096-E925-1AB9-1AA182CEE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C3A74C-F9CC-FB97-EAFC-8B18416EDFAC}"/>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364036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745E-CA99-8BEF-9A12-5BD4F3CC0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F0B0ED-708F-9FB4-A502-B2FCA387A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C32E00-3134-B5EE-8623-645E3FA9F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CF46D-F9FB-A2C3-F563-E64E1864C42C}"/>
              </a:ext>
            </a:extLst>
          </p:cNvPr>
          <p:cNvSpPr>
            <a:spLocks noGrp="1"/>
          </p:cNvSpPr>
          <p:nvPr>
            <p:ph type="dt" sz="half" idx="10"/>
          </p:nvPr>
        </p:nvSpPr>
        <p:spPr/>
        <p:txBody>
          <a:bodyPr/>
          <a:lstStyle/>
          <a:p>
            <a:fld id="{C0BE42B2-2668-4EDD-983B-377D047B2E72}" type="datetimeFigureOut">
              <a:rPr lang="en-IN" smtClean="0"/>
              <a:t>29-08-2023</a:t>
            </a:fld>
            <a:endParaRPr lang="en-IN"/>
          </a:p>
        </p:txBody>
      </p:sp>
      <p:sp>
        <p:nvSpPr>
          <p:cNvPr id="6" name="Footer Placeholder 5">
            <a:extLst>
              <a:ext uri="{FF2B5EF4-FFF2-40B4-BE49-F238E27FC236}">
                <a16:creationId xmlns:a16="http://schemas.microsoft.com/office/drawing/2014/main" id="{E9A5DA24-F790-9668-D28B-C3C8E39869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8C087A-29CA-FE8D-195D-6272BE455F18}"/>
              </a:ext>
            </a:extLst>
          </p:cNvPr>
          <p:cNvSpPr>
            <a:spLocks noGrp="1"/>
          </p:cNvSpPr>
          <p:nvPr>
            <p:ph type="sldNum" sz="quarter" idx="12"/>
          </p:nvPr>
        </p:nvSpPr>
        <p:spPr/>
        <p:txBody>
          <a:bodyPr/>
          <a:lstStyle/>
          <a:p>
            <a:fld id="{95230716-F302-4959-AEF3-E453E58E5C65}" type="slidenum">
              <a:rPr lang="en-IN" smtClean="0"/>
              <a:t>‹#›</a:t>
            </a:fld>
            <a:endParaRPr lang="en-IN"/>
          </a:p>
        </p:txBody>
      </p:sp>
    </p:spTree>
    <p:extLst>
      <p:ext uri="{BB962C8B-B14F-4D97-AF65-F5344CB8AC3E}">
        <p14:creationId xmlns:p14="http://schemas.microsoft.com/office/powerpoint/2010/main" val="6240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3B8E9-5699-1BCD-D74E-DDD937D86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A6ECC-8C6A-4CB1-01C3-BCB8D17AC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89C1E-3499-D3B3-9339-360188483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E42B2-2668-4EDD-983B-377D047B2E72}" type="datetimeFigureOut">
              <a:rPr lang="en-IN" smtClean="0"/>
              <a:t>29-08-2023</a:t>
            </a:fld>
            <a:endParaRPr lang="en-IN"/>
          </a:p>
        </p:txBody>
      </p:sp>
      <p:sp>
        <p:nvSpPr>
          <p:cNvPr id="5" name="Footer Placeholder 4">
            <a:extLst>
              <a:ext uri="{FF2B5EF4-FFF2-40B4-BE49-F238E27FC236}">
                <a16:creationId xmlns:a16="http://schemas.microsoft.com/office/drawing/2014/main" id="{6223F9A4-4E7A-9808-83D2-BFCC1C7226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D35187-4E73-B9B2-4F43-F98169C3B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0716-F302-4959-AEF3-E453E58E5C65}" type="slidenum">
              <a:rPr lang="en-IN" smtClean="0"/>
              <a:t>‹#›</a:t>
            </a:fld>
            <a:endParaRPr lang="en-IN"/>
          </a:p>
        </p:txBody>
      </p:sp>
    </p:spTree>
    <p:extLst>
      <p:ext uri="{BB962C8B-B14F-4D97-AF65-F5344CB8AC3E}">
        <p14:creationId xmlns:p14="http://schemas.microsoft.com/office/powerpoint/2010/main" val="3555699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3144416" y="1250302"/>
            <a:ext cx="9806474" cy="4401205"/>
          </a:xfrm>
          <a:prstGeom prst="rect">
            <a:avLst/>
          </a:prstGeom>
          <a:noFill/>
        </p:spPr>
        <p:txBody>
          <a:bodyPr wrap="square" rtlCol="0">
            <a:spAutoFit/>
          </a:bodyPr>
          <a:lstStyle/>
          <a:p>
            <a:r>
              <a:rPr lang="en-IN" sz="2000" b="1" dirty="0">
                <a:solidFill>
                  <a:schemeClr val="bg1"/>
                </a:solidFill>
              </a:rPr>
              <a:t>NAME: </a:t>
            </a:r>
            <a:r>
              <a:rPr lang="en-IN" sz="2000" dirty="0">
                <a:solidFill>
                  <a:schemeClr val="bg1"/>
                </a:solidFill>
              </a:rPr>
              <a:t>KARAN KOUNDINYA JANAKIRAM</a:t>
            </a:r>
          </a:p>
          <a:p>
            <a:endParaRPr lang="en-IN" sz="2000" dirty="0">
              <a:solidFill>
                <a:schemeClr val="bg1"/>
              </a:solidFill>
            </a:endParaRPr>
          </a:p>
          <a:p>
            <a:r>
              <a:rPr lang="en-IN" sz="2000" b="1" dirty="0">
                <a:solidFill>
                  <a:schemeClr val="bg1"/>
                </a:solidFill>
              </a:rPr>
              <a:t>STUDENT NUMBER: </a:t>
            </a:r>
            <a:r>
              <a:rPr lang="en-IN" sz="2000" dirty="0">
                <a:solidFill>
                  <a:schemeClr val="bg1"/>
                </a:solidFill>
              </a:rPr>
              <a:t>10602768</a:t>
            </a:r>
          </a:p>
          <a:p>
            <a:endParaRPr lang="en-IN" sz="2000" b="1" dirty="0">
              <a:solidFill>
                <a:schemeClr val="bg1"/>
              </a:solidFill>
            </a:endParaRPr>
          </a:p>
          <a:p>
            <a:r>
              <a:rPr lang="en-IN" sz="2000" b="1" dirty="0">
                <a:solidFill>
                  <a:schemeClr val="bg1"/>
                </a:solidFill>
              </a:rPr>
              <a:t>COURSE TITLE</a:t>
            </a:r>
            <a:r>
              <a:rPr lang="en-IN" sz="2000" dirty="0">
                <a:solidFill>
                  <a:schemeClr val="bg1"/>
                </a:solidFill>
              </a:rPr>
              <a:t>: MASTER OF SCIENCE IN DATA ANALYTICS</a:t>
            </a:r>
          </a:p>
          <a:p>
            <a:endParaRPr lang="en-IN" sz="2000" dirty="0">
              <a:solidFill>
                <a:schemeClr val="bg1"/>
              </a:solidFill>
            </a:endParaRPr>
          </a:p>
          <a:p>
            <a:r>
              <a:rPr lang="en-IN" sz="2000" b="1" dirty="0">
                <a:solidFill>
                  <a:schemeClr val="bg1"/>
                </a:solidFill>
              </a:rPr>
              <a:t>PROJECT NAME: </a:t>
            </a:r>
            <a:r>
              <a:rPr lang="en-IN" sz="2000" dirty="0">
                <a:solidFill>
                  <a:schemeClr val="bg1"/>
                </a:solidFill>
              </a:rPr>
              <a:t>PLAYER POTENTIAL PREDICTION SYSTEM USING MACHINE LEARNING TECHNIQUES</a:t>
            </a:r>
          </a:p>
          <a:p>
            <a:endParaRPr lang="en-IN" sz="2000" dirty="0">
              <a:solidFill>
                <a:schemeClr val="bg1"/>
              </a:solidFill>
            </a:endParaRPr>
          </a:p>
          <a:p>
            <a:r>
              <a:rPr lang="en-IN" sz="2000" b="1" dirty="0">
                <a:solidFill>
                  <a:schemeClr val="bg1"/>
                </a:solidFill>
              </a:rPr>
              <a:t>DISSERTATION COORDINATOR NAME: </a:t>
            </a:r>
            <a:r>
              <a:rPr lang="en-IN" sz="2000" dirty="0">
                <a:solidFill>
                  <a:schemeClr val="bg1"/>
                </a:solidFill>
              </a:rPr>
              <a:t>DR. ANDREW BROWNE</a:t>
            </a:r>
          </a:p>
          <a:p>
            <a:endParaRPr lang="en-IN" sz="2000" dirty="0">
              <a:solidFill>
                <a:schemeClr val="bg1"/>
              </a:solidFill>
            </a:endParaRPr>
          </a:p>
          <a:p>
            <a:r>
              <a:rPr lang="en-IN" sz="2000" b="1" dirty="0">
                <a:solidFill>
                  <a:schemeClr val="bg1"/>
                </a:solidFill>
              </a:rPr>
              <a:t>SUPERVISOR NAME:  </a:t>
            </a:r>
            <a:r>
              <a:rPr lang="en-IN" sz="2000" dirty="0">
                <a:solidFill>
                  <a:schemeClr val="bg1"/>
                </a:solidFill>
              </a:rPr>
              <a:t>MR PIERPAOLO DONDIO</a:t>
            </a:r>
          </a:p>
          <a:p>
            <a:endParaRPr lang="en-IN" sz="2000" dirty="0">
              <a:solidFill>
                <a:schemeClr val="bg1"/>
              </a:solidFill>
            </a:endParaRPr>
          </a:p>
          <a:p>
            <a:r>
              <a:rPr lang="en-IN" sz="2000" b="1" dirty="0">
                <a:solidFill>
                  <a:schemeClr val="bg1"/>
                </a:solidFill>
              </a:rPr>
              <a:t>MODULE/SUBJECT TITLE: </a:t>
            </a:r>
            <a:r>
              <a:rPr lang="en-IN" sz="2000" dirty="0">
                <a:solidFill>
                  <a:schemeClr val="bg1"/>
                </a:solidFill>
              </a:rPr>
              <a:t>B9DA113 APPLIED RESEARCH PROJECT (B9DA113_2223_TMD3)</a:t>
            </a:r>
          </a:p>
        </p:txBody>
      </p:sp>
    </p:spTree>
    <p:extLst>
      <p:ext uri="{BB962C8B-B14F-4D97-AF65-F5344CB8AC3E}">
        <p14:creationId xmlns:p14="http://schemas.microsoft.com/office/powerpoint/2010/main" val="337440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TextBox 3">
            <a:extLst>
              <a:ext uri="{FF2B5EF4-FFF2-40B4-BE49-F238E27FC236}">
                <a16:creationId xmlns:a16="http://schemas.microsoft.com/office/drawing/2014/main" id="{B46F92C1-382F-3ADD-6320-083C363B3DB2}"/>
              </a:ext>
            </a:extLst>
          </p:cNvPr>
          <p:cNvSpPr txBox="1"/>
          <p:nvPr/>
        </p:nvSpPr>
        <p:spPr>
          <a:xfrm>
            <a:off x="3247053" y="354563"/>
            <a:ext cx="9069355" cy="7017306"/>
          </a:xfrm>
          <a:prstGeom prst="rect">
            <a:avLst/>
          </a:prstGeom>
          <a:noFill/>
        </p:spPr>
        <p:txBody>
          <a:bodyPr wrap="square" rtlCol="0">
            <a:spAutoFit/>
          </a:bodyPr>
          <a:lstStyle/>
          <a:p>
            <a:r>
              <a:rPr lang="en-IN" b="1" dirty="0">
                <a:solidFill>
                  <a:schemeClr val="bg2"/>
                </a:solidFill>
              </a:rPr>
              <a:t>RESULT AND CONCLUSION</a:t>
            </a:r>
          </a:p>
          <a:p>
            <a:endParaRPr lang="en-IN" dirty="0">
              <a:solidFill>
                <a:schemeClr val="bg2"/>
              </a:solidFill>
            </a:endParaRPr>
          </a:p>
          <a:p>
            <a:r>
              <a:rPr lang="en-IN" dirty="0">
                <a:solidFill>
                  <a:schemeClr val="bg2"/>
                </a:solidFill>
              </a:rPr>
              <a:t>The following are the results of all the five algorithms</a:t>
            </a:r>
          </a:p>
          <a:p>
            <a:endParaRPr lang="en-IN" dirty="0">
              <a:solidFill>
                <a:schemeClr val="bg2"/>
              </a:solidFill>
            </a:endParaRPr>
          </a:p>
          <a:p>
            <a:endParaRPr lang="en-IN" dirty="0">
              <a:solidFill>
                <a:schemeClr val="bg2"/>
              </a:solidFill>
            </a:endParaRPr>
          </a:p>
          <a:p>
            <a:endParaRPr lang="en-IN" dirty="0">
              <a:solidFill>
                <a:schemeClr val="bg2"/>
              </a:solidFill>
            </a:endParaRPr>
          </a:p>
          <a:p>
            <a:endParaRPr lang="en-IN" dirty="0">
              <a:solidFill>
                <a:schemeClr val="bg2"/>
              </a:solidFill>
            </a:endParaRPr>
          </a:p>
          <a:p>
            <a:pPr marL="285750" indent="-285750" algn="just">
              <a:buFont typeface="Arial" panose="020B0604020202020204" pitchFamily="34" charset="0"/>
              <a:buChar char="•"/>
            </a:pPr>
            <a:r>
              <a:rPr lang="en-US" dirty="0">
                <a:solidFill>
                  <a:schemeClr val="bg2"/>
                </a:solidFill>
              </a:rPr>
              <a:t>The Random Forest Regression model has the R-squared value for the Random Forest Regression model is 0.967, which indicates that the model fits the data very well and it also has the lowest MAE and MSE, which indicates that it is the most accurate model</a:t>
            </a:r>
          </a:p>
          <a:p>
            <a:pPr marL="285750" indent="-285750" algn="just">
              <a:buFont typeface="Arial" panose="020B0604020202020204" pitchFamily="34" charset="0"/>
              <a:buChar char="•"/>
            </a:pPr>
            <a:r>
              <a:rPr lang="en-US" dirty="0">
                <a:solidFill>
                  <a:schemeClr val="bg2"/>
                </a:solidFill>
              </a:rPr>
              <a:t>Now since we know Random Forest is the best performing model, we need to know which features contribute the most towards achieving the highest accuracy score</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pPr marL="285750" indent="-285750">
              <a:buFont typeface="Arial" panose="020B0604020202020204" pitchFamily="34" charset="0"/>
              <a:buChar char="•"/>
            </a:pPr>
            <a:endParaRPr lang="en-US" dirty="0">
              <a:solidFill>
                <a:schemeClr val="bg2"/>
              </a:solidFill>
            </a:endParaRPr>
          </a:p>
          <a:p>
            <a:pPr marL="285750" indent="-285750" algn="just">
              <a:buFont typeface="Arial" panose="020B0604020202020204" pitchFamily="34" charset="0"/>
              <a:buChar char="•"/>
            </a:pPr>
            <a:r>
              <a:rPr lang="en-IN" dirty="0">
                <a:solidFill>
                  <a:schemeClr val="bg2"/>
                </a:solidFill>
              </a:rPr>
              <a:t> </a:t>
            </a:r>
            <a:r>
              <a:rPr lang="en-US" dirty="0">
                <a:solidFill>
                  <a:schemeClr val="bg2"/>
                </a:solidFill>
              </a:rPr>
              <a:t>Now, we need to acquire a list that showcases the player's name, along with their actual potential and predicted potential, to assess how well it performs in terms of ratings.</a:t>
            </a:r>
          </a:p>
          <a:p>
            <a:pPr marL="285750" indent="-285750">
              <a:buFont typeface="Arial" panose="020B0604020202020204" pitchFamily="34" charset="0"/>
              <a:buChar char="•"/>
            </a:pPr>
            <a:endParaRPr lang="en-US" dirty="0">
              <a:solidFill>
                <a:schemeClr val="bg2"/>
              </a:solidFill>
            </a:endParaRPr>
          </a:p>
          <a:p>
            <a:pPr marL="285750" indent="-285750" algn="just">
              <a:buFont typeface="Arial" panose="020B0604020202020204" pitchFamily="34" charset="0"/>
              <a:buChar char="•"/>
            </a:pPr>
            <a:r>
              <a:rPr lang="en-US" dirty="0">
                <a:solidFill>
                  <a:schemeClr val="bg2"/>
                </a:solidFill>
              </a:rPr>
              <a:t>If our objective is to choose a specific player and conduct an analysis by contrasting their real and forecasted values, we have the option to do that as well </a:t>
            </a:r>
          </a:p>
          <a:p>
            <a:endParaRPr lang="en-IN" dirty="0">
              <a:solidFill>
                <a:schemeClr val="bg2"/>
              </a:solidFill>
            </a:endParaRPr>
          </a:p>
          <a:p>
            <a:endParaRPr lang="en-IN" dirty="0">
              <a:solidFill>
                <a:schemeClr val="bg2"/>
              </a:solidFill>
            </a:endParaRPr>
          </a:p>
          <a:p>
            <a:endParaRPr lang="en-IN" dirty="0">
              <a:solidFill>
                <a:schemeClr val="bg2"/>
              </a:solidFill>
            </a:endParaRPr>
          </a:p>
        </p:txBody>
      </p:sp>
      <p:pic>
        <p:nvPicPr>
          <p:cNvPr id="7" name="Picture 6">
            <a:extLst>
              <a:ext uri="{FF2B5EF4-FFF2-40B4-BE49-F238E27FC236}">
                <a16:creationId xmlns:a16="http://schemas.microsoft.com/office/drawing/2014/main" id="{7D7AD0E6-35EA-C5B0-8F45-73DEFF757D75}"/>
              </a:ext>
            </a:extLst>
          </p:cNvPr>
          <p:cNvPicPr>
            <a:picLocks noChangeAspect="1"/>
          </p:cNvPicPr>
          <p:nvPr/>
        </p:nvPicPr>
        <p:blipFill>
          <a:blip r:embed="rId3"/>
          <a:stretch>
            <a:fillRect/>
          </a:stretch>
        </p:blipFill>
        <p:spPr>
          <a:xfrm>
            <a:off x="3324497" y="3724716"/>
            <a:ext cx="2603241" cy="1127138"/>
          </a:xfrm>
          <a:prstGeom prst="rect">
            <a:avLst/>
          </a:prstGeom>
          <a:effectLst>
            <a:softEdge rad="63500"/>
          </a:effectLst>
        </p:spPr>
      </p:pic>
      <p:pic>
        <p:nvPicPr>
          <p:cNvPr id="9" name="Picture 8">
            <a:extLst>
              <a:ext uri="{FF2B5EF4-FFF2-40B4-BE49-F238E27FC236}">
                <a16:creationId xmlns:a16="http://schemas.microsoft.com/office/drawing/2014/main" id="{767B7BF0-D234-62BC-080C-E29EE4122D48}"/>
              </a:ext>
            </a:extLst>
          </p:cNvPr>
          <p:cNvPicPr>
            <a:picLocks noChangeAspect="1"/>
          </p:cNvPicPr>
          <p:nvPr/>
        </p:nvPicPr>
        <p:blipFill>
          <a:blip r:embed="rId4"/>
          <a:stretch>
            <a:fillRect/>
          </a:stretch>
        </p:blipFill>
        <p:spPr>
          <a:xfrm>
            <a:off x="3324497" y="1238475"/>
            <a:ext cx="4236720" cy="1051560"/>
          </a:xfrm>
          <a:prstGeom prst="rect">
            <a:avLst/>
          </a:prstGeom>
          <a:effectLst>
            <a:softEdge rad="63500"/>
          </a:effectLst>
        </p:spPr>
      </p:pic>
      <p:pic>
        <p:nvPicPr>
          <p:cNvPr id="10" name="Picture 9">
            <a:extLst>
              <a:ext uri="{FF2B5EF4-FFF2-40B4-BE49-F238E27FC236}">
                <a16:creationId xmlns:a16="http://schemas.microsoft.com/office/drawing/2014/main" id="{5FC5BE69-5220-804C-4F1E-E11BD30A4D39}"/>
              </a:ext>
            </a:extLst>
          </p:cNvPr>
          <p:cNvPicPr>
            <a:picLocks noChangeAspect="1"/>
          </p:cNvPicPr>
          <p:nvPr/>
        </p:nvPicPr>
        <p:blipFill>
          <a:blip r:embed="rId5"/>
          <a:stretch>
            <a:fillRect/>
          </a:stretch>
        </p:blipFill>
        <p:spPr>
          <a:xfrm>
            <a:off x="6590835" y="3724716"/>
            <a:ext cx="3859451" cy="1127138"/>
          </a:xfrm>
          <a:prstGeom prst="rect">
            <a:avLst/>
          </a:prstGeom>
          <a:effectLst>
            <a:softEdge rad="63500"/>
          </a:effectLst>
        </p:spPr>
      </p:pic>
      <p:pic>
        <p:nvPicPr>
          <p:cNvPr id="17" name="Picture 16">
            <a:extLst>
              <a:ext uri="{FF2B5EF4-FFF2-40B4-BE49-F238E27FC236}">
                <a16:creationId xmlns:a16="http://schemas.microsoft.com/office/drawing/2014/main" id="{3478B40E-EAC5-1D16-392C-8E4B4CB7464F}"/>
              </a:ext>
            </a:extLst>
          </p:cNvPr>
          <p:cNvPicPr>
            <a:picLocks noChangeAspect="1"/>
          </p:cNvPicPr>
          <p:nvPr/>
        </p:nvPicPr>
        <p:blipFill>
          <a:blip r:embed="rId6"/>
          <a:stretch>
            <a:fillRect/>
          </a:stretch>
        </p:blipFill>
        <p:spPr>
          <a:xfrm>
            <a:off x="9638927" y="6107197"/>
            <a:ext cx="2948940" cy="396240"/>
          </a:xfrm>
          <a:prstGeom prst="rect">
            <a:avLst/>
          </a:prstGeom>
          <a:effectLst>
            <a:softEdge rad="63500"/>
          </a:effectLst>
        </p:spPr>
      </p:pic>
    </p:spTree>
    <p:extLst>
      <p:ext uri="{BB962C8B-B14F-4D97-AF65-F5344CB8AC3E}">
        <p14:creationId xmlns:p14="http://schemas.microsoft.com/office/powerpoint/2010/main" val="48341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TextBox 3">
            <a:extLst>
              <a:ext uri="{FF2B5EF4-FFF2-40B4-BE49-F238E27FC236}">
                <a16:creationId xmlns:a16="http://schemas.microsoft.com/office/drawing/2014/main" id="{B46F92C1-382F-3ADD-6320-083C363B3DB2}"/>
              </a:ext>
            </a:extLst>
          </p:cNvPr>
          <p:cNvSpPr txBox="1"/>
          <p:nvPr/>
        </p:nvSpPr>
        <p:spPr>
          <a:xfrm>
            <a:off x="3247053" y="354563"/>
            <a:ext cx="9069355" cy="923330"/>
          </a:xfrm>
          <a:prstGeom prst="rect">
            <a:avLst/>
          </a:prstGeom>
          <a:noFill/>
        </p:spPr>
        <p:txBody>
          <a:bodyPr wrap="square" rtlCol="0">
            <a:spAutoFit/>
          </a:bodyPr>
          <a:lstStyle/>
          <a:p>
            <a:endParaRPr lang="en-IN" dirty="0">
              <a:solidFill>
                <a:schemeClr val="bg2"/>
              </a:solidFill>
            </a:endParaRPr>
          </a:p>
          <a:p>
            <a:endParaRPr lang="en-IN" dirty="0">
              <a:solidFill>
                <a:schemeClr val="bg2"/>
              </a:solidFill>
            </a:endParaRPr>
          </a:p>
          <a:p>
            <a:endParaRPr lang="en-IN" dirty="0">
              <a:solidFill>
                <a:schemeClr val="bg2"/>
              </a:solidFill>
            </a:endParaRPr>
          </a:p>
        </p:txBody>
      </p:sp>
      <p:sp>
        <p:nvSpPr>
          <p:cNvPr id="2" name="TextBox 1">
            <a:extLst>
              <a:ext uri="{FF2B5EF4-FFF2-40B4-BE49-F238E27FC236}">
                <a16:creationId xmlns:a16="http://schemas.microsoft.com/office/drawing/2014/main" id="{FE75DE86-DCE9-8315-B490-08DBD5A8231F}"/>
              </a:ext>
            </a:extLst>
          </p:cNvPr>
          <p:cNvSpPr txBox="1"/>
          <p:nvPr/>
        </p:nvSpPr>
        <p:spPr>
          <a:xfrm>
            <a:off x="3109401" y="570873"/>
            <a:ext cx="9535886" cy="5940088"/>
          </a:xfrm>
          <a:prstGeom prst="rect">
            <a:avLst/>
          </a:prstGeom>
          <a:noFill/>
        </p:spPr>
        <p:txBody>
          <a:bodyPr wrap="square" rtlCol="0">
            <a:spAutoFit/>
          </a:bodyPr>
          <a:lstStyle/>
          <a:p>
            <a:pPr algn="just"/>
            <a:r>
              <a:rPr lang="en-US" sz="2000" dirty="0">
                <a:solidFill>
                  <a:schemeClr val="bg2"/>
                </a:solidFill>
              </a:rPr>
              <a:t>The Random Forest prediction model effectively addresses the challenges in the FIFA dataset, providing a data-driven solution for assessing football player potential. With an impressive R-squared score of 0.967, it demonstrates a remarkable ability to capture complex relationships between player attributes and future potential. Its low Mean Absolute Error (MAE) of 0.68 and Mean Squared Error (MSE) of 1.23 underscore its precision in predicting player ratings</a:t>
            </a:r>
          </a:p>
          <a:p>
            <a:pPr algn="just"/>
            <a:endParaRPr lang="en-US" sz="2000" dirty="0">
              <a:solidFill>
                <a:schemeClr val="bg2"/>
              </a:solidFill>
            </a:endParaRPr>
          </a:p>
          <a:p>
            <a:pPr algn="just"/>
            <a:r>
              <a:rPr lang="en-IN" sz="2000" b="1" dirty="0">
                <a:solidFill>
                  <a:schemeClr val="bg2"/>
                </a:solidFill>
              </a:rPr>
              <a:t>FUTURE DEVELOPMENTS</a:t>
            </a:r>
          </a:p>
          <a:p>
            <a:pPr marL="342900" indent="-342900" algn="just">
              <a:buFont typeface="Arial" panose="020B0604020202020204" pitchFamily="34" charset="0"/>
              <a:buChar char="•"/>
            </a:pPr>
            <a:r>
              <a:rPr lang="en-US" sz="2000" dirty="0">
                <a:solidFill>
                  <a:schemeClr val="bg2"/>
                </a:solidFill>
              </a:rPr>
              <a:t>Examine how expected player ratings affect fan engagement, such as whether there are more discussions and community involvement</a:t>
            </a:r>
          </a:p>
          <a:p>
            <a:pPr marL="342900" indent="-342900" algn="just">
              <a:buFont typeface="Arial" panose="020B0604020202020204" pitchFamily="34" charset="0"/>
              <a:buChar char="•"/>
            </a:pPr>
            <a:endParaRPr lang="en-US" sz="2000" dirty="0">
              <a:solidFill>
                <a:schemeClr val="bg2"/>
              </a:solidFill>
            </a:endParaRPr>
          </a:p>
          <a:p>
            <a:pPr marL="342900" indent="-342900" algn="just">
              <a:buFont typeface="Arial" panose="020B0604020202020204" pitchFamily="34" charset="0"/>
              <a:buChar char="•"/>
            </a:pPr>
            <a:r>
              <a:rPr lang="en-US" sz="2000" dirty="0">
                <a:solidFill>
                  <a:schemeClr val="bg2"/>
                </a:solidFill>
              </a:rPr>
              <a:t>Study how predictive models can be included into the e-sports environment</a:t>
            </a:r>
          </a:p>
          <a:p>
            <a:pPr marL="342900" indent="-342900" algn="just">
              <a:buFont typeface="Arial" panose="020B0604020202020204" pitchFamily="34" charset="0"/>
              <a:buChar char="•"/>
            </a:pPr>
            <a:endParaRPr lang="en-US" sz="2000" dirty="0">
              <a:solidFill>
                <a:schemeClr val="bg2"/>
              </a:solidFill>
            </a:endParaRPr>
          </a:p>
          <a:p>
            <a:pPr marL="342900" indent="-342900" algn="just">
              <a:buFont typeface="Arial" panose="020B0604020202020204" pitchFamily="34" charset="0"/>
              <a:buChar char="•"/>
            </a:pPr>
            <a:r>
              <a:rPr lang="en-US" sz="2000" dirty="0">
                <a:solidFill>
                  <a:schemeClr val="bg2"/>
                </a:solidFill>
              </a:rPr>
              <a:t>Sports organizations can help you build and validate your model in practical settings. For example, work with the football groups</a:t>
            </a:r>
          </a:p>
          <a:p>
            <a:pPr marL="342900" indent="-342900" algn="just">
              <a:buFont typeface="Arial" panose="020B0604020202020204" pitchFamily="34" charset="0"/>
              <a:buChar char="•"/>
            </a:pPr>
            <a:endParaRPr lang="en-US" sz="2000" dirty="0">
              <a:solidFill>
                <a:schemeClr val="bg2"/>
              </a:solidFill>
            </a:endParaRPr>
          </a:p>
          <a:p>
            <a:pPr marL="342900" indent="-342900" algn="just">
              <a:buFont typeface="Arial" panose="020B0604020202020204" pitchFamily="34" charset="0"/>
              <a:buChar char="•"/>
            </a:pPr>
            <a:r>
              <a:rPr lang="en-US" sz="2000" dirty="0">
                <a:solidFill>
                  <a:schemeClr val="bg2"/>
                </a:solidFill>
              </a:rPr>
              <a:t>Player Development Insights: </a:t>
            </a:r>
            <a:r>
              <a:rPr lang="en-US" sz="2000" dirty="0" err="1">
                <a:solidFill>
                  <a:schemeClr val="bg2"/>
                </a:solidFill>
              </a:rPr>
              <a:t>Analyse</a:t>
            </a:r>
            <a:r>
              <a:rPr lang="en-US" sz="2000" dirty="0">
                <a:solidFill>
                  <a:schemeClr val="bg2"/>
                </a:solidFill>
              </a:rPr>
              <a:t> how the projections of the model can influence player development plans, examine how clubs and academies might use this knowledge to properly develop emerging talents.</a:t>
            </a:r>
            <a:endParaRPr lang="en-IN" sz="2000" dirty="0">
              <a:solidFill>
                <a:schemeClr val="bg2"/>
              </a:solidFill>
            </a:endParaRPr>
          </a:p>
        </p:txBody>
      </p:sp>
    </p:spTree>
    <p:extLst>
      <p:ext uri="{BB962C8B-B14F-4D97-AF65-F5344CB8AC3E}">
        <p14:creationId xmlns:p14="http://schemas.microsoft.com/office/powerpoint/2010/main" val="43755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TextBox 3">
            <a:extLst>
              <a:ext uri="{FF2B5EF4-FFF2-40B4-BE49-F238E27FC236}">
                <a16:creationId xmlns:a16="http://schemas.microsoft.com/office/drawing/2014/main" id="{B46F92C1-382F-3ADD-6320-083C363B3DB2}"/>
              </a:ext>
            </a:extLst>
          </p:cNvPr>
          <p:cNvSpPr txBox="1"/>
          <p:nvPr/>
        </p:nvSpPr>
        <p:spPr>
          <a:xfrm>
            <a:off x="3247053" y="354563"/>
            <a:ext cx="9069355" cy="923330"/>
          </a:xfrm>
          <a:prstGeom prst="rect">
            <a:avLst/>
          </a:prstGeom>
          <a:noFill/>
        </p:spPr>
        <p:txBody>
          <a:bodyPr wrap="square" rtlCol="0">
            <a:spAutoFit/>
          </a:bodyPr>
          <a:lstStyle/>
          <a:p>
            <a:endParaRPr lang="en-IN" dirty="0">
              <a:solidFill>
                <a:schemeClr val="bg2"/>
              </a:solidFill>
            </a:endParaRPr>
          </a:p>
          <a:p>
            <a:endParaRPr lang="en-IN" dirty="0">
              <a:solidFill>
                <a:schemeClr val="bg2"/>
              </a:solidFill>
            </a:endParaRPr>
          </a:p>
          <a:p>
            <a:endParaRPr lang="en-IN" dirty="0">
              <a:solidFill>
                <a:schemeClr val="bg2"/>
              </a:solidFill>
            </a:endParaRPr>
          </a:p>
        </p:txBody>
      </p:sp>
      <p:sp>
        <p:nvSpPr>
          <p:cNvPr id="3" name="TextBox 2">
            <a:extLst>
              <a:ext uri="{FF2B5EF4-FFF2-40B4-BE49-F238E27FC236}">
                <a16:creationId xmlns:a16="http://schemas.microsoft.com/office/drawing/2014/main" id="{51B5407A-1966-C8ED-9E10-E0B86C2E8F08}"/>
              </a:ext>
            </a:extLst>
          </p:cNvPr>
          <p:cNvSpPr txBox="1"/>
          <p:nvPr/>
        </p:nvSpPr>
        <p:spPr>
          <a:xfrm>
            <a:off x="5355772" y="2435290"/>
            <a:ext cx="9367935" cy="1200329"/>
          </a:xfrm>
          <a:prstGeom prst="rect">
            <a:avLst/>
          </a:prstGeom>
          <a:noFill/>
        </p:spPr>
        <p:txBody>
          <a:bodyPr wrap="square" rtlCol="0">
            <a:spAutoFit/>
          </a:bodyPr>
          <a:lstStyle/>
          <a:p>
            <a:r>
              <a:rPr lang="en-IN" sz="7200" b="1" dirty="0">
                <a:solidFill>
                  <a:schemeClr val="bg2"/>
                </a:solidFill>
              </a:rPr>
              <a:t>THANK YOU </a:t>
            </a:r>
          </a:p>
        </p:txBody>
      </p:sp>
    </p:spTree>
    <p:extLst>
      <p:ext uri="{BB962C8B-B14F-4D97-AF65-F5344CB8AC3E}">
        <p14:creationId xmlns:p14="http://schemas.microsoft.com/office/powerpoint/2010/main" val="221512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5693866"/>
          </a:xfrm>
          <a:prstGeom prst="rect">
            <a:avLst/>
          </a:prstGeom>
          <a:noFill/>
        </p:spPr>
        <p:txBody>
          <a:bodyPr wrap="square" rtlCol="0">
            <a:spAutoFit/>
          </a:bodyPr>
          <a:lstStyle/>
          <a:p>
            <a:r>
              <a:rPr lang="en-IN" sz="2400" dirty="0">
                <a:solidFill>
                  <a:schemeClr val="bg1"/>
                </a:solidFill>
              </a:rPr>
              <a:t>INTRODUCTION</a:t>
            </a:r>
          </a:p>
          <a:p>
            <a:pPr algn="just"/>
            <a:endParaRPr lang="en-IN" sz="1600" dirty="0">
              <a:solidFill>
                <a:schemeClr val="bg1"/>
              </a:solidFill>
            </a:endParaRPr>
          </a:p>
          <a:p>
            <a:pPr marL="285750" indent="-285750" algn="just">
              <a:buFont typeface="Arial" panose="020B0604020202020204" pitchFamily="34" charset="0"/>
              <a:buChar char="•"/>
            </a:pPr>
            <a:r>
              <a:rPr lang="en-US" sz="1600" dirty="0">
                <a:solidFill>
                  <a:schemeClr val="bg1"/>
                </a:solidFill>
              </a:rPr>
              <a:t>This thesis is embarked on a noble endeavor, motivated by a single goal: to uncover the complex network of potential players in football</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I have used the power of data and machine learning to learn up to what extent can machine learning models reliably anticipate the potential of football players by leveraging their attributes within the FIFA dataset? Furthermore, how do the five different prediction models perform, and what variations exist among them within this context.</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The Five data models selected are Linear Regression, K Nearest </a:t>
            </a:r>
            <a:r>
              <a:rPr lang="en-US" sz="1600" dirty="0" err="1">
                <a:solidFill>
                  <a:schemeClr val="bg1"/>
                </a:solidFill>
              </a:rPr>
              <a:t>Neighbours</a:t>
            </a:r>
            <a:r>
              <a:rPr lang="en-US" sz="1600" dirty="0">
                <a:solidFill>
                  <a:schemeClr val="bg1"/>
                </a:solidFill>
              </a:rPr>
              <a:t>, Support Vector Regression, Gradient Boosting Regression and Random Forest regression</a:t>
            </a:r>
          </a:p>
          <a:p>
            <a:pPr algn="just"/>
            <a:endParaRPr lang="en-US" dirty="0">
              <a:solidFill>
                <a:schemeClr val="bg1"/>
              </a:solidFill>
            </a:endParaRPr>
          </a:p>
          <a:p>
            <a:pPr algn="just"/>
            <a:r>
              <a:rPr lang="en-US" dirty="0">
                <a:solidFill>
                  <a:schemeClr val="bg1"/>
                </a:solidFill>
              </a:rPr>
              <a:t>Here is a snapshot of the dataset under consideration</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IN" dirty="0">
              <a:solidFill>
                <a:schemeClr val="bg1"/>
              </a:solidFill>
            </a:endParaRPr>
          </a:p>
          <a:p>
            <a:endParaRPr lang="en-IN" sz="2000" dirty="0">
              <a:solidFill>
                <a:schemeClr val="bg1"/>
              </a:solidFill>
            </a:endParaRPr>
          </a:p>
        </p:txBody>
      </p:sp>
      <p:pic>
        <p:nvPicPr>
          <p:cNvPr id="3" name="Picture 2">
            <a:extLst>
              <a:ext uri="{FF2B5EF4-FFF2-40B4-BE49-F238E27FC236}">
                <a16:creationId xmlns:a16="http://schemas.microsoft.com/office/drawing/2014/main" id="{6D3208A1-5C67-8CF4-06AD-DF33F3DC6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416" y="4208206"/>
            <a:ext cx="9047584" cy="2127279"/>
          </a:xfrm>
          <a:prstGeom prst="rect">
            <a:avLst/>
          </a:prstGeom>
        </p:spPr>
      </p:pic>
    </p:spTree>
    <p:extLst>
      <p:ext uri="{BB962C8B-B14F-4D97-AF65-F5344CB8AC3E}">
        <p14:creationId xmlns:p14="http://schemas.microsoft.com/office/powerpoint/2010/main" val="1352652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4955203"/>
          </a:xfrm>
          <a:prstGeom prst="rect">
            <a:avLst/>
          </a:prstGeom>
          <a:noFill/>
        </p:spPr>
        <p:txBody>
          <a:bodyPr wrap="square" rtlCol="0">
            <a:spAutoFit/>
          </a:bodyPr>
          <a:lstStyle/>
          <a:p>
            <a:pPr algn="just"/>
            <a:r>
              <a:rPr lang="en-US" dirty="0">
                <a:solidFill>
                  <a:schemeClr val="bg1"/>
                </a:solidFill>
              </a:rPr>
              <a:t>Additionally what patterns can emerge concerning key performance indicators and data relationships that influence player potential?</a:t>
            </a:r>
          </a:p>
          <a:p>
            <a:pPr algn="just"/>
            <a:endParaRPr lang="en-US" sz="2000" dirty="0">
              <a:solidFill>
                <a:schemeClr val="bg1"/>
              </a:solidFill>
            </a:endParaRPr>
          </a:p>
          <a:p>
            <a:pPr algn="just"/>
            <a:r>
              <a:rPr lang="en-US" sz="2000" dirty="0">
                <a:solidFill>
                  <a:schemeClr val="bg1"/>
                </a:solidFill>
              </a:rPr>
              <a:t>The insights that can be gleaned from key performance indicators (KPIs) and data relationships is on the basis of these questions</a:t>
            </a:r>
          </a:p>
          <a:p>
            <a:pPr algn="just"/>
            <a:endParaRPr lang="en-US" sz="2000" dirty="0">
              <a:solidFill>
                <a:schemeClr val="bg1"/>
              </a:solidFill>
            </a:endParaRPr>
          </a:p>
          <a:p>
            <a:pPr algn="just"/>
            <a:r>
              <a:rPr lang="en-US" sz="2000" dirty="0">
                <a:solidFill>
                  <a:schemeClr val="bg1"/>
                </a:solidFill>
              </a:rPr>
              <a:t>Question 1: Player BMI and Physical Attributes</a:t>
            </a:r>
          </a:p>
          <a:p>
            <a:pPr algn="just"/>
            <a:endParaRPr lang="en-US" sz="2000" dirty="0">
              <a:solidFill>
                <a:schemeClr val="bg1"/>
              </a:solidFill>
            </a:endParaRPr>
          </a:p>
          <a:p>
            <a:pPr algn="just"/>
            <a:r>
              <a:rPr lang="en-US" sz="2000" dirty="0">
                <a:solidFill>
                  <a:schemeClr val="bg1"/>
                </a:solidFill>
              </a:rPr>
              <a:t>Question 2: Continental Comparison of Physical Attributes</a:t>
            </a:r>
          </a:p>
          <a:p>
            <a:pPr algn="just"/>
            <a:endParaRPr lang="en-US" sz="2000" dirty="0">
              <a:solidFill>
                <a:schemeClr val="bg1"/>
              </a:solidFill>
            </a:endParaRPr>
          </a:p>
          <a:p>
            <a:pPr algn="just"/>
            <a:r>
              <a:rPr lang="en-US" sz="2000" dirty="0">
                <a:solidFill>
                  <a:schemeClr val="bg1"/>
                </a:solidFill>
              </a:rPr>
              <a:t>Question 3: Relationship between International Reputation and Player Attributes</a:t>
            </a:r>
          </a:p>
          <a:p>
            <a:pPr algn="just"/>
            <a:endParaRPr lang="en-US" sz="2000" dirty="0">
              <a:solidFill>
                <a:schemeClr val="bg1"/>
              </a:solidFill>
            </a:endParaRPr>
          </a:p>
          <a:p>
            <a:pPr algn="just"/>
            <a:r>
              <a:rPr lang="en-US" sz="2000" dirty="0">
                <a:solidFill>
                  <a:schemeClr val="bg1"/>
                </a:solidFill>
              </a:rPr>
              <a:t>Question 4: Relationship between Age and Player Attributes</a:t>
            </a:r>
          </a:p>
          <a:p>
            <a:pPr algn="just"/>
            <a:endParaRPr lang="en-US" sz="2000" dirty="0">
              <a:solidFill>
                <a:schemeClr val="bg1"/>
              </a:solidFill>
            </a:endParaRPr>
          </a:p>
          <a:p>
            <a:pPr algn="just"/>
            <a:r>
              <a:rPr lang="en-US" sz="2000" dirty="0">
                <a:solidFill>
                  <a:schemeClr val="bg1"/>
                </a:solidFill>
              </a:rPr>
              <a:t>Question 5: Future Value Prediction and Club/Country Analysis</a:t>
            </a:r>
          </a:p>
          <a:p>
            <a:endParaRPr lang="en-IN" sz="2000" dirty="0">
              <a:solidFill>
                <a:schemeClr val="bg1"/>
              </a:solidFill>
            </a:endParaRPr>
          </a:p>
        </p:txBody>
      </p:sp>
    </p:spTree>
    <p:extLst>
      <p:ext uri="{BB962C8B-B14F-4D97-AF65-F5344CB8AC3E}">
        <p14:creationId xmlns:p14="http://schemas.microsoft.com/office/powerpoint/2010/main" val="4101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98323"/>
            <a:ext cx="13967927" cy="6956322"/>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3170099"/>
          </a:xfrm>
          <a:prstGeom prst="rect">
            <a:avLst/>
          </a:prstGeom>
          <a:noFill/>
        </p:spPr>
        <p:txBody>
          <a:bodyPr wrap="square" rtlCol="0">
            <a:spAutoFit/>
          </a:bodyPr>
          <a:lstStyle/>
          <a:p>
            <a:pPr algn="just"/>
            <a:r>
              <a:rPr lang="en-US" sz="2000" b="1" dirty="0">
                <a:solidFill>
                  <a:schemeClr val="bg1"/>
                </a:solidFill>
              </a:rPr>
              <a:t>QUESTION 1: PLAYER BMI AND PHYSICAL ATTRIBUTES</a:t>
            </a:r>
          </a:p>
          <a:p>
            <a:pPr algn="just"/>
            <a:r>
              <a:rPr lang="en-US" sz="2000" dirty="0">
                <a:solidFill>
                  <a:schemeClr val="bg1"/>
                </a:solidFill>
              </a:rPr>
              <a:t>a) Calculate the average BMI of each country</a:t>
            </a:r>
          </a:p>
          <a:p>
            <a:pPr algn="just"/>
            <a:r>
              <a:rPr lang="en-US" sz="2000" dirty="0">
                <a:solidFill>
                  <a:schemeClr val="bg1"/>
                </a:solidFill>
              </a:rPr>
              <a:t>b) Calculate and visualize 10 countries with highest average BMI</a:t>
            </a:r>
          </a:p>
          <a:p>
            <a:pPr algn="just"/>
            <a:r>
              <a:rPr lang="en-US" sz="2000" dirty="0">
                <a:solidFill>
                  <a:schemeClr val="bg1"/>
                </a:solidFill>
              </a:rPr>
              <a:t>c) Calculate and visualize 10 countries with lowest average BMI</a:t>
            </a:r>
          </a:p>
          <a:p>
            <a:pPr algn="just"/>
            <a:r>
              <a:rPr lang="en-US" sz="2000" dirty="0">
                <a:solidFill>
                  <a:schemeClr val="bg1"/>
                </a:solidFill>
              </a:rPr>
              <a:t>d) Player with the lowest BMI</a:t>
            </a:r>
          </a:p>
          <a:p>
            <a:pPr algn="just"/>
            <a:r>
              <a:rPr lang="en-US" sz="2000" dirty="0">
                <a:solidFill>
                  <a:schemeClr val="bg1"/>
                </a:solidFill>
              </a:rPr>
              <a:t>e) Player with the highest BMI</a:t>
            </a:r>
          </a:p>
          <a:p>
            <a:pPr algn="just"/>
            <a:r>
              <a:rPr lang="en-US" sz="2000" dirty="0">
                <a:solidFill>
                  <a:schemeClr val="bg1"/>
                </a:solidFill>
              </a:rPr>
              <a:t>f) Correlation between BMI and other physical features</a:t>
            </a:r>
          </a:p>
          <a:p>
            <a:endParaRPr lang="en-US" sz="2000" dirty="0">
              <a:solidFill>
                <a:schemeClr val="bg1"/>
              </a:solidFill>
            </a:endParaRPr>
          </a:p>
          <a:p>
            <a:endParaRPr lang="en-US" sz="2000" dirty="0">
              <a:solidFill>
                <a:schemeClr val="bg1"/>
              </a:solidFill>
            </a:endParaRPr>
          </a:p>
          <a:p>
            <a:endParaRPr lang="en-IN" sz="2000" dirty="0">
              <a:solidFill>
                <a:schemeClr val="bg1"/>
              </a:solidFill>
            </a:endParaRPr>
          </a:p>
        </p:txBody>
      </p:sp>
      <p:pic>
        <p:nvPicPr>
          <p:cNvPr id="4" name="Picture 3">
            <a:extLst>
              <a:ext uri="{FF2B5EF4-FFF2-40B4-BE49-F238E27FC236}">
                <a16:creationId xmlns:a16="http://schemas.microsoft.com/office/drawing/2014/main" id="{4B9EA5FD-FC6C-EFA3-E397-33547694F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7134" y="2805817"/>
            <a:ext cx="3788229" cy="1722678"/>
          </a:xfrm>
          <a:prstGeom prst="rect">
            <a:avLst/>
          </a:prstGeom>
          <a:effectLst>
            <a:glow>
              <a:schemeClr val="accent1"/>
            </a:glow>
            <a:softEdge rad="63500"/>
          </a:effectLst>
        </p:spPr>
      </p:pic>
      <p:pic>
        <p:nvPicPr>
          <p:cNvPr id="6" name="Picture 5">
            <a:extLst>
              <a:ext uri="{FF2B5EF4-FFF2-40B4-BE49-F238E27FC236}">
                <a16:creationId xmlns:a16="http://schemas.microsoft.com/office/drawing/2014/main" id="{8932AED7-982B-B1E9-31B3-B1EA01A70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134" y="4795246"/>
            <a:ext cx="3788229" cy="320040"/>
          </a:xfrm>
          <a:prstGeom prst="rect">
            <a:avLst/>
          </a:prstGeom>
          <a:effectLst>
            <a:softEdge rad="63500"/>
          </a:effectLst>
        </p:spPr>
      </p:pic>
      <p:pic>
        <p:nvPicPr>
          <p:cNvPr id="7" name="Picture 6">
            <a:extLst>
              <a:ext uri="{FF2B5EF4-FFF2-40B4-BE49-F238E27FC236}">
                <a16:creationId xmlns:a16="http://schemas.microsoft.com/office/drawing/2014/main" id="{B645952C-4716-6323-985C-D8F1B0116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7134" y="5382036"/>
            <a:ext cx="3788228" cy="286367"/>
          </a:xfrm>
          <a:prstGeom prst="rect">
            <a:avLst/>
          </a:prstGeom>
          <a:effectLst>
            <a:softEdge rad="50800"/>
          </a:effectLst>
        </p:spPr>
      </p:pic>
      <p:pic>
        <p:nvPicPr>
          <p:cNvPr id="10" name="Picture 9">
            <a:extLst>
              <a:ext uri="{FF2B5EF4-FFF2-40B4-BE49-F238E27FC236}">
                <a16:creationId xmlns:a16="http://schemas.microsoft.com/office/drawing/2014/main" id="{1651A843-1F12-1EA1-C656-2DFA630D7B85}"/>
              </a:ext>
            </a:extLst>
          </p:cNvPr>
          <p:cNvPicPr>
            <a:picLocks noChangeAspect="1"/>
          </p:cNvPicPr>
          <p:nvPr/>
        </p:nvPicPr>
        <p:blipFill>
          <a:blip r:embed="rId6"/>
          <a:stretch>
            <a:fillRect/>
          </a:stretch>
        </p:blipFill>
        <p:spPr>
          <a:xfrm>
            <a:off x="6856446" y="2805817"/>
            <a:ext cx="3296816" cy="1722678"/>
          </a:xfrm>
          <a:prstGeom prst="rect">
            <a:avLst/>
          </a:prstGeom>
          <a:effectLst>
            <a:softEdge rad="63500"/>
          </a:effectLst>
        </p:spPr>
      </p:pic>
      <p:pic>
        <p:nvPicPr>
          <p:cNvPr id="11" name="Picture 10">
            <a:extLst>
              <a:ext uri="{FF2B5EF4-FFF2-40B4-BE49-F238E27FC236}">
                <a16:creationId xmlns:a16="http://schemas.microsoft.com/office/drawing/2014/main" id="{F6830344-A0B7-00DE-5BBC-FD484B8571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6446" y="4611931"/>
            <a:ext cx="3296816" cy="1945460"/>
          </a:xfrm>
          <a:prstGeom prst="rect">
            <a:avLst/>
          </a:prstGeom>
          <a:effectLst>
            <a:softEdge rad="63500"/>
          </a:effectLst>
        </p:spPr>
      </p:pic>
      <p:pic>
        <p:nvPicPr>
          <p:cNvPr id="12" name="Picture 11">
            <a:extLst>
              <a:ext uri="{FF2B5EF4-FFF2-40B4-BE49-F238E27FC236}">
                <a16:creationId xmlns:a16="http://schemas.microsoft.com/office/drawing/2014/main" id="{E146A92F-260F-1757-9CD4-8EF47EB58591}"/>
              </a:ext>
            </a:extLst>
          </p:cNvPr>
          <p:cNvPicPr>
            <a:picLocks noChangeAspect="1"/>
          </p:cNvPicPr>
          <p:nvPr/>
        </p:nvPicPr>
        <p:blipFill>
          <a:blip r:embed="rId8"/>
          <a:stretch>
            <a:fillRect/>
          </a:stretch>
        </p:blipFill>
        <p:spPr>
          <a:xfrm>
            <a:off x="10384971" y="2805817"/>
            <a:ext cx="2551923" cy="3751574"/>
          </a:xfrm>
          <a:prstGeom prst="rect">
            <a:avLst/>
          </a:prstGeom>
          <a:effectLst>
            <a:softEdge rad="63500"/>
          </a:effectLst>
        </p:spPr>
      </p:pic>
    </p:spTree>
    <p:extLst>
      <p:ext uri="{BB962C8B-B14F-4D97-AF65-F5344CB8AC3E}">
        <p14:creationId xmlns:p14="http://schemas.microsoft.com/office/powerpoint/2010/main" val="93520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2554545"/>
          </a:xfrm>
          <a:prstGeom prst="rect">
            <a:avLst/>
          </a:prstGeom>
          <a:noFill/>
        </p:spPr>
        <p:txBody>
          <a:bodyPr wrap="square" rtlCol="0">
            <a:spAutoFit/>
          </a:bodyPr>
          <a:lstStyle/>
          <a:p>
            <a:r>
              <a:rPr lang="en-US" sz="2000" b="1" dirty="0">
                <a:solidFill>
                  <a:schemeClr val="bg1"/>
                </a:solidFill>
              </a:rPr>
              <a:t>QUESTION 2: </a:t>
            </a:r>
          </a:p>
          <a:p>
            <a:pPr algn="just"/>
            <a:r>
              <a:rPr lang="en-US" sz="2000" dirty="0">
                <a:solidFill>
                  <a:schemeClr val="bg1"/>
                </a:solidFill>
              </a:rPr>
              <a:t>What are the differences in physicality, stamina, strength, stamina and acceleration among continents, and how do they compare to determine which continent excels in these aspects.</a:t>
            </a:r>
          </a:p>
          <a:p>
            <a:pPr algn="just"/>
            <a:endParaRPr lang="en-US" sz="2000" dirty="0">
              <a:solidFill>
                <a:schemeClr val="bg1"/>
              </a:solidFill>
            </a:endParaRPr>
          </a:p>
          <a:p>
            <a:pPr algn="just"/>
            <a:r>
              <a:rPr lang="en-US" sz="2000" dirty="0">
                <a:solidFill>
                  <a:schemeClr val="bg1"/>
                </a:solidFill>
              </a:rPr>
              <a:t>Since we have a list of countries, we have to segregate the countries as per their continents, I have divided them into six continents</a:t>
            </a:r>
          </a:p>
          <a:p>
            <a:pPr algn="just"/>
            <a:r>
              <a:rPr lang="en-US" sz="2000" dirty="0">
                <a:solidFill>
                  <a:schemeClr val="bg1"/>
                </a:solidFill>
              </a:rPr>
              <a:t>Europe, Africa, North America and Caribbean, South American, Oceanic and Asia</a:t>
            </a:r>
          </a:p>
          <a:p>
            <a:endParaRPr lang="en-US" sz="2000" dirty="0">
              <a:solidFill>
                <a:schemeClr val="bg1"/>
              </a:solidFill>
            </a:endParaRPr>
          </a:p>
        </p:txBody>
      </p:sp>
      <p:pic>
        <p:nvPicPr>
          <p:cNvPr id="2" name="Picture 1">
            <a:extLst>
              <a:ext uri="{FF2B5EF4-FFF2-40B4-BE49-F238E27FC236}">
                <a16:creationId xmlns:a16="http://schemas.microsoft.com/office/drawing/2014/main" id="{FFC9160A-3B9B-86B4-F3C4-9441CA3E4FD7}"/>
              </a:ext>
            </a:extLst>
          </p:cNvPr>
          <p:cNvPicPr>
            <a:picLocks noChangeAspect="1"/>
          </p:cNvPicPr>
          <p:nvPr/>
        </p:nvPicPr>
        <p:blipFill>
          <a:blip r:embed="rId3"/>
          <a:stretch>
            <a:fillRect/>
          </a:stretch>
        </p:blipFill>
        <p:spPr>
          <a:xfrm>
            <a:off x="2967134" y="2817845"/>
            <a:ext cx="3415005" cy="3517640"/>
          </a:xfrm>
          <a:prstGeom prst="rect">
            <a:avLst/>
          </a:prstGeom>
          <a:effectLst>
            <a:softEdge rad="63500"/>
          </a:effectLst>
        </p:spPr>
      </p:pic>
      <p:pic>
        <p:nvPicPr>
          <p:cNvPr id="3" name="Picture 2">
            <a:extLst>
              <a:ext uri="{FF2B5EF4-FFF2-40B4-BE49-F238E27FC236}">
                <a16:creationId xmlns:a16="http://schemas.microsoft.com/office/drawing/2014/main" id="{65CFE0E8-4773-1A24-7CC7-7A11280C035F}"/>
              </a:ext>
            </a:extLst>
          </p:cNvPr>
          <p:cNvPicPr>
            <a:picLocks noChangeAspect="1"/>
          </p:cNvPicPr>
          <p:nvPr/>
        </p:nvPicPr>
        <p:blipFill>
          <a:blip r:embed="rId4"/>
          <a:stretch>
            <a:fillRect/>
          </a:stretch>
        </p:blipFill>
        <p:spPr>
          <a:xfrm>
            <a:off x="6494107" y="2817845"/>
            <a:ext cx="3191070" cy="3517640"/>
          </a:xfrm>
          <a:prstGeom prst="rect">
            <a:avLst/>
          </a:prstGeom>
          <a:effectLst>
            <a:softEdge rad="63500"/>
          </a:effectLst>
        </p:spPr>
      </p:pic>
      <p:pic>
        <p:nvPicPr>
          <p:cNvPr id="13" name="Picture 12">
            <a:extLst>
              <a:ext uri="{FF2B5EF4-FFF2-40B4-BE49-F238E27FC236}">
                <a16:creationId xmlns:a16="http://schemas.microsoft.com/office/drawing/2014/main" id="{08B97405-DA9C-10C2-7943-44F1099A2568}"/>
              </a:ext>
            </a:extLst>
          </p:cNvPr>
          <p:cNvPicPr>
            <a:picLocks noChangeAspect="1"/>
          </p:cNvPicPr>
          <p:nvPr/>
        </p:nvPicPr>
        <p:blipFill>
          <a:blip r:embed="rId5"/>
          <a:stretch>
            <a:fillRect/>
          </a:stretch>
        </p:blipFill>
        <p:spPr>
          <a:xfrm>
            <a:off x="9797145" y="2817843"/>
            <a:ext cx="2979573" cy="3517639"/>
          </a:xfrm>
          <a:prstGeom prst="rect">
            <a:avLst/>
          </a:prstGeom>
          <a:effectLst>
            <a:softEdge rad="63500"/>
          </a:effectLst>
        </p:spPr>
      </p:pic>
    </p:spTree>
    <p:extLst>
      <p:ext uri="{BB962C8B-B14F-4D97-AF65-F5344CB8AC3E}">
        <p14:creationId xmlns:p14="http://schemas.microsoft.com/office/powerpoint/2010/main" val="366993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1631216"/>
          </a:xfrm>
          <a:prstGeom prst="rect">
            <a:avLst/>
          </a:prstGeom>
          <a:noFill/>
        </p:spPr>
        <p:txBody>
          <a:bodyPr wrap="square" rtlCol="0">
            <a:spAutoFit/>
          </a:bodyPr>
          <a:lstStyle/>
          <a:p>
            <a:pPr algn="just"/>
            <a:r>
              <a:rPr lang="en-US" sz="2000" b="1" dirty="0">
                <a:solidFill>
                  <a:schemeClr val="bg1"/>
                </a:solidFill>
              </a:rPr>
              <a:t>QUESTION 3:</a:t>
            </a:r>
          </a:p>
          <a:p>
            <a:pPr algn="just"/>
            <a:r>
              <a:rPr lang="en-US" sz="2000" dirty="0">
                <a:solidFill>
                  <a:schemeClr val="bg1"/>
                </a:solidFill>
              </a:rPr>
              <a:t>How does the international reputation of players relate to their wage, count, value, and age? Compare it for these attributes to </a:t>
            </a:r>
            <a:r>
              <a:rPr lang="en-US" sz="2000" dirty="0" err="1">
                <a:solidFill>
                  <a:schemeClr val="bg1"/>
                </a:solidFill>
              </a:rPr>
              <a:t>analyse</a:t>
            </a:r>
            <a:r>
              <a:rPr lang="en-US" sz="2000" dirty="0">
                <a:solidFill>
                  <a:schemeClr val="bg1"/>
                </a:solidFill>
              </a:rPr>
              <a:t> the relationships.</a:t>
            </a:r>
          </a:p>
          <a:p>
            <a:pPr algn="just"/>
            <a:r>
              <a:rPr lang="en-US" sz="2000" dirty="0">
                <a:solidFill>
                  <a:schemeClr val="bg1"/>
                </a:solidFill>
              </a:rPr>
              <a:t>Equating international reputation to revenue terms in football involves estimating how a player's reputation on the global stage can impact the financial aspects of the sport</a:t>
            </a:r>
          </a:p>
        </p:txBody>
      </p:sp>
      <p:pic>
        <p:nvPicPr>
          <p:cNvPr id="4" name="Picture 3">
            <a:extLst>
              <a:ext uri="{FF2B5EF4-FFF2-40B4-BE49-F238E27FC236}">
                <a16:creationId xmlns:a16="http://schemas.microsoft.com/office/drawing/2014/main" id="{3D5DF627-EF9B-A71B-163F-43EDEDC375B8}"/>
              </a:ext>
            </a:extLst>
          </p:cNvPr>
          <p:cNvPicPr>
            <a:picLocks noChangeAspect="1"/>
          </p:cNvPicPr>
          <p:nvPr/>
        </p:nvPicPr>
        <p:blipFill>
          <a:blip r:embed="rId3"/>
          <a:stretch>
            <a:fillRect/>
          </a:stretch>
        </p:blipFill>
        <p:spPr>
          <a:xfrm>
            <a:off x="3042632" y="2153731"/>
            <a:ext cx="3536303" cy="2550539"/>
          </a:xfrm>
          <a:prstGeom prst="rect">
            <a:avLst/>
          </a:prstGeom>
          <a:effectLst>
            <a:softEdge rad="63500"/>
          </a:effectLst>
        </p:spPr>
      </p:pic>
      <p:pic>
        <p:nvPicPr>
          <p:cNvPr id="6" name="Picture 5">
            <a:extLst>
              <a:ext uri="{FF2B5EF4-FFF2-40B4-BE49-F238E27FC236}">
                <a16:creationId xmlns:a16="http://schemas.microsoft.com/office/drawing/2014/main" id="{4B833913-5172-623D-2645-24187144D532}"/>
              </a:ext>
            </a:extLst>
          </p:cNvPr>
          <p:cNvPicPr>
            <a:picLocks noChangeAspect="1"/>
          </p:cNvPicPr>
          <p:nvPr/>
        </p:nvPicPr>
        <p:blipFill>
          <a:blip r:embed="rId4"/>
          <a:stretch>
            <a:fillRect/>
          </a:stretch>
        </p:blipFill>
        <p:spPr>
          <a:xfrm>
            <a:off x="6475893" y="4768763"/>
            <a:ext cx="3263862" cy="2024742"/>
          </a:xfrm>
          <a:prstGeom prst="rect">
            <a:avLst/>
          </a:prstGeom>
          <a:effectLst>
            <a:softEdge rad="63500"/>
          </a:effectLst>
        </p:spPr>
      </p:pic>
      <p:pic>
        <p:nvPicPr>
          <p:cNvPr id="7" name="Picture 6">
            <a:extLst>
              <a:ext uri="{FF2B5EF4-FFF2-40B4-BE49-F238E27FC236}">
                <a16:creationId xmlns:a16="http://schemas.microsoft.com/office/drawing/2014/main" id="{79E28EF3-EB0D-716B-1153-DAD99C2B4AF4}"/>
              </a:ext>
            </a:extLst>
          </p:cNvPr>
          <p:cNvPicPr>
            <a:picLocks noChangeAspect="1"/>
          </p:cNvPicPr>
          <p:nvPr/>
        </p:nvPicPr>
        <p:blipFill>
          <a:blip r:embed="rId5"/>
          <a:stretch>
            <a:fillRect/>
          </a:stretch>
        </p:blipFill>
        <p:spPr>
          <a:xfrm>
            <a:off x="6654433" y="2157015"/>
            <a:ext cx="3085322" cy="2547256"/>
          </a:xfrm>
          <a:prstGeom prst="rect">
            <a:avLst/>
          </a:prstGeom>
          <a:effectLst>
            <a:softEdge rad="63500"/>
          </a:effectLst>
        </p:spPr>
      </p:pic>
      <p:pic>
        <p:nvPicPr>
          <p:cNvPr id="10" name="Picture 9">
            <a:extLst>
              <a:ext uri="{FF2B5EF4-FFF2-40B4-BE49-F238E27FC236}">
                <a16:creationId xmlns:a16="http://schemas.microsoft.com/office/drawing/2014/main" id="{4504463F-33E9-33C3-84D1-8E18BD6CD850}"/>
              </a:ext>
            </a:extLst>
          </p:cNvPr>
          <p:cNvPicPr>
            <a:picLocks noChangeAspect="1"/>
          </p:cNvPicPr>
          <p:nvPr/>
        </p:nvPicPr>
        <p:blipFill>
          <a:blip r:embed="rId6"/>
          <a:stretch>
            <a:fillRect/>
          </a:stretch>
        </p:blipFill>
        <p:spPr>
          <a:xfrm>
            <a:off x="9815253" y="2153731"/>
            <a:ext cx="3257491" cy="2550539"/>
          </a:xfrm>
          <a:prstGeom prst="rect">
            <a:avLst/>
          </a:prstGeom>
          <a:effectLst>
            <a:softEdge rad="63500"/>
          </a:effectLst>
        </p:spPr>
      </p:pic>
    </p:spTree>
    <p:extLst>
      <p:ext uri="{BB962C8B-B14F-4D97-AF65-F5344CB8AC3E}">
        <p14:creationId xmlns:p14="http://schemas.microsoft.com/office/powerpoint/2010/main" val="22150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1323439"/>
          </a:xfrm>
          <a:prstGeom prst="rect">
            <a:avLst/>
          </a:prstGeom>
          <a:noFill/>
        </p:spPr>
        <p:txBody>
          <a:bodyPr wrap="square" rtlCol="0">
            <a:spAutoFit/>
          </a:bodyPr>
          <a:lstStyle/>
          <a:p>
            <a:pPr algn="just"/>
            <a:r>
              <a:rPr lang="en-US" sz="2000" b="1" dirty="0">
                <a:solidFill>
                  <a:schemeClr val="bg1"/>
                </a:solidFill>
              </a:rPr>
              <a:t>QUESTION 4:</a:t>
            </a:r>
          </a:p>
          <a:p>
            <a:pPr algn="just"/>
            <a:r>
              <a:rPr lang="en-US" sz="2000" dirty="0">
                <a:solidFill>
                  <a:schemeClr val="bg1"/>
                </a:solidFill>
              </a:rPr>
              <a:t>How does the age of players relate to their wage, potential, value, and sprint speed? Compare these attributes to analyze the relationships</a:t>
            </a:r>
          </a:p>
          <a:p>
            <a:endParaRPr lang="en-US" sz="2000" dirty="0">
              <a:solidFill>
                <a:schemeClr val="bg1"/>
              </a:solidFill>
            </a:endParaRPr>
          </a:p>
        </p:txBody>
      </p:sp>
      <p:pic>
        <p:nvPicPr>
          <p:cNvPr id="2" name="Picture 1">
            <a:extLst>
              <a:ext uri="{FF2B5EF4-FFF2-40B4-BE49-F238E27FC236}">
                <a16:creationId xmlns:a16="http://schemas.microsoft.com/office/drawing/2014/main" id="{9CB0ABB8-E34F-68FA-356B-196F883030E3}"/>
              </a:ext>
            </a:extLst>
          </p:cNvPr>
          <p:cNvPicPr>
            <a:picLocks noChangeAspect="1"/>
          </p:cNvPicPr>
          <p:nvPr/>
        </p:nvPicPr>
        <p:blipFill>
          <a:blip r:embed="rId3"/>
          <a:stretch>
            <a:fillRect/>
          </a:stretch>
        </p:blipFill>
        <p:spPr>
          <a:xfrm>
            <a:off x="2967134" y="1532576"/>
            <a:ext cx="3778899" cy="2819400"/>
          </a:xfrm>
          <a:prstGeom prst="rect">
            <a:avLst/>
          </a:prstGeom>
          <a:effectLst>
            <a:softEdge rad="63500"/>
          </a:effectLst>
        </p:spPr>
      </p:pic>
      <p:pic>
        <p:nvPicPr>
          <p:cNvPr id="3" name="Picture 2">
            <a:extLst>
              <a:ext uri="{FF2B5EF4-FFF2-40B4-BE49-F238E27FC236}">
                <a16:creationId xmlns:a16="http://schemas.microsoft.com/office/drawing/2014/main" id="{C2D6C62E-675C-0AF6-CC4B-1AD5A1F87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2744" y="1532576"/>
            <a:ext cx="3508310" cy="2819400"/>
          </a:xfrm>
          <a:prstGeom prst="rect">
            <a:avLst/>
          </a:prstGeom>
          <a:effectLst>
            <a:softEdge rad="63500"/>
          </a:effectLst>
        </p:spPr>
      </p:pic>
      <p:pic>
        <p:nvPicPr>
          <p:cNvPr id="11" name="Picture 10">
            <a:extLst>
              <a:ext uri="{FF2B5EF4-FFF2-40B4-BE49-F238E27FC236}">
                <a16:creationId xmlns:a16="http://schemas.microsoft.com/office/drawing/2014/main" id="{0D2823AF-E94C-55E9-CC9A-CC22C3FF26A2}"/>
              </a:ext>
            </a:extLst>
          </p:cNvPr>
          <p:cNvPicPr>
            <a:picLocks noChangeAspect="1"/>
          </p:cNvPicPr>
          <p:nvPr/>
        </p:nvPicPr>
        <p:blipFill>
          <a:blip r:embed="rId5"/>
          <a:stretch>
            <a:fillRect/>
          </a:stretch>
        </p:blipFill>
        <p:spPr>
          <a:xfrm>
            <a:off x="2967135" y="4488024"/>
            <a:ext cx="3862874" cy="2320268"/>
          </a:xfrm>
          <a:prstGeom prst="rect">
            <a:avLst/>
          </a:prstGeom>
          <a:effectLst>
            <a:softEdge rad="63500"/>
          </a:effectLst>
        </p:spPr>
      </p:pic>
      <p:pic>
        <p:nvPicPr>
          <p:cNvPr id="12" name="Picture 11">
            <a:extLst>
              <a:ext uri="{FF2B5EF4-FFF2-40B4-BE49-F238E27FC236}">
                <a16:creationId xmlns:a16="http://schemas.microsoft.com/office/drawing/2014/main" id="{A06D3575-6E2B-A504-1455-3F2CE7A7B335}"/>
              </a:ext>
            </a:extLst>
          </p:cNvPr>
          <p:cNvPicPr>
            <a:picLocks noChangeAspect="1"/>
          </p:cNvPicPr>
          <p:nvPr/>
        </p:nvPicPr>
        <p:blipFill>
          <a:blip r:embed="rId6"/>
          <a:stretch>
            <a:fillRect/>
          </a:stretch>
        </p:blipFill>
        <p:spPr>
          <a:xfrm>
            <a:off x="6905911" y="4488024"/>
            <a:ext cx="3508310" cy="2320268"/>
          </a:xfrm>
          <a:prstGeom prst="rect">
            <a:avLst/>
          </a:prstGeom>
          <a:effectLst>
            <a:softEdge rad="63500"/>
          </a:effectLst>
        </p:spPr>
      </p:pic>
      <p:pic>
        <p:nvPicPr>
          <p:cNvPr id="13" name="Picture 12">
            <a:extLst>
              <a:ext uri="{FF2B5EF4-FFF2-40B4-BE49-F238E27FC236}">
                <a16:creationId xmlns:a16="http://schemas.microsoft.com/office/drawing/2014/main" id="{042CD078-DCBD-D0E9-0E5E-3F5A9D12D2C2}"/>
              </a:ext>
            </a:extLst>
          </p:cNvPr>
          <p:cNvPicPr>
            <a:picLocks noChangeAspect="1"/>
          </p:cNvPicPr>
          <p:nvPr/>
        </p:nvPicPr>
        <p:blipFill>
          <a:blip r:embed="rId7"/>
          <a:stretch>
            <a:fillRect/>
          </a:stretch>
        </p:blipFill>
        <p:spPr>
          <a:xfrm>
            <a:off x="10487765" y="2140287"/>
            <a:ext cx="2504815" cy="3398520"/>
          </a:xfrm>
          <a:prstGeom prst="rect">
            <a:avLst/>
          </a:prstGeom>
          <a:effectLst>
            <a:softEdge rad="63500"/>
          </a:effectLst>
        </p:spPr>
      </p:pic>
    </p:spTree>
    <p:extLst>
      <p:ext uri="{BB962C8B-B14F-4D97-AF65-F5344CB8AC3E}">
        <p14:creationId xmlns:p14="http://schemas.microsoft.com/office/powerpoint/2010/main" val="77612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TextBox 8">
            <a:extLst>
              <a:ext uri="{FF2B5EF4-FFF2-40B4-BE49-F238E27FC236}">
                <a16:creationId xmlns:a16="http://schemas.microsoft.com/office/drawing/2014/main" id="{D4C8135B-85A9-CA30-210F-781CF6B712AB}"/>
              </a:ext>
            </a:extLst>
          </p:cNvPr>
          <p:cNvSpPr txBox="1"/>
          <p:nvPr/>
        </p:nvSpPr>
        <p:spPr>
          <a:xfrm>
            <a:off x="2967134" y="522515"/>
            <a:ext cx="9806474" cy="1631216"/>
          </a:xfrm>
          <a:prstGeom prst="rect">
            <a:avLst/>
          </a:prstGeom>
          <a:noFill/>
        </p:spPr>
        <p:txBody>
          <a:bodyPr wrap="square" rtlCol="0">
            <a:spAutoFit/>
          </a:bodyPr>
          <a:lstStyle/>
          <a:p>
            <a:pPr algn="just"/>
            <a:r>
              <a:rPr lang="en-US" sz="2000" b="1" dirty="0">
                <a:solidFill>
                  <a:schemeClr val="bg1"/>
                </a:solidFill>
              </a:rPr>
              <a:t>QUESTION 5:</a:t>
            </a:r>
          </a:p>
          <a:p>
            <a:pPr algn="just"/>
            <a:r>
              <a:rPr lang="en-US" sz="2000" dirty="0">
                <a:solidFill>
                  <a:schemeClr val="bg1"/>
                </a:solidFill>
              </a:rPr>
              <a:t>a) Create a metric called as Value next year, that give's the player's expected value next year</a:t>
            </a:r>
          </a:p>
          <a:p>
            <a:pPr algn="just"/>
            <a:r>
              <a:rPr lang="en-US" sz="2000" dirty="0">
                <a:solidFill>
                  <a:schemeClr val="bg1"/>
                </a:solidFill>
              </a:rPr>
              <a:t>b) Visualize the top 10 players with highest expected values for next year</a:t>
            </a:r>
          </a:p>
          <a:p>
            <a:pPr algn="just"/>
            <a:r>
              <a:rPr lang="en-US" sz="2000" dirty="0">
                <a:solidFill>
                  <a:schemeClr val="bg1"/>
                </a:solidFill>
              </a:rPr>
              <a:t>c)Countries with the greatest number of players</a:t>
            </a:r>
          </a:p>
          <a:p>
            <a:pPr algn="just"/>
            <a:r>
              <a:rPr lang="en-US" sz="2000" dirty="0">
                <a:solidFill>
                  <a:schemeClr val="bg1"/>
                </a:solidFill>
              </a:rPr>
              <a:t>d)Clubs with the greatest number of players as present in the dataset</a:t>
            </a:r>
          </a:p>
        </p:txBody>
      </p:sp>
      <p:pic>
        <p:nvPicPr>
          <p:cNvPr id="4" name="Picture 3">
            <a:extLst>
              <a:ext uri="{FF2B5EF4-FFF2-40B4-BE49-F238E27FC236}">
                <a16:creationId xmlns:a16="http://schemas.microsoft.com/office/drawing/2014/main" id="{B28B268F-758D-2F82-777C-178A9A58B0AE}"/>
              </a:ext>
            </a:extLst>
          </p:cNvPr>
          <p:cNvPicPr>
            <a:picLocks noChangeAspect="1"/>
          </p:cNvPicPr>
          <p:nvPr/>
        </p:nvPicPr>
        <p:blipFill>
          <a:blip r:embed="rId3"/>
          <a:stretch>
            <a:fillRect/>
          </a:stretch>
        </p:blipFill>
        <p:spPr>
          <a:xfrm>
            <a:off x="2967134" y="2272029"/>
            <a:ext cx="4385388" cy="2048044"/>
          </a:xfrm>
          <a:prstGeom prst="rect">
            <a:avLst/>
          </a:prstGeom>
          <a:effectLst>
            <a:softEdge rad="63500"/>
          </a:effectLst>
        </p:spPr>
      </p:pic>
      <p:pic>
        <p:nvPicPr>
          <p:cNvPr id="6" name="Picture 5">
            <a:extLst>
              <a:ext uri="{FF2B5EF4-FFF2-40B4-BE49-F238E27FC236}">
                <a16:creationId xmlns:a16="http://schemas.microsoft.com/office/drawing/2014/main" id="{670C3E86-9BAF-3E0E-2145-77E7B25CC9A0}"/>
              </a:ext>
            </a:extLst>
          </p:cNvPr>
          <p:cNvPicPr>
            <a:picLocks noChangeAspect="1"/>
          </p:cNvPicPr>
          <p:nvPr/>
        </p:nvPicPr>
        <p:blipFill>
          <a:blip r:embed="rId4"/>
          <a:stretch>
            <a:fillRect/>
          </a:stretch>
        </p:blipFill>
        <p:spPr>
          <a:xfrm>
            <a:off x="7625891" y="2272032"/>
            <a:ext cx="4385388" cy="2048041"/>
          </a:xfrm>
          <a:prstGeom prst="rect">
            <a:avLst/>
          </a:prstGeom>
          <a:effectLst>
            <a:softEdge rad="63500"/>
          </a:effectLst>
        </p:spPr>
      </p:pic>
      <p:pic>
        <p:nvPicPr>
          <p:cNvPr id="7" name="Picture 6">
            <a:extLst>
              <a:ext uri="{FF2B5EF4-FFF2-40B4-BE49-F238E27FC236}">
                <a16:creationId xmlns:a16="http://schemas.microsoft.com/office/drawing/2014/main" id="{8B1DB170-44A5-B44C-8BDD-B70B1209DD16}"/>
              </a:ext>
            </a:extLst>
          </p:cNvPr>
          <p:cNvPicPr>
            <a:picLocks noChangeAspect="1"/>
          </p:cNvPicPr>
          <p:nvPr/>
        </p:nvPicPr>
        <p:blipFill>
          <a:blip r:embed="rId5"/>
          <a:stretch>
            <a:fillRect/>
          </a:stretch>
        </p:blipFill>
        <p:spPr>
          <a:xfrm>
            <a:off x="2967134" y="4629803"/>
            <a:ext cx="4658757" cy="2048044"/>
          </a:xfrm>
          <a:prstGeom prst="rect">
            <a:avLst/>
          </a:prstGeom>
          <a:effectLst>
            <a:softEdge rad="63500"/>
          </a:effectLst>
        </p:spPr>
      </p:pic>
      <p:pic>
        <p:nvPicPr>
          <p:cNvPr id="10" name="Picture 9">
            <a:extLst>
              <a:ext uri="{FF2B5EF4-FFF2-40B4-BE49-F238E27FC236}">
                <a16:creationId xmlns:a16="http://schemas.microsoft.com/office/drawing/2014/main" id="{2975F3C5-0F83-8421-E743-45AAA4C1990F}"/>
              </a:ext>
            </a:extLst>
          </p:cNvPr>
          <p:cNvPicPr>
            <a:picLocks noChangeAspect="1"/>
          </p:cNvPicPr>
          <p:nvPr/>
        </p:nvPicPr>
        <p:blipFill>
          <a:blip r:embed="rId6"/>
          <a:stretch>
            <a:fillRect/>
          </a:stretch>
        </p:blipFill>
        <p:spPr>
          <a:xfrm>
            <a:off x="7806612" y="4629803"/>
            <a:ext cx="4385388" cy="2048041"/>
          </a:xfrm>
          <a:prstGeom prst="rect">
            <a:avLst/>
          </a:prstGeom>
          <a:effectLst>
            <a:softEdge rad="63500"/>
          </a:effectLst>
        </p:spPr>
      </p:pic>
    </p:spTree>
    <p:extLst>
      <p:ext uri="{BB962C8B-B14F-4D97-AF65-F5344CB8AC3E}">
        <p14:creationId xmlns:p14="http://schemas.microsoft.com/office/powerpoint/2010/main" val="108870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98F71F-02FA-E4EB-6771-01743793589C}"/>
              </a:ext>
            </a:extLst>
          </p:cNvPr>
          <p:cNvPicPr>
            <a:picLocks noChangeAspect="1"/>
          </p:cNvPicPr>
          <p:nvPr/>
        </p:nvPicPr>
        <p:blipFill rotWithShape="1">
          <a:blip r:embed="rId2">
            <a:extLst>
              <a:ext uri="{28A0092B-C50C-407E-A947-70E740481C1C}">
                <a14:useLocalDpi xmlns:a14="http://schemas.microsoft.com/office/drawing/2010/main" val="0"/>
              </a:ext>
            </a:extLst>
          </a:blip>
          <a:srcRect l="125" r="63"/>
          <a:stretch/>
        </p:blipFill>
        <p:spPr>
          <a:xfrm>
            <a:off x="-867747" y="0"/>
            <a:ext cx="13967927"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Freeform: Shape 7">
            <a:extLst>
              <a:ext uri="{FF2B5EF4-FFF2-40B4-BE49-F238E27FC236}">
                <a16:creationId xmlns:a16="http://schemas.microsoft.com/office/drawing/2014/main" id="{A0B9BB95-9862-BE8C-8CDA-98D61A984A29}"/>
              </a:ext>
            </a:extLst>
          </p:cNvPr>
          <p:cNvSpPr/>
          <p:nvPr/>
        </p:nvSpPr>
        <p:spPr>
          <a:xfrm>
            <a:off x="-867747" y="-1"/>
            <a:ext cx="13967927" cy="6858000"/>
          </a:xfrm>
          <a:custGeom>
            <a:avLst/>
            <a:gdLst>
              <a:gd name="connsiteX0" fmla="*/ 748016 w 13967927"/>
              <a:gd name="connsiteY0" fmla="*/ 83976 h 6858000"/>
              <a:gd name="connsiteX1" fmla="*/ 149290 w 13967927"/>
              <a:gd name="connsiteY1" fmla="*/ 682702 h 6858000"/>
              <a:gd name="connsiteX2" fmla="*/ 149290 w 13967927"/>
              <a:gd name="connsiteY2" fmla="*/ 6091323 h 6858000"/>
              <a:gd name="connsiteX3" fmla="*/ 748016 w 13967927"/>
              <a:gd name="connsiteY3" fmla="*/ 6690049 h 6858000"/>
              <a:gd name="connsiteX4" fmla="*/ 3142850 w 13967927"/>
              <a:gd name="connsiteY4" fmla="*/ 6690049 h 6858000"/>
              <a:gd name="connsiteX5" fmla="*/ 3741576 w 13967927"/>
              <a:gd name="connsiteY5" fmla="*/ 6091323 h 6858000"/>
              <a:gd name="connsiteX6" fmla="*/ 3741576 w 13967927"/>
              <a:gd name="connsiteY6" fmla="*/ 682702 h 6858000"/>
              <a:gd name="connsiteX7" fmla="*/ 3142850 w 13967927"/>
              <a:gd name="connsiteY7" fmla="*/ 83976 h 6858000"/>
              <a:gd name="connsiteX8" fmla="*/ 0 w 13967927"/>
              <a:gd name="connsiteY8" fmla="*/ 0 h 6858000"/>
              <a:gd name="connsiteX9" fmla="*/ 13967927 w 13967927"/>
              <a:gd name="connsiteY9" fmla="*/ 0 h 6858000"/>
              <a:gd name="connsiteX10" fmla="*/ 13967927 w 13967927"/>
              <a:gd name="connsiteY10" fmla="*/ 6858000 h 6858000"/>
              <a:gd name="connsiteX11" fmla="*/ 0 w 13967927"/>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67927" h="6858000">
                <a:moveTo>
                  <a:pt x="748016" y="83976"/>
                </a:moveTo>
                <a:cubicBezTo>
                  <a:pt x="417349" y="83976"/>
                  <a:pt x="149290" y="352035"/>
                  <a:pt x="149290" y="682702"/>
                </a:cubicBezTo>
                <a:lnTo>
                  <a:pt x="149290" y="6091323"/>
                </a:lnTo>
                <a:cubicBezTo>
                  <a:pt x="149290" y="6421990"/>
                  <a:pt x="417349" y="6690049"/>
                  <a:pt x="748016" y="6690049"/>
                </a:cubicBezTo>
                <a:lnTo>
                  <a:pt x="3142850" y="6690049"/>
                </a:lnTo>
                <a:cubicBezTo>
                  <a:pt x="3473517" y="6690049"/>
                  <a:pt x="3741576" y="6421990"/>
                  <a:pt x="3741576" y="6091323"/>
                </a:cubicBezTo>
                <a:lnTo>
                  <a:pt x="3741576" y="682702"/>
                </a:lnTo>
                <a:cubicBezTo>
                  <a:pt x="3741576" y="352035"/>
                  <a:pt x="3473517" y="83976"/>
                  <a:pt x="3142850" y="83976"/>
                </a:cubicBezTo>
                <a:close/>
                <a:moveTo>
                  <a:pt x="0" y="0"/>
                </a:moveTo>
                <a:lnTo>
                  <a:pt x="13967927" y="0"/>
                </a:lnTo>
                <a:lnTo>
                  <a:pt x="13967927" y="6858000"/>
                </a:lnTo>
                <a:lnTo>
                  <a:pt x="0" y="6858000"/>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 name="TextBox 1">
            <a:extLst>
              <a:ext uri="{FF2B5EF4-FFF2-40B4-BE49-F238E27FC236}">
                <a16:creationId xmlns:a16="http://schemas.microsoft.com/office/drawing/2014/main" id="{E6476D11-8A6D-F12D-DB44-ACFA72FC8CE0}"/>
              </a:ext>
            </a:extLst>
          </p:cNvPr>
          <p:cNvSpPr txBox="1"/>
          <p:nvPr/>
        </p:nvSpPr>
        <p:spPr>
          <a:xfrm>
            <a:off x="3116424" y="307910"/>
            <a:ext cx="9218645" cy="4524315"/>
          </a:xfrm>
          <a:prstGeom prst="rect">
            <a:avLst/>
          </a:prstGeom>
          <a:noFill/>
        </p:spPr>
        <p:txBody>
          <a:bodyPr wrap="square" rtlCol="0">
            <a:spAutoFit/>
          </a:bodyPr>
          <a:lstStyle/>
          <a:p>
            <a:pPr algn="just"/>
            <a:r>
              <a:rPr lang="en-US" b="1" dirty="0">
                <a:solidFill>
                  <a:schemeClr val="bg1"/>
                </a:solidFill>
              </a:rPr>
              <a:t>MODEL BUILDING AND IMPLEMENTATION OF RESULTS</a:t>
            </a:r>
          </a:p>
          <a:p>
            <a:pPr algn="just"/>
            <a:endParaRPr lang="en-US" dirty="0">
              <a:solidFill>
                <a:schemeClr val="bg1"/>
              </a:solidFill>
            </a:endParaRPr>
          </a:p>
          <a:p>
            <a:pPr algn="just"/>
            <a:r>
              <a:rPr lang="en-US" dirty="0">
                <a:solidFill>
                  <a:schemeClr val="bg1"/>
                </a:solidFill>
              </a:rPr>
              <a:t>The basic steps of all the models involve the following common steps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Our machine learning model can be trained on </a:t>
            </a:r>
            <a:r>
              <a:rPr lang="en-US" dirty="0" err="1">
                <a:solidFill>
                  <a:schemeClr val="bg1"/>
                </a:solidFill>
              </a:rPr>
              <a:t>X_train</a:t>
            </a:r>
            <a:r>
              <a:rPr lang="en-US" dirty="0">
                <a:solidFill>
                  <a:schemeClr val="bg1"/>
                </a:solidFill>
              </a:rPr>
              <a:t> and </a:t>
            </a:r>
            <a:r>
              <a:rPr lang="en-US" dirty="0" err="1">
                <a:solidFill>
                  <a:schemeClr val="bg1"/>
                </a:solidFill>
              </a:rPr>
              <a:t>y_train</a:t>
            </a:r>
            <a:r>
              <a:rPr lang="en-US" dirty="0">
                <a:solidFill>
                  <a:schemeClr val="bg1"/>
                </a:solidFill>
              </a:rPr>
              <a:t> following this data split, and its performance can then be evaluated on </a:t>
            </a:r>
            <a:r>
              <a:rPr lang="en-US" dirty="0" err="1">
                <a:solidFill>
                  <a:schemeClr val="bg1"/>
                </a:solidFill>
              </a:rPr>
              <a:t>X_test</a:t>
            </a:r>
            <a:r>
              <a:rPr lang="en-US" dirty="0">
                <a:solidFill>
                  <a:schemeClr val="bg1"/>
                </a:solidFill>
              </a:rPr>
              <a:t> and </a:t>
            </a:r>
            <a:r>
              <a:rPr lang="en-US" dirty="0" err="1">
                <a:solidFill>
                  <a:schemeClr val="bg1"/>
                </a:solidFill>
              </a:rPr>
              <a:t>y_test</a:t>
            </a:r>
            <a:r>
              <a:rPr lang="en-US" dirty="0">
                <a:solidFill>
                  <a:schemeClr val="bg1"/>
                </a:solidFill>
              </a:rPr>
              <a:t> to determine how well it reacts to new data</a:t>
            </a:r>
            <a:endParaRPr lang="en-IN" dirty="0">
              <a:solidFill>
                <a:schemeClr val="bg1"/>
              </a:solidFill>
            </a:endParaRPr>
          </a:p>
          <a:p>
            <a:pPr marL="285750" indent="-285750" algn="just">
              <a:buFont typeface="Arial" panose="020B0604020202020204" pitchFamily="34" charset="0"/>
              <a:buChar char="•"/>
            </a:pPr>
            <a:r>
              <a:rPr lang="en-IN" dirty="0">
                <a:solidFill>
                  <a:schemeClr val="bg1"/>
                </a:solidFill>
              </a:rPr>
              <a:t>After this </a:t>
            </a:r>
            <a:r>
              <a:rPr lang="en-US" dirty="0">
                <a:solidFill>
                  <a:schemeClr val="bg1"/>
                </a:solidFill>
              </a:rPr>
              <a:t>we use our predictor variables X and Y, this code builds the model and fits it, enabling the model to discover the link between them, below are the screengrab for Random Forrest Regression Model</a:t>
            </a:r>
          </a:p>
          <a:p>
            <a:pPr marL="285750" indent="-285750" algn="just">
              <a:buFont typeface="Arial" panose="020B0604020202020204" pitchFamily="34" charset="0"/>
              <a:buChar char="•"/>
            </a:pPr>
            <a:r>
              <a:rPr lang="en-US" dirty="0">
                <a:solidFill>
                  <a:schemeClr val="bg1"/>
                </a:solidFill>
              </a:rPr>
              <a:t>Following these steps, we have to now calculate the metrics which assess the performance and the accuracy of the Random Forest Regression on the test dataset</a:t>
            </a:r>
          </a:p>
          <a:p>
            <a:pPr marL="285750" indent="-285750" algn="just">
              <a:buFont typeface="Arial" panose="020B0604020202020204" pitchFamily="34" charset="0"/>
              <a:buChar char="•"/>
            </a:pPr>
            <a:r>
              <a:rPr lang="en-US" dirty="0">
                <a:solidFill>
                  <a:schemeClr val="bg1"/>
                </a:solidFill>
              </a:rPr>
              <a:t>The three metrics under consideration are MAE, MSE and R SQUARED</a:t>
            </a:r>
            <a:endParaRPr lang="en-IN" dirty="0">
              <a:solidFill>
                <a:schemeClr val="bg1"/>
              </a:solidFill>
            </a:endParaRPr>
          </a:p>
        </p:txBody>
      </p:sp>
      <p:pic>
        <p:nvPicPr>
          <p:cNvPr id="3" name="Picture 2">
            <a:extLst>
              <a:ext uri="{FF2B5EF4-FFF2-40B4-BE49-F238E27FC236}">
                <a16:creationId xmlns:a16="http://schemas.microsoft.com/office/drawing/2014/main" id="{707E1BE8-CCCE-05F6-0059-37ABA8F3C05A}"/>
              </a:ext>
            </a:extLst>
          </p:cNvPr>
          <p:cNvPicPr>
            <a:picLocks noChangeAspect="1"/>
          </p:cNvPicPr>
          <p:nvPr/>
        </p:nvPicPr>
        <p:blipFill>
          <a:blip r:embed="rId3"/>
          <a:stretch>
            <a:fillRect/>
          </a:stretch>
        </p:blipFill>
        <p:spPr>
          <a:xfrm>
            <a:off x="3230245" y="1301542"/>
            <a:ext cx="5731510" cy="373380"/>
          </a:xfrm>
          <a:prstGeom prst="rect">
            <a:avLst/>
          </a:prstGeom>
          <a:effectLst>
            <a:softEdge rad="63500"/>
          </a:effectLst>
        </p:spPr>
      </p:pic>
      <p:pic>
        <p:nvPicPr>
          <p:cNvPr id="11" name="Picture 10">
            <a:extLst>
              <a:ext uri="{FF2B5EF4-FFF2-40B4-BE49-F238E27FC236}">
                <a16:creationId xmlns:a16="http://schemas.microsoft.com/office/drawing/2014/main" id="{620B3F7E-3A85-D54D-C49A-DF67AE93A92D}"/>
              </a:ext>
            </a:extLst>
          </p:cNvPr>
          <p:cNvPicPr>
            <a:picLocks noChangeAspect="1"/>
          </p:cNvPicPr>
          <p:nvPr/>
        </p:nvPicPr>
        <p:blipFill>
          <a:blip r:embed="rId4"/>
          <a:stretch>
            <a:fillRect/>
          </a:stretch>
        </p:blipFill>
        <p:spPr>
          <a:xfrm>
            <a:off x="3230245" y="1920867"/>
            <a:ext cx="5731510" cy="321945"/>
          </a:xfrm>
          <a:prstGeom prst="rect">
            <a:avLst/>
          </a:prstGeom>
          <a:effectLst>
            <a:softEdge rad="63500"/>
          </a:effectLst>
        </p:spPr>
      </p:pic>
      <p:pic>
        <p:nvPicPr>
          <p:cNvPr id="12" name="Picture 11">
            <a:extLst>
              <a:ext uri="{FF2B5EF4-FFF2-40B4-BE49-F238E27FC236}">
                <a16:creationId xmlns:a16="http://schemas.microsoft.com/office/drawing/2014/main" id="{E2ABDDCA-5141-89D9-97AB-9C60AA44DB1E}"/>
              </a:ext>
            </a:extLst>
          </p:cNvPr>
          <p:cNvPicPr>
            <a:picLocks noChangeAspect="1"/>
          </p:cNvPicPr>
          <p:nvPr/>
        </p:nvPicPr>
        <p:blipFill>
          <a:blip r:embed="rId5"/>
          <a:stretch>
            <a:fillRect/>
          </a:stretch>
        </p:blipFill>
        <p:spPr>
          <a:xfrm>
            <a:off x="3408434" y="5415062"/>
            <a:ext cx="2186940" cy="1043940"/>
          </a:xfrm>
          <a:prstGeom prst="rect">
            <a:avLst/>
          </a:prstGeom>
          <a:effectLst>
            <a:softEdge rad="63500"/>
          </a:effectLst>
        </p:spPr>
      </p:pic>
      <p:pic>
        <p:nvPicPr>
          <p:cNvPr id="13" name="Picture 12">
            <a:extLst>
              <a:ext uri="{FF2B5EF4-FFF2-40B4-BE49-F238E27FC236}">
                <a16:creationId xmlns:a16="http://schemas.microsoft.com/office/drawing/2014/main" id="{A1087C15-1FD2-81DA-C238-A62F14C119C0}"/>
              </a:ext>
            </a:extLst>
          </p:cNvPr>
          <p:cNvPicPr>
            <a:picLocks noChangeAspect="1"/>
          </p:cNvPicPr>
          <p:nvPr/>
        </p:nvPicPr>
        <p:blipFill>
          <a:blip r:embed="rId6"/>
          <a:stretch>
            <a:fillRect/>
          </a:stretch>
        </p:blipFill>
        <p:spPr>
          <a:xfrm>
            <a:off x="6093668" y="5475337"/>
            <a:ext cx="2552700" cy="350520"/>
          </a:xfrm>
          <a:prstGeom prst="rect">
            <a:avLst/>
          </a:prstGeom>
          <a:effectLst>
            <a:softEdge rad="63500"/>
          </a:effectLst>
        </p:spPr>
      </p:pic>
      <p:pic>
        <p:nvPicPr>
          <p:cNvPr id="14" name="Picture 13">
            <a:extLst>
              <a:ext uri="{FF2B5EF4-FFF2-40B4-BE49-F238E27FC236}">
                <a16:creationId xmlns:a16="http://schemas.microsoft.com/office/drawing/2014/main" id="{0C5DEA94-54B7-5C98-4596-137B104F84FB}"/>
              </a:ext>
            </a:extLst>
          </p:cNvPr>
          <p:cNvPicPr>
            <a:picLocks noChangeAspect="1"/>
          </p:cNvPicPr>
          <p:nvPr/>
        </p:nvPicPr>
        <p:blipFill>
          <a:blip r:embed="rId7"/>
          <a:stretch>
            <a:fillRect/>
          </a:stretch>
        </p:blipFill>
        <p:spPr>
          <a:xfrm>
            <a:off x="9265454" y="4935894"/>
            <a:ext cx="3215640" cy="1851864"/>
          </a:xfrm>
          <a:prstGeom prst="rect">
            <a:avLst/>
          </a:prstGeom>
          <a:effectLst>
            <a:softEdge rad="63500"/>
          </a:effectLst>
        </p:spPr>
      </p:pic>
    </p:spTree>
    <p:extLst>
      <p:ext uri="{BB962C8B-B14F-4D97-AF65-F5344CB8AC3E}">
        <p14:creationId xmlns:p14="http://schemas.microsoft.com/office/powerpoint/2010/main" val="429332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996</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Koundinya</dc:creator>
  <cp:lastModifiedBy>Karan Koundinya</cp:lastModifiedBy>
  <cp:revision>12</cp:revision>
  <dcterms:created xsi:type="dcterms:W3CDTF">2023-08-29T07:32:19Z</dcterms:created>
  <dcterms:modified xsi:type="dcterms:W3CDTF">2023-08-29T13:09:18Z</dcterms:modified>
</cp:coreProperties>
</file>