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  <p:sldMasterId id="2147483696" r:id="rId3"/>
    <p:sldMasterId id="2147483714" r:id="rId4"/>
    <p:sldMasterId id="2147483732" r:id="rId5"/>
  </p:sldMasterIdLst>
  <p:sldIdLst>
    <p:sldId id="259" r:id="rId6"/>
    <p:sldId id="262" r:id="rId7"/>
    <p:sldId id="268" r:id="rId8"/>
    <p:sldId id="302" r:id="rId9"/>
    <p:sldId id="265" r:id="rId10"/>
    <p:sldId id="271" r:id="rId11"/>
    <p:sldId id="274" r:id="rId12"/>
    <p:sldId id="280" r:id="rId13"/>
    <p:sldId id="283" r:id="rId14"/>
    <p:sldId id="286" r:id="rId15"/>
    <p:sldId id="289" r:id="rId16"/>
    <p:sldId id="292" r:id="rId17"/>
    <p:sldId id="295" r:id="rId18"/>
    <p:sldId id="296" r:id="rId19"/>
    <p:sldId id="297" r:id="rId20"/>
    <p:sldId id="298" r:id="rId21"/>
    <p:sldId id="299" r:id="rId22"/>
    <p:sldId id="301" r:id="rId23"/>
    <p:sldId id="300" r:id="rId24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5B8DD9-678C-446B-9CFB-DB896711E2FC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421C2F-8E9C-44C8-A0D8-D91205E37DC8}" type="parTrans" cxnId="{0BC012FF-80E7-456D-8D91-97C8809DFD74}">
      <dgm:prSet/>
      <dgm:spPr/>
      <dgm:t>
        <a:bodyPr/>
        <a:lstStyle/>
        <a:p>
          <a:endParaRPr lang="en-US"/>
        </a:p>
      </dgm:t>
    </dgm:pt>
    <dgm:pt modelId="{83913890-73C4-47F9-A40E-962F5C8F728C}">
      <dgm:prSet phldrT="[Text]"/>
      <dgm:spPr>
        <a:solidFill>
          <a:schemeClr val="accent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r>
            <a:rPr lang="en-US"/>
            <a:t>Memristor</a:t>
          </a:r>
        </a:p>
      </dgm:t>
    </dgm:pt>
    <dgm:pt modelId="{779E5E71-690B-4FD6-9A06-6B8217066631}" type="sibTrans" cxnId="{0BC012FF-80E7-456D-8D91-97C8809DFD74}">
      <dgm:prSet custT="1"/>
      <dgm:spPr>
        <a:solidFill>
          <a:srgbClr val="FF0000"/>
        </a:solidFill>
        <a:ln>
          <a:noFill/>
        </a:ln>
      </dgm:spPr>
      <dgm:t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gm:t>
    </dgm:pt>
    <dgm:pt modelId="{E5828EDE-124A-45A3-B177-F4F1BDB0EC02}" type="parTrans" cxnId="{4A249326-A224-4C71-82AD-A9448F24AEC4}">
      <dgm:prSet/>
      <dgm:spPr/>
      <dgm:t>
        <a:bodyPr/>
        <a:lstStyle/>
        <a:p>
          <a:endParaRPr lang="en-US"/>
        </a:p>
      </dgm:t>
    </dgm:pt>
    <dgm:pt modelId="{225CD296-47CB-4559-BD54-BFEF2042EAD3}">
      <dgm:prSet phldrT="[Text]"/>
      <dgm:spPr>
        <a:solidFill>
          <a:schemeClr val="accent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r>
            <a:rPr lang="en-US"/>
            <a:t>Register</a:t>
          </a:r>
        </a:p>
      </dgm:t>
    </dgm:pt>
    <dgm:pt modelId="{8033B0B1-BE7E-49A7-9DAC-C6C1D6E8366D}" type="sibTrans" cxnId="{4A249326-A224-4C71-82AD-A9448F24AEC4}">
      <dgm:prSet custT="1"/>
      <dgm:spPr>
        <a:solidFill>
          <a:srgbClr val="FF0000"/>
        </a:solidFill>
        <a:ln>
          <a:noFill/>
        </a:ln>
      </dgm:spPr>
      <dgm:t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gm:t>
    </dgm:pt>
    <dgm:pt modelId="{74027478-3047-4F54-9373-CC3C14A53B92}" type="parTrans" cxnId="{CFD05B75-F6EE-457E-A5B9-C3E7D96D64EF}">
      <dgm:prSet/>
      <dgm:spPr/>
      <dgm:t>
        <a:bodyPr/>
        <a:lstStyle/>
        <a:p>
          <a:endParaRPr lang="en-US"/>
        </a:p>
      </dgm:t>
    </dgm:pt>
    <dgm:pt modelId="{962B93C0-27C1-466E-B6FC-A390F7D8AB91}">
      <dgm:prSet phldrT="[Text]"/>
      <dgm:spPr>
        <a:solidFill>
          <a:schemeClr val="accent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</dgm:spPr>
      <dgm:t>
        <a:bodyPr/>
        <a:lstStyle/>
        <a:p>
          <a:r>
            <a:rPr lang="en-US"/>
            <a:t>Memory</a:t>
          </a:r>
        </a:p>
      </dgm:t>
    </dgm:pt>
    <dgm:pt modelId="{C4DF9F4D-E55C-4DED-B9E6-03BE1D2BF11C}" type="sibTrans" cxnId="{CFD05B75-F6EE-457E-A5B9-C3E7D96D64EF}">
      <dgm:prSet custT="1"/>
      <dgm:spPr>
        <a:solidFill>
          <a:srgbClr val="FF0000"/>
        </a:solidFill>
        <a:ln>
          <a:noFill/>
        </a:ln>
      </dgm:spPr>
      <dgm:t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gm:t>
    </dgm:pt>
    <dgm:pt modelId="{BDC89DAF-452A-4595-B0DB-8A500AA3F780}" type="pres">
      <dgm:prSet presAssocID="{4C5B8DD9-678C-446B-9CFB-DB896711E2FC}" presName="Name0" presStyleCnt="0">
        <dgm:presLayoutVars>
          <dgm:dir/>
          <dgm:resizeHandles val="exact"/>
        </dgm:presLayoutVars>
      </dgm:prSet>
      <dgm:spPr/>
    </dgm:pt>
    <dgm:pt modelId="{230BCEDD-B090-4D22-9D70-BC646197E77D}" type="pres">
      <dgm:prSet presAssocID="{83913890-73C4-47F9-A40E-962F5C8F728C}" presName="node" presStyleLbl="node1" presStyleIdx="0" presStyleCnt="3">
        <dgm:presLayoutVars>
          <dgm:bulletEnabled val="1"/>
        </dgm:presLayoutVars>
      </dgm:prSet>
      <dgm:spPr/>
    </dgm:pt>
    <dgm:pt modelId="{D1B21B9B-6469-4287-812A-318BC077C3CE}" type="pres">
      <dgm:prSet presAssocID="{779E5E71-690B-4FD6-9A06-6B8217066631}" presName="sibTrans" presStyleLbl="sibTrans2D1" presStyleIdx="0" presStyleCnt="3"/>
      <dgm:spPr/>
    </dgm:pt>
    <dgm:pt modelId="{B09DCDF9-7A73-45C3-9DE3-6894D082E104}" type="pres">
      <dgm:prSet presAssocID="{779E5E71-690B-4FD6-9A06-6B8217066631}" presName="connectorText" presStyleLbl="sibTrans2D1" presStyleIdx="0" presStyleCnt="3"/>
      <dgm:spPr/>
    </dgm:pt>
    <dgm:pt modelId="{28E2ACD5-DA77-4C66-861E-B8DDCE584E75}" type="pres">
      <dgm:prSet presAssocID="{225CD296-47CB-4559-BD54-BFEF2042EAD3}" presName="node" presStyleLbl="node1" presStyleIdx="1" presStyleCnt="3">
        <dgm:presLayoutVars>
          <dgm:bulletEnabled val="1"/>
        </dgm:presLayoutVars>
      </dgm:prSet>
      <dgm:spPr/>
    </dgm:pt>
    <dgm:pt modelId="{BE28103E-2D2F-48A0-BDAC-CB0C7F8EED7A}" type="pres">
      <dgm:prSet presAssocID="{8033B0B1-BE7E-49A7-9DAC-C6C1D6E8366D}" presName="sibTrans" presStyleLbl="sibTrans2D1" presStyleIdx="1" presStyleCnt="3" custFlipHor="1" custScaleX="83534" custScaleY="251131" custLinFactNeighborX="864" custLinFactNeighborY="-23746"/>
      <dgm:spPr>
        <a:prstGeom prst="mathPlus">
          <a:avLst/>
        </a:prstGeom>
      </dgm:spPr>
    </dgm:pt>
    <dgm:pt modelId="{72D66F41-58EC-4579-88D0-CB86B76F8969}" type="pres">
      <dgm:prSet presAssocID="{8033B0B1-BE7E-49A7-9DAC-C6C1D6E8366D}" presName="connectorText" presStyleLbl="sibTrans2D1" presStyleIdx="1" presStyleCnt="3"/>
      <dgm:spPr/>
    </dgm:pt>
    <dgm:pt modelId="{65F3B192-943F-4149-B2AA-AAACDCD6751E}" type="pres">
      <dgm:prSet presAssocID="{962B93C0-27C1-466E-B6FC-A390F7D8AB91}" presName="node" presStyleLbl="node1" presStyleIdx="2" presStyleCnt="3">
        <dgm:presLayoutVars>
          <dgm:bulletEnabled val="1"/>
        </dgm:presLayoutVars>
      </dgm:prSet>
      <dgm:spPr/>
    </dgm:pt>
    <dgm:pt modelId="{6BFA23C0-AC1A-4E63-B1FE-5774E452B329}" type="pres">
      <dgm:prSet presAssocID="{C4DF9F4D-E55C-4DED-B9E6-03BE1D2BF11C}" presName="sibTrans" presStyleLbl="sibTrans2D1" presStyleIdx="2" presStyleCnt="3" custLinFactNeighborX="-24104" custLinFactNeighborY="4753"/>
      <dgm:spPr/>
    </dgm:pt>
    <dgm:pt modelId="{73118FCB-7AB1-4C51-BF55-FC058A243DB0}" type="pres">
      <dgm:prSet presAssocID="{C4DF9F4D-E55C-4DED-B9E6-03BE1D2BF11C}" presName="connectorText" presStyleLbl="sibTrans2D1" presStyleIdx="2" presStyleCnt="3"/>
      <dgm:spPr/>
    </dgm:pt>
  </dgm:ptLst>
  <dgm:cxnLst>
    <dgm:cxn modelId="{829D0D08-263E-441C-B07B-90AC69F389AF}" type="presOf" srcId="{8033B0B1-BE7E-49A7-9DAC-C6C1D6E8366D}" destId="{BE28103E-2D2F-48A0-BDAC-CB0C7F8EED7A}" srcOrd="0" destOrd="0" presId="urn:microsoft.com/office/officeart/2005/8/layout/cycle7"/>
    <dgm:cxn modelId="{2214B223-D9FD-4ACB-8D8A-A378CFC0392C}" type="presOf" srcId="{C4DF9F4D-E55C-4DED-B9E6-03BE1D2BF11C}" destId="{6BFA23C0-AC1A-4E63-B1FE-5774E452B329}" srcOrd="0" destOrd="0" presId="urn:microsoft.com/office/officeart/2005/8/layout/cycle7"/>
    <dgm:cxn modelId="{4A249326-A224-4C71-82AD-A9448F24AEC4}" srcId="{4C5B8DD9-678C-446B-9CFB-DB896711E2FC}" destId="{225CD296-47CB-4559-BD54-BFEF2042EAD3}" srcOrd="1" destOrd="0" parTransId="{E5828EDE-124A-45A3-B177-F4F1BDB0EC02}" sibTransId="{8033B0B1-BE7E-49A7-9DAC-C6C1D6E8366D}"/>
    <dgm:cxn modelId="{DB2E9930-8A36-433D-8F45-5383F50BDFFE}" type="presOf" srcId="{8033B0B1-BE7E-49A7-9DAC-C6C1D6E8366D}" destId="{72D66F41-58EC-4579-88D0-CB86B76F8969}" srcOrd="1" destOrd="0" presId="urn:microsoft.com/office/officeart/2005/8/layout/cycle7"/>
    <dgm:cxn modelId="{BEA56C38-60D8-475F-9D93-B6FB09D7D316}" type="presOf" srcId="{4C5B8DD9-678C-446B-9CFB-DB896711E2FC}" destId="{BDC89DAF-452A-4595-B0DB-8A500AA3F780}" srcOrd="0" destOrd="0" presId="urn:microsoft.com/office/officeart/2005/8/layout/cycle7"/>
    <dgm:cxn modelId="{94FAFD60-69D8-4BCA-A4F7-CD1997C761E4}" type="presOf" srcId="{779E5E71-690B-4FD6-9A06-6B8217066631}" destId="{D1B21B9B-6469-4287-812A-318BC077C3CE}" srcOrd="0" destOrd="0" presId="urn:microsoft.com/office/officeart/2005/8/layout/cycle7"/>
    <dgm:cxn modelId="{CFD05B75-F6EE-457E-A5B9-C3E7D96D64EF}" srcId="{4C5B8DD9-678C-446B-9CFB-DB896711E2FC}" destId="{962B93C0-27C1-466E-B6FC-A390F7D8AB91}" srcOrd="2" destOrd="0" parTransId="{74027478-3047-4F54-9373-CC3C14A53B92}" sibTransId="{C4DF9F4D-E55C-4DED-B9E6-03BE1D2BF11C}"/>
    <dgm:cxn modelId="{2125CB8B-B128-4014-B8ED-2F4A10086667}" type="presOf" srcId="{225CD296-47CB-4559-BD54-BFEF2042EAD3}" destId="{28E2ACD5-DA77-4C66-861E-B8DDCE584E75}" srcOrd="0" destOrd="0" presId="urn:microsoft.com/office/officeart/2005/8/layout/cycle7"/>
    <dgm:cxn modelId="{B1EFA2A4-D23D-474A-8998-67AF0EA976AD}" type="presOf" srcId="{C4DF9F4D-E55C-4DED-B9E6-03BE1D2BF11C}" destId="{73118FCB-7AB1-4C51-BF55-FC058A243DB0}" srcOrd="1" destOrd="0" presId="urn:microsoft.com/office/officeart/2005/8/layout/cycle7"/>
    <dgm:cxn modelId="{8C0E46B6-FEE6-477F-BA09-8D6F81720B14}" type="presOf" srcId="{962B93C0-27C1-466E-B6FC-A390F7D8AB91}" destId="{65F3B192-943F-4149-B2AA-AAACDCD6751E}" srcOrd="0" destOrd="0" presId="urn:microsoft.com/office/officeart/2005/8/layout/cycle7"/>
    <dgm:cxn modelId="{333834E2-38C9-4F32-B1CF-B9D54DDDDC32}" type="presOf" srcId="{779E5E71-690B-4FD6-9A06-6B8217066631}" destId="{B09DCDF9-7A73-45C3-9DE3-6894D082E104}" srcOrd="1" destOrd="0" presId="urn:microsoft.com/office/officeart/2005/8/layout/cycle7"/>
    <dgm:cxn modelId="{E9EEF9F2-3E40-46C4-A5B7-3E9A21B836DD}" type="presOf" srcId="{83913890-73C4-47F9-A40E-962F5C8F728C}" destId="{230BCEDD-B090-4D22-9D70-BC646197E77D}" srcOrd="0" destOrd="0" presId="urn:microsoft.com/office/officeart/2005/8/layout/cycle7"/>
    <dgm:cxn modelId="{0BC012FF-80E7-456D-8D91-97C8809DFD74}" srcId="{4C5B8DD9-678C-446B-9CFB-DB896711E2FC}" destId="{83913890-73C4-47F9-A40E-962F5C8F728C}" srcOrd="0" destOrd="0" parTransId="{CC421C2F-8E9C-44C8-A0D8-D91205E37DC8}" sibTransId="{779E5E71-690B-4FD6-9A06-6B8217066631}"/>
    <dgm:cxn modelId="{DFA14984-0341-497F-9B4E-51231B7EECD3}" type="presParOf" srcId="{BDC89DAF-452A-4595-B0DB-8A500AA3F780}" destId="{230BCEDD-B090-4D22-9D70-BC646197E77D}" srcOrd="0" destOrd="0" presId="urn:microsoft.com/office/officeart/2005/8/layout/cycle7"/>
    <dgm:cxn modelId="{F9575E85-2411-4A58-B614-237F3625D801}" type="presParOf" srcId="{BDC89DAF-452A-4595-B0DB-8A500AA3F780}" destId="{D1B21B9B-6469-4287-812A-318BC077C3CE}" srcOrd="1" destOrd="0" presId="urn:microsoft.com/office/officeart/2005/8/layout/cycle7"/>
    <dgm:cxn modelId="{188444AD-CBE7-45D2-8DFF-5E775A6B9FC1}" type="presParOf" srcId="{D1B21B9B-6469-4287-812A-318BC077C3CE}" destId="{B09DCDF9-7A73-45C3-9DE3-6894D082E104}" srcOrd="0" destOrd="0" presId="urn:microsoft.com/office/officeart/2005/8/layout/cycle7"/>
    <dgm:cxn modelId="{3B8B22C0-D907-4A6A-A7CE-7B9A44F9A8F2}" type="presParOf" srcId="{BDC89DAF-452A-4595-B0DB-8A500AA3F780}" destId="{28E2ACD5-DA77-4C66-861E-B8DDCE584E75}" srcOrd="2" destOrd="0" presId="urn:microsoft.com/office/officeart/2005/8/layout/cycle7"/>
    <dgm:cxn modelId="{FB34ADAE-B0FB-44F3-9351-08DC79BB5053}" type="presParOf" srcId="{BDC89DAF-452A-4595-B0DB-8A500AA3F780}" destId="{BE28103E-2D2F-48A0-BDAC-CB0C7F8EED7A}" srcOrd="3" destOrd="0" presId="urn:microsoft.com/office/officeart/2005/8/layout/cycle7"/>
    <dgm:cxn modelId="{67609595-887C-4AD6-B341-6BE25FEDFFD9}" type="presParOf" srcId="{BE28103E-2D2F-48A0-BDAC-CB0C7F8EED7A}" destId="{72D66F41-58EC-4579-88D0-CB86B76F8969}" srcOrd="0" destOrd="0" presId="urn:microsoft.com/office/officeart/2005/8/layout/cycle7"/>
    <dgm:cxn modelId="{83589691-17AA-4220-ABC4-D736536E4215}" type="presParOf" srcId="{BDC89DAF-452A-4595-B0DB-8A500AA3F780}" destId="{65F3B192-943F-4149-B2AA-AAACDCD6751E}" srcOrd="4" destOrd="0" presId="urn:microsoft.com/office/officeart/2005/8/layout/cycle7"/>
    <dgm:cxn modelId="{0934E45B-9584-48B3-88BC-0A9F1E0F0AF7}" type="presParOf" srcId="{BDC89DAF-452A-4595-B0DB-8A500AA3F780}" destId="{6BFA23C0-AC1A-4E63-B1FE-5774E452B329}" srcOrd="5" destOrd="0" presId="urn:microsoft.com/office/officeart/2005/8/layout/cycle7"/>
    <dgm:cxn modelId="{2C16C2E1-5024-4488-ACA6-9A01B0FFAEF1}" type="presParOf" srcId="{6BFA23C0-AC1A-4E63-B1FE-5774E452B329}" destId="{73118FCB-7AB1-4C51-BF55-FC058A243DB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main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BCEDD-B090-4D22-9D70-BC646197E77D}">
      <dsp:nvSpPr>
        <dsp:cNvPr id="0" name=""/>
        <dsp:cNvSpPr/>
      </dsp:nvSpPr>
      <dsp:spPr>
        <a:xfrm>
          <a:off x="1169152" y="468306"/>
          <a:ext cx="1414711" cy="70735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Memristor</a:t>
          </a:r>
        </a:p>
      </dsp:txBody>
      <dsp:txXfrm>
        <a:off x="1189870" y="489024"/>
        <a:ext cx="1373275" cy="665919"/>
      </dsp:txXfrm>
    </dsp:sp>
    <dsp:sp modelId="{D1B21B9B-6469-4287-812A-318BC077C3CE}">
      <dsp:nvSpPr>
        <dsp:cNvPr id="0" name=""/>
        <dsp:cNvSpPr/>
      </dsp:nvSpPr>
      <dsp:spPr>
        <a:xfrm rot="3600000">
          <a:off x="2091899" y="1709982"/>
          <a:ext cx="737524" cy="247574"/>
        </a:xfrm>
        <a:prstGeom prst="left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166171" y="1759497"/>
        <a:ext cx="588980" cy="148544"/>
      </dsp:txXfrm>
    </dsp:sp>
    <dsp:sp modelId="{28E2ACD5-DA77-4C66-861E-B8DDCE584E75}">
      <dsp:nvSpPr>
        <dsp:cNvPr id="0" name=""/>
        <dsp:cNvSpPr/>
      </dsp:nvSpPr>
      <dsp:spPr>
        <a:xfrm>
          <a:off x="2337461" y="2491876"/>
          <a:ext cx="1414711" cy="70735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Register</a:t>
          </a:r>
        </a:p>
      </dsp:txBody>
      <dsp:txXfrm>
        <a:off x="2358179" y="2512594"/>
        <a:ext cx="1373275" cy="665919"/>
      </dsp:txXfrm>
    </dsp:sp>
    <dsp:sp modelId="{BE28103E-2D2F-48A0-BDAC-CB0C7F8EED7A}">
      <dsp:nvSpPr>
        <dsp:cNvPr id="0" name=""/>
        <dsp:cNvSpPr/>
      </dsp:nvSpPr>
      <dsp:spPr>
        <a:xfrm rot="10800000" flipH="1">
          <a:off x="1574838" y="2475897"/>
          <a:ext cx="616084" cy="621736"/>
        </a:xfrm>
        <a:prstGeom prst="mathPlus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1759663" y="2600244"/>
        <a:ext cx="246434" cy="373042"/>
      </dsp:txXfrm>
    </dsp:sp>
    <dsp:sp modelId="{65F3B192-943F-4149-B2AA-AAACDCD6751E}">
      <dsp:nvSpPr>
        <dsp:cNvPr id="0" name=""/>
        <dsp:cNvSpPr/>
      </dsp:nvSpPr>
      <dsp:spPr>
        <a:xfrm>
          <a:off x="843" y="2491876"/>
          <a:ext cx="1414711" cy="70735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Memory</a:t>
          </a:r>
        </a:p>
      </dsp:txBody>
      <dsp:txXfrm>
        <a:off x="21561" y="2512594"/>
        <a:ext cx="1373275" cy="665919"/>
      </dsp:txXfrm>
    </dsp:sp>
    <dsp:sp modelId="{6BFA23C0-AC1A-4E63-B1FE-5774E452B329}">
      <dsp:nvSpPr>
        <dsp:cNvPr id="0" name=""/>
        <dsp:cNvSpPr/>
      </dsp:nvSpPr>
      <dsp:spPr>
        <a:xfrm rot="18000000">
          <a:off x="745818" y="1721749"/>
          <a:ext cx="737524" cy="247574"/>
        </a:xfrm>
        <a:prstGeom prst="left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20090" y="1771264"/>
        <a:ext cx="588980" cy="148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1E79F2-6237-4BC6-944E-204457B421B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C852C0-0FF6-48FE-925E-D816E8D0116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700C4C-BA8F-4DDF-B042-FA5ADFC3185C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2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4006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3911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789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29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105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6263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927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245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7FC3CEB-FABE-4B08-8C78-D368BBD1874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881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2961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7379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3289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6977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5422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/>
            </a:lvl1pPr>
          </a:lstStyle>
          <a:p>
            <a:pPr marL="0"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3076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3151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2886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2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400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4BC4FD-096C-44C7-BD60-72331224208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3911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789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29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105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6263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927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2456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881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2961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7379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3816337-06B5-44F9-9C87-8C32C589F8E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32893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69775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54227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/>
            </a:lvl1pPr>
          </a:lstStyle>
          <a:p>
            <a:pPr marL="0"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3076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3151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28864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2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34704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15778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4291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0532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C2DAF0F-8FB5-4180-ADBB-CE11DFECE9FC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1215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87389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1587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08110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3079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95308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3978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449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35984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424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58C5DCA-63F9-43A7-8528-BBDADF7604F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35974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78901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79701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2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34704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15778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42912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05323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12157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87389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15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5DBF5E1-A0CE-4CAE-860C-1E5B5CDCA7C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08110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30793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9530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3978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4495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35984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42429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35974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78901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7970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2E757D8-8862-47D7-BB04-ACE040080D6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533E68A-F3C4-4C86-8FA1-863F6979249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5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8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5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5DD24D-53C7-4A0C-B46C-1B3044E2151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348D24-1FCF-4E19-82B7-CE38A699E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8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5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5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530D84-5D3F-4568-ADA3-031C537E99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5CDEF0-A3F6-4EB3-BD98-365CF719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ransition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chapter/10.1007/978-3-319-02630-5_12" TargetMode="Externa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9910-B7D3-4A47-8D66-51BBE8B91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tx2">
                    <a:lumMod val="90000"/>
                    <a:lumOff val="10000"/>
                  </a:schemeClr>
                </a:solidFill>
              </a:rPr>
              <a:t>Memristor Bridge Based Artificial Neural         Weighting Circuit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46076-EA28-4B7A-B73F-B22CB4607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i="1"/>
              <a:t>Presented By :</a:t>
            </a:r>
          </a:p>
          <a:p>
            <a:pPr algn="ctr"/>
            <a:r>
              <a:rPr lang="en-US" b="1" i="1"/>
              <a:t>Sumeet Soreng</a:t>
            </a:r>
          </a:p>
          <a:p>
            <a:pPr algn="ctr"/>
            <a:r>
              <a:rPr lang="en-US" b="1" i="1" err="1"/>
              <a:t>Tonmay Chakroborty </a:t>
            </a:r>
          </a:p>
        </p:txBody>
      </p:sp>
    </p:spTree>
    <p:extLst>
      <p:ext uri="{BB962C8B-B14F-4D97-AF65-F5344CB8AC3E}">
        <p14:creationId xmlns:p14="http://schemas.microsoft.com/office/powerpoint/2010/main" val="169927670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DEF4-46D9-6622-74F5-F8ED32E5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75488"/>
            <a:ext cx="10018713" cy="716003"/>
          </a:xfrm>
        </p:spPr>
        <p:txBody>
          <a:bodyPr/>
          <a:lstStyle/>
          <a:p>
            <a:r>
              <a:rPr lang="en-US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17C54-7D52-6009-F308-8EB368C96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44167"/>
            <a:ext cx="10018713" cy="4526281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Computer simulations utilized the TiO2 memristor model for the memristor bridge neuron.</a:t>
            </a:r>
          </a:p>
          <a:p>
            <a:r>
              <a:rPr lang="en-US"/>
              <a:t>Initial doped-width values were assumed, yielding maximum and minimum memristances.</a:t>
            </a:r>
          </a:p>
          <a:p>
            <a:r>
              <a:rPr lang="en-US"/>
              <a:t>Linear synaptic weight programming and processing were investigated via simulations.</a:t>
            </a:r>
          </a:p>
          <a:p>
            <a:r>
              <a:rPr lang="en-US"/>
              <a:t>Feasibility of implementing CNN templates with the memristor bridge was examined.</a:t>
            </a:r>
          </a:p>
          <a:p>
            <a:r>
              <a:rPr lang="en-US"/>
              <a:t>Synaptic weight processing pulses must be narrow to avoid affecting memristances.</a:t>
            </a:r>
          </a:p>
          <a:p>
            <a:r>
              <a:rPr lang="en-US"/>
              <a:t>Simulations for weight programming and processing were conducted separately.</a:t>
            </a:r>
          </a:p>
          <a:p>
            <a:r>
              <a:rPr lang="en-US" err="1"/>
              <a:t>Memristance variations were computed after strong programming pulses at intervals.</a:t>
            </a:r>
          </a:p>
          <a:p>
            <a:r>
              <a:rPr lang="en-US"/>
              <a:t>Branch currents were computed every 4 × 10−4s, followed by memristor charge updates.</a:t>
            </a:r>
          </a:p>
          <a:p>
            <a:r>
              <a:rPr lang="en-US"/>
              <a:t>Memristors were replaced with resistors for subsequent SPICE simulations after programming.</a:t>
            </a:r>
          </a:p>
          <a:p>
            <a:r>
              <a:rPr lang="en-US"/>
              <a:t>Synaptic weight processing of the combined resistor-CMOS circuit was performed using SPICE.</a:t>
            </a:r>
          </a:p>
          <a:p>
            <a:r>
              <a:rPr lang="en-US"/>
              <a:t>Rectangular voltage pulses with fixed amplitude but varying widths were used for weight programming.</a:t>
            </a:r>
          </a:p>
          <a:p>
            <a:r>
              <a:rPr lang="en-US"/>
              <a:t>For weight processing, fixed-width pulses with varying amplitudes ranging from -1.28V to 1.28V were utilized.</a:t>
            </a:r>
          </a:p>
        </p:txBody>
      </p:sp>
    </p:spTree>
    <p:extLst>
      <p:ext uri="{BB962C8B-B14F-4D97-AF65-F5344CB8AC3E}">
        <p14:creationId xmlns:p14="http://schemas.microsoft.com/office/powerpoint/2010/main" val="398419451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AFA7-9B86-DB15-65E0-9385DCFDB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177" y="84665"/>
            <a:ext cx="7715215" cy="558799"/>
          </a:xfrm>
        </p:spPr>
        <p:txBody>
          <a:bodyPr>
            <a:normAutofit fontScale="90000"/>
          </a:bodyPr>
          <a:lstStyle/>
          <a:p>
            <a:r>
              <a:rPr lang="en-US" sz="3200"/>
              <a:t>Linearity in Synaptic Weight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12107-C3D9-FBC3-83D7-8259A2305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521" y="1746842"/>
            <a:ext cx="5067535" cy="2660565"/>
          </a:xfrm>
        </p:spPr>
        <p:txBody>
          <a:bodyPr>
            <a:normAutofit fontScale="77500" lnSpcReduction="20000"/>
          </a:bodyPr>
          <a:lstStyle/>
          <a:p>
            <a:r>
              <a:rPr lang="en-US" sz="2400"/>
              <a:t>Simulations were conducted to showcase the linearity in programming the memristor-bridge circuit, revealing its efficacy in synaptic weight computation. In Fig. a, the memristance changes over time, including M1(t), M2(t), M3(t), and M4(t), were plotted, demonstrating remarkable linearity. Correspondingly, Fig. b illustrates the calculated weights derived from these memristance values, further emphasizing their linear relationship.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67E73-F229-D8E2-1990-E748B8629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5" y="616370"/>
            <a:ext cx="4146569" cy="620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0492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D20C-FED2-4728-F95F-0A02FE58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24873"/>
            <a:ext cx="10174289" cy="2510351"/>
          </a:xfrm>
        </p:spPr>
        <p:txBody>
          <a:bodyPr>
            <a:normAutofit/>
          </a:bodyPr>
          <a:lstStyle/>
          <a:p>
            <a:r>
              <a:rPr lang="en-US" sz="2000"/>
              <a:t>Conversely, applying the same voltage pulse to a non-bridge memristor circuit results in nonlinear memristance changes. Fig. b reveals highly nonlinear memristance changes in a parallel memristor circuit using a nonlinear model, Fig. a shows reduced nonlinearity in memristance changes when employing the memristor bridge circuit with the same nonlinear model.</a:t>
            </a:r>
          </a:p>
        </p:txBody>
      </p:sp>
      <p:pic>
        <p:nvPicPr>
          <p:cNvPr id="4" name="Picture 3" descr="A diagram of a function&#10;&#10;Description automatically generated">
            <a:extLst>
              <a:ext uri="{FF2B5EF4-FFF2-40B4-BE49-F238E27FC236}">
                <a16:creationId xmlns:a16="http://schemas.microsoft.com/office/drawing/2014/main" id="{968F4423-C35E-EEDC-9D79-40559381C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250" y="2526129"/>
            <a:ext cx="7468642" cy="42487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91C0A03-E267-7FC6-EAC3-05161728E304}"/>
              </a:ext>
            </a:extLst>
          </p:cNvPr>
          <p:cNvSpPr txBox="1"/>
          <p:nvPr/>
        </p:nvSpPr>
        <p:spPr>
          <a:xfrm>
            <a:off x="2713847" y="145473"/>
            <a:ext cx="7715215" cy="5587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defPPr>
              <a:defRPr lang="en-US"/>
            </a:defPPr>
            <a:lvl1pPr marL="0"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Linearity in Synaptic Weight Programming</a:t>
            </a:r>
          </a:p>
        </p:txBody>
      </p:sp>
    </p:spTree>
    <p:extLst>
      <p:ext uri="{BB962C8B-B14F-4D97-AF65-F5344CB8AC3E}">
        <p14:creationId xmlns:p14="http://schemas.microsoft.com/office/powerpoint/2010/main" val="408701349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3CD20216-9542-29DF-A6FC-63F317CE3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938" y="704851"/>
            <a:ext cx="8756650" cy="1809750"/>
          </a:xfrm>
        </p:spPr>
        <p:txBody>
          <a:bodyPr>
            <a:noAutofit/>
          </a:bodyPr>
          <a:lstStyle/>
          <a:p>
            <a:r>
              <a:rPr lang="en-US" sz="1800"/>
              <a:t>Simulations included synaptic weight processing in the memristor-bridge neuron with nine synaptic inputs, where various input signals were applied to a single synapse. Fig. b displays the superior linearity of our memristor-based synaptic weighting compared to a conventional multiplication circuit (Fig. a). The memristor bridge's linearity stems from linear voltage assignment at the memristors and operation at the center of their dynamic range..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C26C54-E0B7-9DFB-0315-3B48E88E4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480" y="2577718"/>
            <a:ext cx="6976872" cy="35754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9167E22-6B68-99B0-94E4-6408FC31BBCD}"/>
              </a:ext>
            </a:extLst>
          </p:cNvPr>
          <p:cNvSpPr txBox="1"/>
          <p:nvPr/>
        </p:nvSpPr>
        <p:spPr>
          <a:xfrm>
            <a:off x="2928938" y="146052"/>
            <a:ext cx="7715215" cy="5587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Synaptic Weight (Multiplication) Processing</a:t>
            </a:r>
          </a:p>
        </p:txBody>
      </p:sp>
    </p:spTree>
    <p:extLst>
      <p:ext uri="{BB962C8B-B14F-4D97-AF65-F5344CB8AC3E}">
        <p14:creationId xmlns:p14="http://schemas.microsoft.com/office/powerpoint/2010/main" val="90637861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156A-82D2-4011-B738-7713604D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077" y="-76200"/>
            <a:ext cx="10018713" cy="1752599"/>
          </a:xfrm>
        </p:spPr>
        <p:txBody>
          <a:bodyPr/>
          <a:lstStyle/>
          <a:p>
            <a:r>
              <a:rPr lang="en-US" dirty="0"/>
              <a:t>Applications of Memristors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4C33C-5355-49F6-B899-786D69D49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077" y="1447800"/>
            <a:ext cx="8939324" cy="3048000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Utilized memristor bridge neurons for 2-D image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Implemented feedforward CNN using memristor bridge synapses.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Circuit had nine synaptic inputs (B template) and one bias voltage (threshold).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Tested average and Laplacian templates with memristor bridge neurons.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Simulated CNN cells using SPICE with a 16x16 input image for the average template.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Compared results between CNN software (Figs. 11b) and memristor bridge synapses (Fig. 11c).</a:t>
            </a:r>
          </a:p>
          <a:p>
            <a:pPr marL="0" indent="0" algn="l"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82C60-02D8-4A3E-94DF-159DD1A1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4003653"/>
            <a:ext cx="6576650" cy="28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3931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81A1-510F-40FA-958D-D868F106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EDDE8-16E5-4227-9881-F2D9067C1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57200"/>
            <a:ext cx="10018713" cy="3124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Compared results between CNN software (Figs. 12b) and memristor bridge synapses (Fig. 12c).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Memristor bridge synapse performance close to CNN software with 0.89% and 0.86% average pixel difference for Figs. 11 and 12.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69BAC-5F48-445E-A38C-56A217C5C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048000"/>
            <a:ext cx="6705600" cy="313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2097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F18B-86BC-459E-908A-1C8AEA48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70C0"/>
                </a:solidFill>
              </a:rPr>
              <a:t>Memristor-Based neuron a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VS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 A Conventional CNN cell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521F-2262-4533-AA33-E5AF73A46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43654"/>
            <a:ext cx="10018713" cy="3124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Benefits of memristor bridge synapse circuit: smaller size due to </a:t>
            </a:r>
            <a:r>
              <a:rPr lang="en-GB" b="0" i="0" dirty="0" err="1">
                <a:solidFill>
                  <a:srgbClr val="0D0D0D"/>
                </a:solidFill>
                <a:effectLst/>
                <a:latin typeface="Söhne"/>
              </a:rPr>
              <a:t>nanometer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-scale memristors.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Requires fewer transistors than conventional CNN cells (Table 1).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Circuit operation is pulse-based, resulting in lower power consumption.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B3B80-4B42-4E4E-ACD2-6BBFB3901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5105400"/>
            <a:ext cx="6142252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280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28E1-2596-434D-9D78-520D5A4D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D7666-9882-4D81-A046-73E5270BE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09801"/>
            <a:ext cx="10018713" cy="3581400"/>
          </a:xfrm>
        </p:spPr>
        <p:txBody>
          <a:bodyPr>
            <a:normAutofit fontScale="92500" lnSpcReduction="10000"/>
          </a:bodyPr>
          <a:lstStyle/>
          <a:p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Proposed a memristor bridge synaptic circuit for </a:t>
            </a:r>
            <a:r>
              <a:rPr lang="en-GB" b="0" i="0" dirty="0" err="1">
                <a:solidFill>
                  <a:srgbClr val="0D0D0D"/>
                </a:solidFill>
                <a:effectLst/>
                <a:latin typeface="Söhne"/>
              </a:rPr>
              <a:t>analog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weighting and signal processing, surpassing conventional methods in size and power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Circuit simulations using TiO2 memristor models demonstrated excellent linearity across positive and negative weight ranges.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Introduced a neuron based on memristor bridge synapses combined with an active load circuit, summing outputs in current mode.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Investigated memristor bridge synapse performance using average and Laplacian CNN templates, achieving processing results closely matching ideal software results through SPICE simulations.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03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4894-E873-480F-8CB4-A3DCF023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289D-677F-4095-B3B8-2016D7C83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https://link.springer.com/chapter/10.1007/978-3-319-02630-5_12</a:t>
            </a:r>
            <a:endParaRPr lang="en-US" dirty="0"/>
          </a:p>
          <a:p>
            <a:r>
              <a:rPr lang="en-US" dirty="0"/>
              <a:t> The Scientific American Book of the Brain. Scientific American, New York (1999)</a:t>
            </a:r>
          </a:p>
          <a:p>
            <a:r>
              <a:rPr lang="en-US" dirty="0"/>
              <a:t> Chua, L.O., Yang, L.: Cellular neural networks: theory. IEEE Trans. Cir. Syst. 35(10), 1257– 1272 (1988) </a:t>
            </a:r>
          </a:p>
          <a:p>
            <a:r>
              <a:rPr lang="en-US" dirty="0"/>
              <a:t> Chua, L.O., Yang, L.: Cellular neural networks: applications. IEEE Trans. Circ. Syst. 35(10), 1273–1290 (1988)\</a:t>
            </a:r>
          </a:p>
          <a:p>
            <a:r>
              <a:rPr lang="en-US" dirty="0"/>
              <a:t>  </a:t>
            </a:r>
            <a:r>
              <a:rPr lang="en-US" dirty="0" err="1"/>
              <a:t>Roska</a:t>
            </a:r>
            <a:r>
              <a:rPr lang="en-US" dirty="0"/>
              <a:t>, T., Chua, L.O.: The CNN universal machine: an analogic array computer. IEEE Trans. Circ. Syst.-II 40(3), 163–172 (1993) </a:t>
            </a:r>
          </a:p>
          <a:p>
            <a:r>
              <a:rPr lang="en-US" dirty="0"/>
              <a:t> Kim, H., Son, H., </a:t>
            </a:r>
            <a:r>
              <a:rPr lang="en-US" dirty="0" err="1"/>
              <a:t>Roska</a:t>
            </a:r>
            <a:r>
              <a:rPr lang="en-US" dirty="0"/>
              <a:t>, T., Chua, L.O.: Optimal path finding with space- and time-variant metric weights with Multi-layer CNN. Int. J. Circ. Theory Appl. 30, 247–270 (2002) </a:t>
            </a:r>
          </a:p>
        </p:txBody>
      </p:sp>
    </p:spTree>
    <p:extLst>
      <p:ext uri="{BB962C8B-B14F-4D97-AF65-F5344CB8AC3E}">
        <p14:creationId xmlns:p14="http://schemas.microsoft.com/office/powerpoint/2010/main" val="22723517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9589-D3AF-455F-9637-5DBE1CA9D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0" name="Picture 6" descr="Simple Thank You Slide Powerpoint Designs Slidebazaar | Images and ...">
            <a:extLst>
              <a:ext uri="{FF2B5EF4-FFF2-40B4-BE49-F238E27FC236}">
                <a16:creationId xmlns:a16="http://schemas.microsoft.com/office/drawing/2014/main" id="{8DCE65FE-2B52-449C-B812-17EA0F1F3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617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A970-695A-4504-BE4A-E3E21EEB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chemeClr val="tx2">
                    <a:lumMod val="90000"/>
                    <a:lumOff val="10000"/>
                  </a:schemeClr>
                </a:solidFill>
              </a:rPr>
              <a:t>What is a Memristor Bridge?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AD477-BC4C-43B8-A27B-F51DD356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Memristor Relates Charge and Magnetic Flux  relation</a:t>
            </a:r>
          </a:p>
          <a:p>
            <a:pPr marL="0" indent="0">
              <a:buNone/>
            </a:pPr>
            <a:r>
              <a:rPr lang="en-US"/>
              <a:t>                                    </a:t>
            </a:r>
            <a:r>
              <a:rPr lang="en-US" b="1" i="1">
                <a:solidFill>
                  <a:srgbClr val="C00000"/>
                </a:solidFill>
                <a:effectLst/>
                <a:latin typeface="Arial" pitchFamily="34" charset="0"/>
              </a:rPr>
              <a:t>M</a:t>
            </a:r>
            <a:r>
              <a:rPr lang="en-US" b="1" i="0">
                <a:solidFill>
                  <a:srgbClr val="C00000"/>
                </a:solidFill>
                <a:effectLst/>
                <a:latin typeface="Arial" pitchFamily="34" charset="0"/>
              </a:rPr>
              <a:t> = d</a:t>
            </a:r>
            <a:r>
              <a:rPr lang="el-GR" b="1" i="1">
                <a:solidFill>
                  <a:srgbClr val="C00000"/>
                </a:solidFill>
                <a:effectLst/>
                <a:latin typeface="Arial" pitchFamily="34" charset="0"/>
              </a:rPr>
              <a:t>Φ</a:t>
            </a:r>
            <a:r>
              <a:rPr lang="en-US" b="1" i="0" baseline="-25000">
                <a:solidFill>
                  <a:srgbClr val="C00000"/>
                </a:solidFill>
                <a:effectLst/>
                <a:latin typeface="Arial" pitchFamily="34" charset="0"/>
              </a:rPr>
              <a:t>m</a:t>
            </a:r>
            <a:r>
              <a:rPr lang="en-US" b="1" i="0">
                <a:solidFill>
                  <a:srgbClr val="C00000"/>
                </a:solidFill>
                <a:effectLst/>
                <a:latin typeface="Arial" pitchFamily="34" charset="0"/>
              </a:rPr>
              <a:t> / d</a:t>
            </a:r>
            <a:r>
              <a:rPr lang="en-US" b="1" i="1" err="1">
                <a:solidFill>
                  <a:srgbClr val="C00000"/>
                </a:solidFill>
                <a:effectLst/>
                <a:latin typeface="Arial" pitchFamily="34" charset="0"/>
              </a:rPr>
              <a:t>q</a:t>
            </a:r>
            <a:endParaRPr lang="en-US" b="1">
              <a:solidFill>
                <a:srgbClr val="C00000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A0133F-744D-4CD1-AA41-E3CEB02C53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021040"/>
              </p:ext>
            </p:extLst>
          </p:nvPr>
        </p:nvGraphicFramePr>
        <p:xfrm>
          <a:off x="8325015" y="2504661"/>
          <a:ext cx="3753016" cy="3667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501296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B846-CBB4-4AD1-A689-20045B0D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Relation Between Memristor</a:t>
            </a:r>
            <a:br>
              <a:rPr lang="en-US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 and </a:t>
            </a:r>
            <a:br>
              <a:rPr lang="en-US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Other Circuits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7B42F9C0-D886-4C38-B2EC-2556404899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6560" y="2256631"/>
            <a:ext cx="4215289" cy="421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DE103C-39A4-4705-A42D-2FFD33676FE4}"/>
              </a:ext>
            </a:extLst>
          </p:cNvPr>
          <p:cNvSpPr txBox="1"/>
          <p:nvPr/>
        </p:nvSpPr>
        <p:spPr>
          <a:xfrm>
            <a:off x="1559560" y="3152386"/>
            <a:ext cx="62026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GB" sz="2400" b="0" i="0" err="1">
                <a:solidFill>
                  <a:srgbClr val="0D0D0D"/>
                </a:solidFill>
                <a:effectLst/>
                <a:latin typeface="Söhne"/>
              </a:rPr>
              <a:t>Memristance M relates charge Q to flux linkage Φ through M = dΦ/dQ.</a:t>
            </a:r>
          </a:p>
          <a:p>
            <a:pPr algn="l"/>
            <a:endParaRPr lang="en-GB" sz="2400" b="0" i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itchFamily="34" charset="0"/>
              <a:buChar char="•"/>
            </a:pPr>
            <a:r>
              <a:rPr lang="en-GB" sz="2400" b="0" i="0">
                <a:solidFill>
                  <a:srgbClr val="0D0D0D"/>
                </a:solidFill>
                <a:effectLst/>
                <a:latin typeface="Söhne"/>
              </a:rPr>
              <a:t>Voltage V across a memristor and current I through it are related by V = M(Q) * I.</a:t>
            </a:r>
          </a:p>
          <a:p>
            <a:pPr algn="l">
              <a:buFont typeface="Arial" pitchFamily="34" charset="0"/>
              <a:buChar char="•"/>
            </a:pPr>
            <a:endParaRPr lang="en-GB" sz="2400" b="0" i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itchFamily="34" charset="0"/>
              <a:buChar char="•"/>
            </a:pPr>
            <a:r>
              <a:rPr lang="en-GB" sz="2400" b="0" i="0">
                <a:solidFill>
                  <a:srgbClr val="0D0D0D"/>
                </a:solidFill>
                <a:effectLst/>
                <a:latin typeface="Söhne"/>
              </a:rPr>
              <a:t>Relationship between charge Q and flux linkage Φ in a memristor is given by Φ = ∫ M(Q) dQ.</a:t>
            </a:r>
          </a:p>
        </p:txBody>
      </p:sp>
    </p:spTree>
    <p:extLst>
      <p:ext uri="{BB962C8B-B14F-4D97-AF65-F5344CB8AC3E}">
        <p14:creationId xmlns:p14="http://schemas.microsoft.com/office/powerpoint/2010/main" val="12283861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D632-B1F6-40F5-A957-53BFE73D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D0E8C7-0BAA-4A9B-8D4E-A378A168F1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170" y="31531"/>
            <a:ext cx="10203051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5589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F7F0-E5E6-475E-9DE0-0D1F1D80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31" y="276999"/>
            <a:ext cx="10018713" cy="1752599"/>
          </a:xfrm>
        </p:spPr>
        <p:txBody>
          <a:bodyPr/>
          <a:lstStyle/>
          <a:p>
            <a:r>
              <a:rPr lang="en-US"/>
              <a:t>Why Memristor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8F9C-2D0F-4103-AFAD-C8F955979454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2135468" y="1873180"/>
            <a:ext cx="9672118" cy="3757492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 memristor is an electrical component.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It regulates the flow of electrical current in a circuit.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It has the unique ability to remember the amount of charge that has previously flowed through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Memristors are non-volatile, meaning they retain memory even without power.</a:t>
            </a:r>
          </a:p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D76073-3C12-44A6-AB6A-D93371889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A22FC3B-5D3E-49DF-9E09-483E36654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90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DDD1BC-D093-4413-96B6-E6B1A5463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768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754518-DA4F-47CC-86DB-B178978A2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245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10E2415-EB8A-48E3-BC41-5AD2909FE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790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AACBD94-21ED-403C-AFEB-8F036CE2A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48768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74896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B923-AE8F-4938-9452-17E73C6A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Synaptic Multiplication Using </a:t>
            </a:r>
            <a:br>
              <a:rPr lang="en-US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Memristor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F32B3-92FD-4223-A324-FAEF0588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520" y="2331719"/>
            <a:ext cx="11308080" cy="29819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 sz="1800" b="1"/>
              <a:t>Structure: </a:t>
            </a:r>
            <a:r>
              <a:rPr lang="en-US" sz="1800"/>
              <a:t>Resembles a Wheatstone bridge with four identical memristors.</a:t>
            </a:r>
          </a:p>
          <a:p>
            <a:pPr marL="0" indent="0">
              <a:buNone/>
            </a:pPr>
            <a:r>
              <a:rPr lang="en-US" sz="1800" b="1"/>
              <a:t>Input Pulses: </a:t>
            </a:r>
            <a:r>
              <a:rPr lang="en-US" sz="1800"/>
              <a:t>Positive or negative strong pulses \( Vin) are applied.</a:t>
            </a:r>
          </a:p>
          <a:p>
            <a:pPr marL="0" indent="0">
              <a:buNone/>
            </a:pPr>
            <a:r>
              <a:rPr lang="en-US" sz="1800" b="1"/>
              <a:t>Positive Pulse Effect:</a:t>
            </a:r>
          </a:p>
          <a:p>
            <a:pPr marL="0" indent="0">
              <a:buNone/>
            </a:pPr>
            <a:r>
              <a:rPr lang="en-US" sz="1800"/>
              <a:t>    Decreases memristance of forward-biased memristors (M1 and M4).</a:t>
            </a:r>
          </a:p>
          <a:p>
            <a:pPr marL="0" indent="0">
              <a:buNone/>
            </a:pPr>
            <a:r>
              <a:rPr lang="en-US" sz="1800"/>
              <a:t>    Increases memristance of reverse-biased memristors (M2 and M3).</a:t>
            </a:r>
          </a:p>
          <a:p>
            <a:pPr marL="0" indent="0">
              <a:buNone/>
            </a:pPr>
            <a:r>
              <a:rPr lang="en-US" sz="1800"/>
              <a:t>    Result: Positive output voltage \( Vout) (VA &gt; VB).</a:t>
            </a:r>
          </a:p>
          <a:p>
            <a:pPr marL="0" indent="0">
              <a:buNone/>
            </a:pPr>
            <a:r>
              <a:rPr lang="en-US" sz="1800" b="1"/>
              <a:t>Negative Pulse Effect: </a:t>
            </a:r>
          </a:p>
          <a:p>
            <a:pPr marL="0" indent="0">
              <a:buNone/>
            </a:pPr>
            <a:r>
              <a:rPr lang="en-US" sz="1800"/>
              <a:t>  Opposite memristance changes.</a:t>
            </a:r>
          </a:p>
          <a:p>
            <a:pPr marL="0" indent="0">
              <a:buNone/>
            </a:pPr>
            <a:r>
              <a:rPr lang="en-US" sz="1800"/>
              <a:t>  Result: Negative output voltage \( Vout) (VB &gt; VA).</a:t>
            </a:r>
          </a:p>
          <a:p>
            <a:pPr marL="0" indent="0">
              <a:buNone/>
            </a:pPr>
            <a:endParaRPr lang="en-US" sz="1000"/>
          </a:p>
        </p:txBody>
      </p:sp>
      <p:pic>
        <p:nvPicPr>
          <p:cNvPr id="3074" name="Picture 2" descr="Memristor Emulators">
            <a:extLst>
              <a:ext uri="{FF2B5EF4-FFF2-40B4-BE49-F238E27FC236}">
                <a16:creationId xmlns:a16="http://schemas.microsoft.com/office/drawing/2014/main" id="{F19A5F13-B62D-4E62-ADD6-72D7AB709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9528" y="2865121"/>
            <a:ext cx="4042299" cy="289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4352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8A19-2D1E-4DB2-B7D7-41765EF7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551" y="-421640"/>
            <a:ext cx="10018713" cy="1752599"/>
          </a:xfrm>
        </p:spPr>
        <p:txBody>
          <a:bodyPr/>
          <a:lstStyle/>
          <a:p>
            <a:r>
              <a:rPr lang="en-US"/>
              <a:t>Output voltage of the Memristor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20033-7E88-476A-8CFB-B2CF4307D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546099"/>
            <a:ext cx="10018713" cy="3124201"/>
          </a:xfrm>
        </p:spPr>
        <p:txBody>
          <a:bodyPr>
            <a:normAutofit/>
          </a:bodyPr>
          <a:lstStyle/>
          <a:p>
            <a:r>
              <a:rPr lang="en-US" sz="3600"/>
              <a:t>input signal voltage vin    </a:t>
            </a:r>
          </a:p>
          <a:p>
            <a:r>
              <a:rPr lang="en-US" sz="2800"/>
              <a:t>The input voltage will be divided via the well-known “voltage-divider formula” as follows</a:t>
            </a:r>
          </a:p>
          <a:p>
            <a:pPr marL="0" indent="0">
              <a:buNone/>
            </a:pPr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5A783-A03B-4BF1-A373-18B51A5CC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320" y="2431848"/>
            <a:ext cx="3423920" cy="2421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91BB26-5F0F-4C91-910F-B495D44AD841}"/>
              </a:ext>
            </a:extLst>
          </p:cNvPr>
          <p:cNvSpPr txBox="1"/>
          <p:nvPr/>
        </p:nvSpPr>
        <p:spPr>
          <a:xfrm>
            <a:off x="1402080" y="5276334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The output voltage </a:t>
            </a:r>
            <a:r>
              <a:rPr lang="en-US" err="1"/>
              <a:t>V</a:t>
            </a:r>
            <a:r>
              <a:rPr lang="en-US" sz="1200" err="1"/>
              <a:t>out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F9BC8-F780-45FC-AF2C-0CD3C0AB6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0" y="5738000"/>
            <a:ext cx="4026836" cy="80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237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1911-0900-5ACB-A09B-B5F4637D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578864"/>
          </a:xfrm>
        </p:spPr>
        <p:txBody>
          <a:bodyPr/>
          <a:lstStyle/>
          <a:p>
            <a:r>
              <a:rPr lang="en-US"/>
              <a:t>Memristor Bridge Neuron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F5D77-283F-3BB5-C1B1-59F7746BB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9808" y="2264664"/>
            <a:ext cx="4538169" cy="3124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C4C36E-0190-E22A-1CCE-B1253E6A6722}"/>
              </a:ext>
            </a:extLst>
          </p:cNvPr>
          <p:cNvSpPr txBox="1"/>
          <p:nvPr/>
        </p:nvSpPr>
        <p:spPr>
          <a:xfrm>
            <a:off x="2160647" y="2685287"/>
            <a:ext cx="46520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memristor bridge neuron sums weighted input signals using current mode circuits. A differential amplifier converts voltage to current, serving as a current source. In the complete circuit, input synapse terminals are connected, and a cell biasing circuit provides DC bias voltage for the output.</a:t>
            </a:r>
          </a:p>
        </p:txBody>
      </p:sp>
    </p:spTree>
    <p:extLst>
      <p:ext uri="{BB962C8B-B14F-4D97-AF65-F5344CB8AC3E}">
        <p14:creationId xmlns:p14="http://schemas.microsoft.com/office/powerpoint/2010/main" val="277753450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52A6-A1F9-55B6-EC71-B9DBA21F0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2011680"/>
          </a:xfrm>
        </p:spPr>
        <p:txBody>
          <a:bodyPr/>
          <a:lstStyle/>
          <a:p>
            <a:r>
              <a:rPr lang="en-US"/>
              <a:t>Weight Programming in Memristor Bridge Synapses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ABA04-B3CE-6E2C-7A84-D3090C94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927" y="1892809"/>
            <a:ext cx="5794314" cy="421843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Strong pulses are employed in the memristor bridge circuit for synaptic weight programming.</a:t>
            </a:r>
          </a:p>
          <a:p>
            <a:r>
              <a:rPr lang="en-US"/>
              <a:t>Positive pulses lead to an increase in memristances M2 and M3, while M1 and M4 decrease.</a:t>
            </a:r>
          </a:p>
          <a:p>
            <a:r>
              <a:rPr lang="en-US"/>
              <a:t>Conversely, negative pulses cause M2 and M3 to decrease, while M1 and M4 increase.</a:t>
            </a:r>
          </a:p>
          <a:p>
            <a:r>
              <a:rPr lang="en-US"/>
              <a:t>A positive synaptic weight is indicated when the ratio M2/M1 is greater than M4/M3.</a:t>
            </a:r>
          </a:p>
          <a:p>
            <a:r>
              <a:rPr lang="en-US"/>
              <a:t>Negative synaptic weight is identified when the ratio M2/M1 is less than M4/M3.</a:t>
            </a:r>
          </a:p>
          <a:p>
            <a:r>
              <a:rPr lang="en-US"/>
              <a:t>A zero synaptic weight is established when the ratio M2/M1 equals M4/M3.</a:t>
            </a:r>
          </a:p>
          <a:p>
            <a:r>
              <a:rPr lang="en-US"/>
              <a:t>The balanced state denotes zero output, reflecting zero synaptic weight.</a:t>
            </a:r>
          </a:p>
        </p:txBody>
      </p:sp>
      <p:pic>
        <p:nvPicPr>
          <p:cNvPr id="8" name="Picture 7" descr="A diagram of a circuit&#10;&#10;Description automatically generated">
            <a:extLst>
              <a:ext uri="{FF2B5EF4-FFF2-40B4-BE49-F238E27FC236}">
                <a16:creationId xmlns:a16="http://schemas.microsoft.com/office/drawing/2014/main" id="{550906E8-B4A9-B832-2471-3A5D64EDA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699" y="2153133"/>
            <a:ext cx="4265391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9596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7.0.17"/>
  <p:tag name="AS_OS" val="Microsoft Windows NT 10.0.17763.0"/>
  <p:tag name="AS_RELEASE_DATE" val="2024.01.14"/>
  <p:tag name="AS_TITLE" val="Aspose.Slides for .NET6"/>
  <p:tag name="AS_VERSION" val="24.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Corbel" panose="020B0503020204020204"/>
        <a:cs typeface="Arial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Corbel" panose="020B0503020204020204"/>
        <a:cs typeface="Arial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Corbel" panose="020B0503020204020204"/>
        <a:cs typeface="Arial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Corbel" panose="020B0503020204020204"/>
        <a:cs typeface="Arial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4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Corbel" panose="020B0503020204020204"/>
        <a:cs typeface="Arial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Corbel" panose="020B0503020204020204"/>
        <a:cs typeface="Arial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5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Corbel" panose="020B0503020204020204"/>
        <a:cs typeface="Arial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Corbel" panose="020B0503020204020204"/>
        <a:cs typeface="Arial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1264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Corbel</vt:lpstr>
      <vt:lpstr>Inter</vt:lpstr>
      <vt:lpstr>Söhne</vt:lpstr>
      <vt:lpstr>Office Theme</vt:lpstr>
      <vt:lpstr>Parallax</vt:lpstr>
      <vt:lpstr>Parallax</vt:lpstr>
      <vt:lpstr>Parallax</vt:lpstr>
      <vt:lpstr>Parallax</vt:lpstr>
      <vt:lpstr>Memristor Bridge Based Artificial Neural         Weighting Circuit</vt:lpstr>
      <vt:lpstr>What is a Memristor Bridge?</vt:lpstr>
      <vt:lpstr>Relation Between Memristor  and  Other Circuits</vt:lpstr>
      <vt:lpstr>PowerPoint Presentation</vt:lpstr>
      <vt:lpstr>Why Memristor ?</vt:lpstr>
      <vt:lpstr>Synaptic Multiplication Using  Memristor Bridge</vt:lpstr>
      <vt:lpstr>Output voltage of the Memristor Bridge</vt:lpstr>
      <vt:lpstr>Memristor Bridge Neuron</vt:lpstr>
      <vt:lpstr>Weight Programming in Memristor Bridge Synapses</vt:lpstr>
      <vt:lpstr>Simulation</vt:lpstr>
      <vt:lpstr>Linearity in Synaptic Weight Programming</vt:lpstr>
      <vt:lpstr>Conversely, applying the same voltage pulse to a non-bridge memristor circuit results in nonlinear memristance changes. Fig. b reveals highly nonlinear memristance changes in a parallel memristor circuit using a nonlinear model, Fig. a shows reduced nonlinearity in memristance changes when employing the memristor bridge circuit with the same nonlinear model.</vt:lpstr>
      <vt:lpstr>Simulations included synaptic weight processing in the memristor-bridge neuron with nine synaptic inputs, where various input signals were applied to a single synapse. Fig. b displays the superior linearity of our memristor-based synaptic weighting compared to a conventional multiplication circuit (Fig. a). The memristor bridge's linearity stems from linear voltage assignment at the memristors and operation at the center of their dynamic range..</vt:lpstr>
      <vt:lpstr>Applications of Memristors</vt:lpstr>
      <vt:lpstr>PowerPoint Presentation</vt:lpstr>
      <vt:lpstr>Memristor-Based neuron a VS  A Conventional CNN cell 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Memristor Bridge Based Artificial Neural         Weighting Circuit</dc:title>
  <dc:creator>Tonmoy</dc:creator>
  <cp:lastModifiedBy>tonmaycb17@gmail.com</cp:lastModifiedBy>
  <cp:revision>6</cp:revision>
  <cp:lastPrinted>2024-04-10T02:51:11Z</cp:lastPrinted>
  <dcterms:created xsi:type="dcterms:W3CDTF">2024-04-10T02:51:11Z</dcterms:created>
  <dcterms:modified xsi:type="dcterms:W3CDTF">2024-04-10T07:46:45Z</dcterms:modified>
</cp:coreProperties>
</file>