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2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054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425178"/>
            <a:ext cx="7477601" cy="2874645"/>
          </a:xfrm>
          <a:prstGeom prst="rect">
            <a:avLst/>
          </a:prstGeom>
          <a:noFill/>
          <a:ln/>
        </p:spPr>
        <p:txBody>
          <a:bodyPr wrap="square" rtlCol="0" anchor="t"/>
          <a:lstStyle/>
          <a:p>
            <a:pPr marL="0" indent="0">
              <a:lnSpc>
                <a:spcPts val="7545"/>
              </a:lnSpc>
              <a:buNone/>
            </a:pPr>
            <a:r>
              <a:rPr lang="en-US" sz="6036" b="1" dirty="0">
                <a:solidFill>
                  <a:srgbClr val="60A9FF"/>
                </a:solidFill>
                <a:latin typeface="Barlow" pitchFamily="34" charset="0"/>
                <a:ea typeface="Barlow" pitchFamily="34" charset="-122"/>
                <a:cs typeface="Barlow" pitchFamily="34" charset="-120"/>
              </a:rPr>
              <a:t>Modeling and circuit design for three-terminal memristors</a:t>
            </a:r>
            <a:endParaRPr lang="en-US" sz="6036" dirty="0"/>
          </a:p>
        </p:txBody>
      </p:sp>
      <p:sp>
        <p:nvSpPr>
          <p:cNvPr id="6" name="Text 3"/>
          <p:cNvSpPr/>
          <p:nvPr/>
        </p:nvSpPr>
        <p:spPr>
          <a:xfrm>
            <a:off x="833199" y="4633079"/>
            <a:ext cx="7477601"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presented by:</a:t>
            </a:r>
            <a:endParaRPr lang="en-US" sz="1750" dirty="0"/>
          </a:p>
        </p:txBody>
      </p:sp>
      <p:sp>
        <p:nvSpPr>
          <p:cNvPr id="7" name="Text 4"/>
          <p:cNvSpPr/>
          <p:nvPr/>
        </p:nvSpPr>
        <p:spPr>
          <a:xfrm>
            <a:off x="833199" y="5238393"/>
            <a:ext cx="7477601"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K ASHRITH - 2021CSB066</a:t>
            </a:r>
            <a:endParaRPr lang="en-US" sz="1750" dirty="0"/>
          </a:p>
        </p:txBody>
      </p:sp>
      <p:sp>
        <p:nvSpPr>
          <p:cNvPr id="8" name="Text 5"/>
          <p:cNvSpPr/>
          <p:nvPr/>
        </p:nvSpPr>
        <p:spPr>
          <a:xfrm>
            <a:off x="833199" y="5843707"/>
            <a:ext cx="7477601" cy="355402"/>
          </a:xfrm>
          <a:prstGeom prst="rect">
            <a:avLst/>
          </a:prstGeom>
          <a:noFill/>
          <a:ln/>
        </p:spPr>
        <p:txBody>
          <a:bodyPr wrap="non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TARUN CHANDRA - 2021CSB118</a:t>
            </a:r>
            <a:endParaRPr lang="en-US" sz="1750" dirty="0"/>
          </a:p>
        </p:txBody>
      </p:sp>
      <p:sp>
        <p:nvSpPr>
          <p:cNvPr id="9" name="Text 6"/>
          <p:cNvSpPr/>
          <p:nvPr/>
        </p:nvSpPr>
        <p:spPr>
          <a:xfrm>
            <a:off x="833199" y="6449020"/>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3427333"/>
            <a:ext cx="555498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Thank You</a:t>
            </a:r>
            <a:endParaRPr lang="en-US" sz="4374" dirty="0"/>
          </a:p>
        </p:txBody>
      </p:sp>
      <p:sp>
        <p:nvSpPr>
          <p:cNvPr id="5" name="Text 3"/>
          <p:cNvSpPr/>
          <p:nvPr/>
        </p:nvSpPr>
        <p:spPr>
          <a:xfrm>
            <a:off x="1760220" y="4454962"/>
            <a:ext cx="2777490" cy="347186"/>
          </a:xfrm>
          <a:prstGeom prst="rect">
            <a:avLst/>
          </a:prstGeom>
          <a:noFill/>
          <a:ln/>
        </p:spPr>
        <p:txBody>
          <a:bodyPr wrap="none" rtlCol="0" anchor="t"/>
          <a:lstStyle/>
          <a:p>
            <a:pPr marL="0" indent="0">
              <a:lnSpc>
                <a:spcPts val="2734"/>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25400"/>
            <a:ext cx="14630400" cy="8229600"/>
          </a:xfrm>
          <a:prstGeom prst="rect">
            <a:avLst/>
          </a:prstGeom>
          <a:solidFill>
            <a:srgbClr val="282C32"/>
          </a:solidFill>
          <a:ln/>
        </p:spPr>
      </p:sp>
      <p:pic>
        <p:nvPicPr>
          <p:cNvPr id="5" name="Image 1" descr="preencoded.png"/>
          <p:cNvPicPr>
            <a:picLocks noChangeAspect="1"/>
          </p:cNvPicPr>
          <p:nvPr/>
        </p:nvPicPr>
        <p:blipFill>
          <a:blip r:embed="rId3"/>
          <a:stretch>
            <a:fillRect/>
          </a:stretch>
        </p:blipFill>
        <p:spPr>
          <a:xfrm>
            <a:off x="9005053" y="2077760"/>
            <a:ext cx="4931093" cy="4131707"/>
          </a:xfrm>
          <a:prstGeom prst="rect">
            <a:avLst/>
          </a:prstGeom>
        </p:spPr>
      </p:pic>
      <p:sp>
        <p:nvSpPr>
          <p:cNvPr id="6" name="Text 2"/>
          <p:cNvSpPr/>
          <p:nvPr/>
        </p:nvSpPr>
        <p:spPr>
          <a:xfrm>
            <a:off x="833199" y="1582222"/>
            <a:ext cx="7477601" cy="1388745"/>
          </a:xfrm>
          <a:prstGeom prst="rect">
            <a:avLst/>
          </a:prstGeom>
          <a:noFill/>
          <a:ln/>
        </p:spPr>
        <p:txBody>
          <a:bodyPr wrap="squar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INTRODUCTION TO MEMRISTORS</a:t>
            </a:r>
            <a:endParaRPr lang="en-US" sz="4374" dirty="0"/>
          </a:p>
        </p:txBody>
      </p:sp>
      <p:sp>
        <p:nvSpPr>
          <p:cNvPr id="7" name="Text 3"/>
          <p:cNvSpPr/>
          <p:nvPr/>
        </p:nvSpPr>
        <p:spPr>
          <a:xfrm>
            <a:off x="833199" y="3304223"/>
            <a:ext cx="7477601"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A memristor is an electrical component that limits or regulates the flow of electrical current in a circuit and remembers the amount of charge that has previously flowed through it.</a:t>
            </a:r>
            <a:endParaRPr lang="en-US" sz="1750" dirty="0"/>
          </a:p>
        </p:txBody>
      </p:sp>
      <p:sp>
        <p:nvSpPr>
          <p:cNvPr id="8" name="Text 4"/>
          <p:cNvSpPr/>
          <p:nvPr/>
        </p:nvSpPr>
        <p:spPr>
          <a:xfrm>
            <a:off x="833199" y="4620339"/>
            <a:ext cx="7477601" cy="71080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Memristors are important because they are non-volatile, meaning that they retain memory without power</a:t>
            </a:r>
            <a:endParaRPr lang="en-US" sz="1750" dirty="0"/>
          </a:p>
        </p:txBody>
      </p:sp>
      <p:sp>
        <p:nvSpPr>
          <p:cNvPr id="9" name="Text 5"/>
          <p:cNvSpPr/>
          <p:nvPr/>
        </p:nvSpPr>
        <p:spPr>
          <a:xfrm>
            <a:off x="833199" y="5581055"/>
            <a:ext cx="7477601"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Memristor can be used as associative memories. These memories map an input pattern to an output one according to the similarities of the input pattern to the pattern stored in the memory..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147518" y="-40640"/>
            <a:ext cx="14630400" cy="8229600"/>
          </a:xfrm>
          <a:prstGeom prst="rect">
            <a:avLst/>
          </a:prstGeom>
          <a:solidFill>
            <a:srgbClr val="282C32"/>
          </a:solidFill>
          <a:ln/>
        </p:spPr>
      </p:sp>
      <p:sp>
        <p:nvSpPr>
          <p:cNvPr id="4" name="Text 2"/>
          <p:cNvSpPr/>
          <p:nvPr/>
        </p:nvSpPr>
        <p:spPr>
          <a:xfrm>
            <a:off x="1760220" y="1638300"/>
            <a:ext cx="11109960" cy="1739741"/>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Memristor properties and characteristics</a:t>
            </a:r>
            <a:endParaRPr lang="en-US" sz="4374" dirty="0"/>
          </a:p>
        </p:txBody>
      </p:sp>
      <p:sp>
        <p:nvSpPr>
          <p:cNvPr id="5" name="Text 3"/>
          <p:cNvSpPr/>
          <p:nvPr/>
        </p:nvSpPr>
        <p:spPr>
          <a:xfrm>
            <a:off x="2115622" y="2984500"/>
            <a:ext cx="10754558" cy="1255435"/>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EEEFF5"/>
                </a:solidFill>
                <a:latin typeface="Montserrat" pitchFamily="34" charset="0"/>
                <a:ea typeface="Montserrat" pitchFamily="34" charset="-122"/>
                <a:cs typeface="Montserrat" pitchFamily="34" charset="-120"/>
              </a:rPr>
              <a:t>Memristors are resistive devices that can "remember" their resistance state, even when power is removed.</a:t>
            </a:r>
            <a:endParaRPr lang="en-US" sz="1750" dirty="0"/>
          </a:p>
        </p:txBody>
      </p:sp>
      <p:sp>
        <p:nvSpPr>
          <p:cNvPr id="6" name="Text 4"/>
          <p:cNvSpPr/>
          <p:nvPr/>
        </p:nvSpPr>
        <p:spPr>
          <a:xfrm>
            <a:off x="2115622" y="3810001"/>
            <a:ext cx="10754558" cy="1206340"/>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EEEFF5"/>
                </a:solidFill>
                <a:latin typeface="Montserrat" pitchFamily="34" charset="0"/>
                <a:ea typeface="Montserrat" pitchFamily="34" charset="-122"/>
                <a:cs typeface="Montserrat" pitchFamily="34" charset="-120"/>
              </a:rPr>
              <a:t>Their resistance depends on the history of the voltage/current applied, exhibiting a hysteresis loop in their characteristics.</a:t>
            </a:r>
            <a:endParaRPr lang="en-US" sz="1750" dirty="0"/>
          </a:p>
        </p:txBody>
      </p:sp>
      <p:sp>
        <p:nvSpPr>
          <p:cNvPr id="7" name="Text 5"/>
          <p:cNvSpPr/>
          <p:nvPr/>
        </p:nvSpPr>
        <p:spPr>
          <a:xfrm>
            <a:off x="2115622" y="4724241"/>
            <a:ext cx="10754558" cy="1114941"/>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EEEFF5"/>
                </a:solidFill>
                <a:latin typeface="Montserrat" pitchFamily="34" charset="0"/>
                <a:ea typeface="Montserrat" pitchFamily="34" charset="-122"/>
                <a:cs typeface="Montserrat" pitchFamily="34" charset="-120"/>
              </a:rPr>
              <a:t>Memristors can be programmed to different resistance states by applying appropriate voltages, enabling non-volatile memory and logic functions.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709017"/>
            <a:ext cx="7406045"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THREE TERMINAL MEMRISTOR</a:t>
            </a:r>
            <a:endParaRPr lang="en-US" sz="4374" dirty="0"/>
          </a:p>
        </p:txBody>
      </p:sp>
      <p:sp>
        <p:nvSpPr>
          <p:cNvPr id="5" name="Text 3"/>
          <p:cNvSpPr/>
          <p:nvPr/>
        </p:nvSpPr>
        <p:spPr>
          <a:xfrm>
            <a:off x="1760220" y="1936552"/>
            <a:ext cx="5283994" cy="355402"/>
          </a:xfrm>
          <a:prstGeom prst="rect">
            <a:avLst/>
          </a:prstGeom>
          <a:noFill/>
          <a:ln/>
        </p:spPr>
        <p:txBody>
          <a:bodyPr wrap="none" rtlCol="0" anchor="t"/>
          <a:lstStyle/>
          <a:p>
            <a:pPr marL="0" indent="0">
              <a:lnSpc>
                <a:spcPts val="2799"/>
              </a:lnSpc>
              <a:buNone/>
            </a:pPr>
            <a:endParaRPr lang="en-US" sz="1750" dirty="0"/>
          </a:p>
        </p:txBody>
      </p:sp>
      <p:sp>
        <p:nvSpPr>
          <p:cNvPr id="6" name="Text 4"/>
          <p:cNvSpPr/>
          <p:nvPr/>
        </p:nvSpPr>
        <p:spPr>
          <a:xfrm>
            <a:off x="1760220" y="2491859"/>
            <a:ext cx="5283994" cy="2132409"/>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a three-terminal memristor model is developed in order to improve the anti-interference performance of the memristor and address the issue that the resistance value of the conventional two-terminal memristor is readily impacted by voltage.</a:t>
            </a:r>
            <a:endParaRPr lang="en-US" sz="1750" dirty="0"/>
          </a:p>
        </p:txBody>
      </p:sp>
      <p:sp>
        <p:nvSpPr>
          <p:cNvPr id="7" name="Text 5"/>
          <p:cNvSpPr/>
          <p:nvPr/>
        </p:nvSpPr>
        <p:spPr>
          <a:xfrm>
            <a:off x="1760220" y="4824174"/>
            <a:ext cx="5283994"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 memristor offers the benefits of low power consumption, compact size, and great integratability as a nanoscale device.</a:t>
            </a:r>
            <a:endParaRPr lang="en-US" sz="1750" dirty="0"/>
          </a:p>
        </p:txBody>
      </p:sp>
      <p:pic>
        <p:nvPicPr>
          <p:cNvPr id="8" name="Image 0" descr="preencoded.png"/>
          <p:cNvPicPr>
            <a:picLocks noChangeAspect="1"/>
          </p:cNvPicPr>
          <p:nvPr/>
        </p:nvPicPr>
        <p:blipFill>
          <a:blip r:embed="rId3"/>
          <a:stretch>
            <a:fillRect/>
          </a:stretch>
        </p:blipFill>
        <p:spPr>
          <a:xfrm>
            <a:off x="7593806" y="1986558"/>
            <a:ext cx="5283994" cy="52839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pic>
        <p:nvPicPr>
          <p:cNvPr id="5" name="Image 1" descr="preencoded.png"/>
          <p:cNvPicPr>
            <a:picLocks noChangeAspect="1"/>
          </p:cNvPicPr>
          <p:nvPr/>
        </p:nvPicPr>
        <p:blipFill>
          <a:blip r:embed="rId4"/>
          <a:stretch>
            <a:fillRect/>
          </a:stretch>
        </p:blipFill>
        <p:spPr>
          <a:xfrm>
            <a:off x="247412" y="3014901"/>
            <a:ext cx="3162776" cy="2199799"/>
          </a:xfrm>
          <a:prstGeom prst="rect">
            <a:avLst/>
          </a:prstGeom>
        </p:spPr>
      </p:pic>
      <p:sp>
        <p:nvSpPr>
          <p:cNvPr id="6" name="Text 2"/>
          <p:cNvSpPr/>
          <p:nvPr/>
        </p:nvSpPr>
        <p:spPr>
          <a:xfrm>
            <a:off x="4400074" y="544473"/>
            <a:ext cx="9487853" cy="1237298"/>
          </a:xfrm>
          <a:prstGeom prst="rect">
            <a:avLst/>
          </a:prstGeom>
          <a:noFill/>
          <a:ln/>
        </p:spPr>
        <p:txBody>
          <a:bodyPr wrap="square" rtlCol="0" anchor="t"/>
          <a:lstStyle/>
          <a:p>
            <a:pPr marL="0" indent="0">
              <a:lnSpc>
                <a:spcPts val="4872"/>
              </a:lnSpc>
              <a:buNone/>
            </a:pPr>
            <a:r>
              <a:rPr lang="en-US" sz="3898" b="1" dirty="0">
                <a:solidFill>
                  <a:srgbClr val="60A9FF"/>
                </a:solidFill>
                <a:latin typeface="Barlow" pitchFamily="34" charset="0"/>
                <a:ea typeface="Barlow" pitchFamily="34" charset="-122"/>
                <a:cs typeface="Barlow" pitchFamily="34" charset="-120"/>
              </a:rPr>
              <a:t>THREE-TERMINAL MEMRISTOR MODEL DESIGN</a:t>
            </a:r>
            <a:endParaRPr lang="en-US" sz="3898" dirty="0"/>
          </a:p>
        </p:txBody>
      </p:sp>
      <p:sp>
        <p:nvSpPr>
          <p:cNvPr id="7" name="Shape 3"/>
          <p:cNvSpPr/>
          <p:nvPr/>
        </p:nvSpPr>
        <p:spPr>
          <a:xfrm>
            <a:off x="4652486" y="2078712"/>
            <a:ext cx="89059" cy="5606415"/>
          </a:xfrm>
          <a:prstGeom prst="roundRect">
            <a:avLst>
              <a:gd name="adj" fmla="val 133394"/>
            </a:avLst>
          </a:prstGeom>
          <a:solidFill>
            <a:srgbClr val="282C32"/>
          </a:solidFill>
          <a:ln/>
        </p:spPr>
      </p:sp>
      <p:sp>
        <p:nvSpPr>
          <p:cNvPr id="8" name="Shape 4"/>
          <p:cNvSpPr/>
          <p:nvPr/>
        </p:nvSpPr>
        <p:spPr>
          <a:xfrm>
            <a:off x="4919722" y="2411492"/>
            <a:ext cx="692944" cy="89059"/>
          </a:xfrm>
          <a:prstGeom prst="roundRect">
            <a:avLst>
              <a:gd name="adj" fmla="val 133394"/>
            </a:avLst>
          </a:prstGeom>
          <a:solidFill>
            <a:srgbClr val="282C32"/>
          </a:solidFill>
          <a:ln/>
        </p:spPr>
      </p:sp>
      <p:sp>
        <p:nvSpPr>
          <p:cNvPr id="9" name="Shape 5"/>
          <p:cNvSpPr/>
          <p:nvPr/>
        </p:nvSpPr>
        <p:spPr>
          <a:xfrm>
            <a:off x="4474309" y="2233374"/>
            <a:ext cx="445413" cy="445413"/>
          </a:xfrm>
          <a:prstGeom prst="roundRect">
            <a:avLst>
              <a:gd name="adj" fmla="val 26672"/>
            </a:avLst>
          </a:prstGeom>
          <a:solidFill>
            <a:srgbClr val="282C32"/>
          </a:solidFill>
          <a:ln/>
        </p:spPr>
      </p:sp>
      <p:sp>
        <p:nvSpPr>
          <p:cNvPr id="10" name="Text 6"/>
          <p:cNvSpPr/>
          <p:nvPr/>
        </p:nvSpPr>
        <p:spPr>
          <a:xfrm>
            <a:off x="4644450" y="2270522"/>
            <a:ext cx="105132" cy="371118"/>
          </a:xfrm>
          <a:prstGeom prst="rect">
            <a:avLst/>
          </a:prstGeom>
          <a:noFill/>
          <a:ln/>
        </p:spPr>
        <p:txBody>
          <a:bodyPr wrap="none" rtlCol="0" anchor="t"/>
          <a:lstStyle/>
          <a:p>
            <a:pPr marL="0" indent="0" algn="ctr">
              <a:lnSpc>
                <a:spcPts val="2923"/>
              </a:lnSpc>
              <a:buNone/>
            </a:pPr>
            <a:r>
              <a:rPr lang="en-US" sz="2339" b="1" dirty="0">
                <a:solidFill>
                  <a:srgbClr val="60A9FF"/>
                </a:solidFill>
                <a:latin typeface="Barlow" pitchFamily="34" charset="0"/>
                <a:ea typeface="Barlow" pitchFamily="34" charset="-122"/>
                <a:cs typeface="Barlow" pitchFamily="34" charset="-120"/>
              </a:rPr>
              <a:t>1</a:t>
            </a:r>
            <a:endParaRPr lang="en-US" sz="2339" dirty="0"/>
          </a:p>
        </p:txBody>
      </p:sp>
      <p:sp>
        <p:nvSpPr>
          <p:cNvPr id="11" name="Text 7"/>
          <p:cNvSpPr/>
          <p:nvPr/>
        </p:nvSpPr>
        <p:spPr>
          <a:xfrm>
            <a:off x="5785961" y="2276594"/>
            <a:ext cx="2474952" cy="309324"/>
          </a:xfrm>
          <a:prstGeom prst="rect">
            <a:avLst/>
          </a:prstGeom>
          <a:noFill/>
          <a:ln/>
        </p:spPr>
        <p:txBody>
          <a:bodyPr wrap="none" rtlCol="0" anchor="t"/>
          <a:lstStyle/>
          <a:p>
            <a:pPr marL="0" indent="0" algn="l">
              <a:lnSpc>
                <a:spcPts val="2436"/>
              </a:lnSpc>
              <a:buNone/>
            </a:pPr>
            <a:endParaRPr lang="en-US" sz="1949" dirty="0"/>
          </a:p>
        </p:txBody>
      </p:sp>
      <p:sp>
        <p:nvSpPr>
          <p:cNvPr id="12" name="Text 8"/>
          <p:cNvSpPr/>
          <p:nvPr/>
        </p:nvSpPr>
        <p:spPr>
          <a:xfrm>
            <a:off x="5785961" y="2704624"/>
            <a:ext cx="8101965" cy="506730"/>
          </a:xfrm>
          <a:prstGeom prst="rect">
            <a:avLst/>
          </a:prstGeom>
          <a:noFill/>
          <a:ln/>
        </p:spPr>
        <p:txBody>
          <a:bodyPr wrap="square" rtlCol="0" anchor="t"/>
          <a:lstStyle/>
          <a:p>
            <a:pPr marL="0" indent="0" algn="l">
              <a:lnSpc>
                <a:spcPts val="1996"/>
              </a:lnSpc>
              <a:buNone/>
            </a:pPr>
            <a:r>
              <a:rPr lang="en-US" sz="1247" dirty="0">
                <a:solidFill>
                  <a:srgbClr val="EEEFF5"/>
                </a:solidFill>
                <a:latin typeface="Montserrat" pitchFamily="34" charset="0"/>
                <a:ea typeface="Montserrat" pitchFamily="34" charset="-122"/>
                <a:cs typeface="Montserrat" pitchFamily="34" charset="-120"/>
              </a:rPr>
              <a:t>The source and drain terminals of the T4 transistor are grounded, so T4 transistor can be seen as a capacitor to provide storage memory function for the entire circuit</a:t>
            </a:r>
            <a:endParaRPr lang="en-US" sz="1247" dirty="0"/>
          </a:p>
        </p:txBody>
      </p:sp>
      <p:sp>
        <p:nvSpPr>
          <p:cNvPr id="13" name="Shape 9"/>
          <p:cNvSpPr/>
          <p:nvPr/>
        </p:nvSpPr>
        <p:spPr>
          <a:xfrm>
            <a:off x="4919722" y="3939897"/>
            <a:ext cx="692944" cy="89059"/>
          </a:xfrm>
          <a:prstGeom prst="roundRect">
            <a:avLst>
              <a:gd name="adj" fmla="val 133394"/>
            </a:avLst>
          </a:prstGeom>
          <a:solidFill>
            <a:srgbClr val="282C32"/>
          </a:solidFill>
          <a:ln/>
        </p:spPr>
      </p:sp>
      <p:sp>
        <p:nvSpPr>
          <p:cNvPr id="14" name="Shape 10"/>
          <p:cNvSpPr/>
          <p:nvPr/>
        </p:nvSpPr>
        <p:spPr>
          <a:xfrm>
            <a:off x="4474309" y="3761780"/>
            <a:ext cx="445413" cy="445413"/>
          </a:xfrm>
          <a:prstGeom prst="roundRect">
            <a:avLst>
              <a:gd name="adj" fmla="val 26672"/>
            </a:avLst>
          </a:prstGeom>
          <a:solidFill>
            <a:srgbClr val="282C32"/>
          </a:solidFill>
          <a:ln/>
        </p:spPr>
      </p:sp>
      <p:sp>
        <p:nvSpPr>
          <p:cNvPr id="15" name="Text 11"/>
          <p:cNvSpPr/>
          <p:nvPr/>
        </p:nvSpPr>
        <p:spPr>
          <a:xfrm>
            <a:off x="4613850" y="3798927"/>
            <a:ext cx="166330" cy="371118"/>
          </a:xfrm>
          <a:prstGeom prst="rect">
            <a:avLst/>
          </a:prstGeom>
          <a:noFill/>
          <a:ln/>
        </p:spPr>
        <p:txBody>
          <a:bodyPr wrap="none" rtlCol="0" anchor="t"/>
          <a:lstStyle/>
          <a:p>
            <a:pPr marL="0" indent="0" algn="ctr">
              <a:lnSpc>
                <a:spcPts val="2923"/>
              </a:lnSpc>
              <a:buNone/>
            </a:pPr>
            <a:r>
              <a:rPr lang="en-US" sz="2339" b="1" dirty="0">
                <a:solidFill>
                  <a:srgbClr val="60A9FF"/>
                </a:solidFill>
                <a:latin typeface="Barlow" pitchFamily="34" charset="0"/>
                <a:ea typeface="Barlow" pitchFamily="34" charset="-122"/>
                <a:cs typeface="Barlow" pitchFamily="34" charset="-120"/>
              </a:rPr>
              <a:t>2</a:t>
            </a:r>
            <a:endParaRPr lang="en-US" sz="2339" dirty="0"/>
          </a:p>
        </p:txBody>
      </p:sp>
      <p:sp>
        <p:nvSpPr>
          <p:cNvPr id="16" name="Text 12"/>
          <p:cNvSpPr/>
          <p:nvPr/>
        </p:nvSpPr>
        <p:spPr>
          <a:xfrm>
            <a:off x="5785961" y="3804999"/>
            <a:ext cx="2474952" cy="309324"/>
          </a:xfrm>
          <a:prstGeom prst="rect">
            <a:avLst/>
          </a:prstGeom>
          <a:noFill/>
          <a:ln/>
        </p:spPr>
        <p:txBody>
          <a:bodyPr wrap="none" rtlCol="0" anchor="t"/>
          <a:lstStyle/>
          <a:p>
            <a:pPr marL="0" indent="0" algn="l">
              <a:lnSpc>
                <a:spcPts val="2436"/>
              </a:lnSpc>
              <a:buNone/>
            </a:pPr>
            <a:endParaRPr lang="en-US" sz="1949" dirty="0"/>
          </a:p>
        </p:txBody>
      </p:sp>
      <p:sp>
        <p:nvSpPr>
          <p:cNvPr id="17" name="Text 13"/>
          <p:cNvSpPr/>
          <p:nvPr/>
        </p:nvSpPr>
        <p:spPr>
          <a:xfrm>
            <a:off x="5785961" y="4233029"/>
            <a:ext cx="8101965" cy="253365"/>
          </a:xfrm>
          <a:prstGeom prst="rect">
            <a:avLst/>
          </a:prstGeom>
          <a:noFill/>
          <a:ln/>
        </p:spPr>
        <p:txBody>
          <a:bodyPr wrap="none" rtlCol="0" anchor="t"/>
          <a:lstStyle/>
          <a:p>
            <a:pPr marL="0" indent="0" algn="l">
              <a:lnSpc>
                <a:spcPts val="1996"/>
              </a:lnSpc>
              <a:buNone/>
            </a:pPr>
            <a:r>
              <a:rPr lang="en-US" sz="1247" dirty="0">
                <a:solidFill>
                  <a:srgbClr val="EEEFF5"/>
                </a:solidFill>
                <a:latin typeface="Montserrat" pitchFamily="34" charset="0"/>
                <a:ea typeface="Montserrat" pitchFamily="34" charset="-122"/>
                <a:cs typeface="Montserrat" pitchFamily="34" charset="-120"/>
              </a:rPr>
              <a:t>T5 acts as the input control of memristors.</a:t>
            </a:r>
            <a:endParaRPr lang="en-US" sz="1247" dirty="0"/>
          </a:p>
        </p:txBody>
      </p:sp>
      <p:sp>
        <p:nvSpPr>
          <p:cNvPr id="18" name="Shape 14"/>
          <p:cNvSpPr/>
          <p:nvPr/>
        </p:nvSpPr>
        <p:spPr>
          <a:xfrm>
            <a:off x="4919722" y="5214938"/>
            <a:ext cx="692944" cy="89059"/>
          </a:xfrm>
          <a:prstGeom prst="roundRect">
            <a:avLst>
              <a:gd name="adj" fmla="val 133394"/>
            </a:avLst>
          </a:prstGeom>
          <a:solidFill>
            <a:srgbClr val="282C32"/>
          </a:solidFill>
          <a:ln/>
        </p:spPr>
      </p:sp>
      <p:sp>
        <p:nvSpPr>
          <p:cNvPr id="19" name="Shape 15"/>
          <p:cNvSpPr/>
          <p:nvPr/>
        </p:nvSpPr>
        <p:spPr>
          <a:xfrm>
            <a:off x="4474309" y="5036820"/>
            <a:ext cx="445413" cy="445413"/>
          </a:xfrm>
          <a:prstGeom prst="roundRect">
            <a:avLst>
              <a:gd name="adj" fmla="val 26672"/>
            </a:avLst>
          </a:prstGeom>
          <a:solidFill>
            <a:srgbClr val="282C32"/>
          </a:solidFill>
          <a:ln/>
        </p:spPr>
      </p:sp>
      <p:sp>
        <p:nvSpPr>
          <p:cNvPr id="20" name="Text 16"/>
          <p:cNvSpPr/>
          <p:nvPr/>
        </p:nvSpPr>
        <p:spPr>
          <a:xfrm>
            <a:off x="4616827" y="5073968"/>
            <a:ext cx="160377" cy="371118"/>
          </a:xfrm>
          <a:prstGeom prst="rect">
            <a:avLst/>
          </a:prstGeom>
          <a:noFill/>
          <a:ln/>
        </p:spPr>
        <p:txBody>
          <a:bodyPr wrap="none" rtlCol="0" anchor="t"/>
          <a:lstStyle/>
          <a:p>
            <a:pPr marL="0" indent="0" algn="ctr">
              <a:lnSpc>
                <a:spcPts val="2923"/>
              </a:lnSpc>
              <a:buNone/>
            </a:pPr>
            <a:r>
              <a:rPr lang="en-US" sz="2339" b="1" dirty="0">
                <a:solidFill>
                  <a:srgbClr val="60A9FF"/>
                </a:solidFill>
                <a:latin typeface="Barlow" pitchFamily="34" charset="0"/>
                <a:ea typeface="Barlow" pitchFamily="34" charset="-122"/>
                <a:cs typeface="Barlow" pitchFamily="34" charset="-120"/>
              </a:rPr>
              <a:t>3</a:t>
            </a:r>
            <a:endParaRPr lang="en-US" sz="2339" dirty="0"/>
          </a:p>
        </p:txBody>
      </p:sp>
      <p:sp>
        <p:nvSpPr>
          <p:cNvPr id="21" name="Text 17"/>
          <p:cNvSpPr/>
          <p:nvPr/>
        </p:nvSpPr>
        <p:spPr>
          <a:xfrm>
            <a:off x="5785961" y="5080040"/>
            <a:ext cx="2474952" cy="309324"/>
          </a:xfrm>
          <a:prstGeom prst="rect">
            <a:avLst/>
          </a:prstGeom>
          <a:noFill/>
          <a:ln/>
        </p:spPr>
        <p:txBody>
          <a:bodyPr wrap="none" rtlCol="0" anchor="t"/>
          <a:lstStyle/>
          <a:p>
            <a:pPr marL="0" indent="0" algn="l">
              <a:lnSpc>
                <a:spcPts val="2436"/>
              </a:lnSpc>
              <a:buNone/>
            </a:pPr>
            <a:endParaRPr lang="en-US" sz="1949" dirty="0"/>
          </a:p>
        </p:txBody>
      </p:sp>
      <p:sp>
        <p:nvSpPr>
          <p:cNvPr id="22" name="Text 18"/>
          <p:cNvSpPr/>
          <p:nvPr/>
        </p:nvSpPr>
        <p:spPr>
          <a:xfrm>
            <a:off x="5785961" y="5508069"/>
            <a:ext cx="8101965" cy="506730"/>
          </a:xfrm>
          <a:prstGeom prst="rect">
            <a:avLst/>
          </a:prstGeom>
          <a:noFill/>
          <a:ln/>
        </p:spPr>
        <p:txBody>
          <a:bodyPr wrap="square" rtlCol="0" anchor="t"/>
          <a:lstStyle/>
          <a:p>
            <a:pPr marL="0" indent="0" algn="l">
              <a:lnSpc>
                <a:spcPts val="1996"/>
              </a:lnSpc>
              <a:buNone/>
            </a:pPr>
            <a:r>
              <a:rPr lang="en-US" sz="1247" dirty="0">
                <a:solidFill>
                  <a:srgbClr val="EEEFF5"/>
                </a:solidFill>
                <a:latin typeface="Montserrat" pitchFamily="34" charset="0"/>
                <a:ea typeface="Montserrat" pitchFamily="34" charset="-122"/>
                <a:cs typeface="Montserrat" pitchFamily="34" charset="-120"/>
              </a:rPr>
              <a:t>T1 and T2 transistors are driven by the input conduction voltage and can be seen as two nonlinear resistors.</a:t>
            </a:r>
            <a:endParaRPr lang="en-US" sz="1247" dirty="0"/>
          </a:p>
        </p:txBody>
      </p:sp>
      <p:sp>
        <p:nvSpPr>
          <p:cNvPr id="23" name="Shape 19"/>
          <p:cNvSpPr/>
          <p:nvPr/>
        </p:nvSpPr>
        <p:spPr>
          <a:xfrm>
            <a:off x="4919722" y="6715363"/>
            <a:ext cx="692944" cy="89059"/>
          </a:xfrm>
          <a:prstGeom prst="roundRect">
            <a:avLst>
              <a:gd name="adj" fmla="val 133394"/>
            </a:avLst>
          </a:prstGeom>
          <a:solidFill>
            <a:srgbClr val="282C32"/>
          </a:solidFill>
          <a:ln/>
        </p:spPr>
      </p:sp>
      <p:sp>
        <p:nvSpPr>
          <p:cNvPr id="24" name="Shape 20"/>
          <p:cNvSpPr/>
          <p:nvPr/>
        </p:nvSpPr>
        <p:spPr>
          <a:xfrm>
            <a:off x="4474309" y="6537246"/>
            <a:ext cx="445413" cy="445413"/>
          </a:xfrm>
          <a:prstGeom prst="roundRect">
            <a:avLst>
              <a:gd name="adj" fmla="val 26672"/>
            </a:avLst>
          </a:prstGeom>
          <a:solidFill>
            <a:srgbClr val="282C32"/>
          </a:solidFill>
          <a:ln/>
        </p:spPr>
      </p:sp>
      <p:sp>
        <p:nvSpPr>
          <p:cNvPr id="25" name="Text 21"/>
          <p:cNvSpPr/>
          <p:nvPr/>
        </p:nvSpPr>
        <p:spPr>
          <a:xfrm>
            <a:off x="4607183" y="6574393"/>
            <a:ext cx="179665" cy="371118"/>
          </a:xfrm>
          <a:prstGeom prst="rect">
            <a:avLst/>
          </a:prstGeom>
          <a:noFill/>
          <a:ln/>
        </p:spPr>
        <p:txBody>
          <a:bodyPr wrap="none" rtlCol="0" anchor="t"/>
          <a:lstStyle/>
          <a:p>
            <a:pPr marL="0" indent="0" algn="ctr">
              <a:lnSpc>
                <a:spcPts val="2923"/>
              </a:lnSpc>
              <a:buNone/>
            </a:pPr>
            <a:r>
              <a:rPr lang="en-US" sz="2339" b="1" dirty="0">
                <a:solidFill>
                  <a:srgbClr val="60A9FF"/>
                </a:solidFill>
                <a:latin typeface="Barlow" pitchFamily="34" charset="0"/>
                <a:ea typeface="Barlow" pitchFamily="34" charset="-122"/>
                <a:cs typeface="Barlow" pitchFamily="34" charset="-120"/>
              </a:rPr>
              <a:t>4</a:t>
            </a:r>
            <a:endParaRPr lang="en-US" sz="2339" dirty="0"/>
          </a:p>
        </p:txBody>
      </p:sp>
      <p:sp>
        <p:nvSpPr>
          <p:cNvPr id="26" name="Text 22"/>
          <p:cNvSpPr/>
          <p:nvPr/>
        </p:nvSpPr>
        <p:spPr>
          <a:xfrm>
            <a:off x="5785961" y="6608445"/>
            <a:ext cx="8101965" cy="253365"/>
          </a:xfrm>
          <a:prstGeom prst="rect">
            <a:avLst/>
          </a:prstGeom>
          <a:noFill/>
          <a:ln/>
        </p:spPr>
        <p:txBody>
          <a:bodyPr wrap="none" rtlCol="0" anchor="t"/>
          <a:lstStyle/>
          <a:p>
            <a:pPr marL="0" indent="0" algn="l">
              <a:lnSpc>
                <a:spcPts val="1996"/>
              </a:lnSpc>
              <a:buNone/>
            </a:pPr>
            <a:endParaRPr lang="en-US" sz="1247" dirty="0"/>
          </a:p>
        </p:txBody>
      </p:sp>
      <p:sp>
        <p:nvSpPr>
          <p:cNvPr id="27" name="Text 23"/>
          <p:cNvSpPr/>
          <p:nvPr/>
        </p:nvSpPr>
        <p:spPr>
          <a:xfrm>
            <a:off x="5785961" y="6980515"/>
            <a:ext cx="8101965" cy="506730"/>
          </a:xfrm>
          <a:prstGeom prst="rect">
            <a:avLst/>
          </a:prstGeom>
          <a:noFill/>
          <a:ln/>
        </p:spPr>
        <p:txBody>
          <a:bodyPr wrap="square" rtlCol="0" anchor="t"/>
          <a:lstStyle/>
          <a:p>
            <a:pPr marL="0" indent="0" algn="l">
              <a:lnSpc>
                <a:spcPts val="1996"/>
              </a:lnSpc>
              <a:buNone/>
            </a:pPr>
            <a:r>
              <a:rPr lang="en-US" sz="1247" dirty="0">
                <a:solidFill>
                  <a:srgbClr val="EEEFF5"/>
                </a:solidFill>
                <a:latin typeface="Montserrat" pitchFamily="34" charset="0"/>
                <a:ea typeface="Montserrat" pitchFamily="34" charset="-122"/>
                <a:cs typeface="Montserrat" pitchFamily="34" charset="-120"/>
              </a:rPr>
              <a:t>T3 transistor acts as a regulating switch to regulate the charging and discharging of the capacitor to change the resistance value of T1 and T2.</a:t>
            </a:r>
            <a:endParaRPr lang="en-US" sz="124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12700"/>
            <a:ext cx="14630400" cy="8233172"/>
          </a:xfrm>
          <a:prstGeom prst="rect">
            <a:avLst/>
          </a:prstGeom>
          <a:solidFill>
            <a:srgbClr val="282C32"/>
          </a:solidFill>
          <a:ln/>
        </p:spPr>
      </p:sp>
      <p:sp>
        <p:nvSpPr>
          <p:cNvPr id="4" name="Text 2"/>
          <p:cNvSpPr/>
          <p:nvPr/>
        </p:nvSpPr>
        <p:spPr>
          <a:xfrm>
            <a:off x="2332315" y="548045"/>
            <a:ext cx="9965650" cy="1245632"/>
          </a:xfrm>
          <a:prstGeom prst="rect">
            <a:avLst/>
          </a:prstGeom>
          <a:noFill/>
          <a:ln/>
        </p:spPr>
        <p:txBody>
          <a:bodyPr wrap="square" rtlCol="0" anchor="t"/>
          <a:lstStyle/>
          <a:p>
            <a:pPr marL="0" indent="0">
              <a:lnSpc>
                <a:spcPts val="4904"/>
              </a:lnSpc>
              <a:buNone/>
            </a:pPr>
            <a:r>
              <a:rPr lang="en-US" sz="3924" b="1" dirty="0">
                <a:solidFill>
                  <a:srgbClr val="60A9FF"/>
                </a:solidFill>
                <a:latin typeface="Barlow" pitchFamily="34" charset="0"/>
                <a:ea typeface="Barlow" pitchFamily="34" charset="-122"/>
                <a:cs typeface="Barlow" pitchFamily="34" charset="-120"/>
              </a:rPr>
              <a:t>SIMULATION OF THREE-TERMINAL MEMRISTOR CIRCUIT</a:t>
            </a:r>
            <a:endParaRPr lang="en-US" sz="3924" dirty="0"/>
          </a:p>
        </p:txBody>
      </p:sp>
      <p:sp>
        <p:nvSpPr>
          <p:cNvPr id="6" name="Text 3"/>
          <p:cNvSpPr/>
          <p:nvPr/>
        </p:nvSpPr>
        <p:spPr>
          <a:xfrm>
            <a:off x="2332315" y="2790230"/>
            <a:ext cx="2267188" cy="311468"/>
          </a:xfrm>
          <a:prstGeom prst="rect">
            <a:avLst/>
          </a:prstGeom>
          <a:noFill/>
          <a:ln/>
        </p:spPr>
        <p:txBody>
          <a:bodyPr wrap="none" rtlCol="0" anchor="t"/>
          <a:lstStyle/>
          <a:p>
            <a:pPr marL="0" indent="0" algn="l">
              <a:lnSpc>
                <a:spcPts val="2452"/>
              </a:lnSpc>
              <a:buNone/>
            </a:pPr>
            <a:endParaRPr lang="en-US" sz="1962" dirty="0"/>
          </a:p>
        </p:txBody>
      </p:sp>
      <p:sp>
        <p:nvSpPr>
          <p:cNvPr id="7" name="Text 4"/>
          <p:cNvSpPr/>
          <p:nvPr/>
        </p:nvSpPr>
        <p:spPr>
          <a:xfrm>
            <a:off x="2332315" y="3221236"/>
            <a:ext cx="2267188" cy="3507343"/>
          </a:xfrm>
          <a:prstGeom prst="rect">
            <a:avLst/>
          </a:prstGeom>
          <a:noFill/>
          <a:ln/>
        </p:spPr>
        <p:txBody>
          <a:bodyPr wrap="square" rtlCol="0" anchor="t"/>
          <a:lstStyle/>
          <a:p>
            <a:pPr marL="0" indent="0" algn="l">
              <a:lnSpc>
                <a:spcPts val="2511"/>
              </a:lnSpc>
              <a:buNone/>
            </a:pPr>
            <a:r>
              <a:rPr lang="en-US" sz="1569" dirty="0">
                <a:solidFill>
                  <a:srgbClr val="EEEFF5"/>
                </a:solidFill>
                <a:latin typeface="Montserrat" pitchFamily="34" charset="0"/>
                <a:ea typeface="Montserrat" pitchFamily="34" charset="-122"/>
                <a:cs typeface="Montserrat" pitchFamily="34" charset="-120"/>
              </a:rPr>
              <a:t>1.Utilizing simulation software such as SPICE (Simulation Program with Integrated Circuit Emphasis) or other specialized circuit simulation tools to simulate the behavior of the three-terminal memristor circuit.</a:t>
            </a:r>
            <a:endParaRPr lang="en-US" sz="1569" dirty="0"/>
          </a:p>
        </p:txBody>
      </p:sp>
      <p:sp>
        <p:nvSpPr>
          <p:cNvPr id="9" name="Text 5"/>
          <p:cNvSpPr/>
          <p:nvPr/>
        </p:nvSpPr>
        <p:spPr>
          <a:xfrm>
            <a:off x="4898469" y="2790230"/>
            <a:ext cx="2267188" cy="311468"/>
          </a:xfrm>
          <a:prstGeom prst="rect">
            <a:avLst/>
          </a:prstGeom>
          <a:noFill/>
          <a:ln/>
        </p:spPr>
        <p:txBody>
          <a:bodyPr wrap="none" rtlCol="0" anchor="t"/>
          <a:lstStyle/>
          <a:p>
            <a:pPr marL="0" indent="0" algn="l">
              <a:lnSpc>
                <a:spcPts val="2452"/>
              </a:lnSpc>
              <a:buNone/>
            </a:pPr>
            <a:endParaRPr lang="en-US" sz="1962" dirty="0"/>
          </a:p>
        </p:txBody>
      </p:sp>
      <p:sp>
        <p:nvSpPr>
          <p:cNvPr id="10" name="Text 6"/>
          <p:cNvSpPr/>
          <p:nvPr/>
        </p:nvSpPr>
        <p:spPr>
          <a:xfrm>
            <a:off x="4898469" y="3221236"/>
            <a:ext cx="2267188" cy="3826193"/>
          </a:xfrm>
          <a:prstGeom prst="rect">
            <a:avLst/>
          </a:prstGeom>
          <a:noFill/>
          <a:ln/>
        </p:spPr>
        <p:txBody>
          <a:bodyPr wrap="square" rtlCol="0" anchor="t"/>
          <a:lstStyle/>
          <a:p>
            <a:pPr marL="0" indent="0" algn="l">
              <a:lnSpc>
                <a:spcPts val="2511"/>
              </a:lnSpc>
              <a:buNone/>
            </a:pPr>
            <a:r>
              <a:rPr lang="en-US" sz="1569" dirty="0">
                <a:solidFill>
                  <a:srgbClr val="EEEFF5"/>
                </a:solidFill>
                <a:latin typeface="Montserrat" pitchFamily="34" charset="0"/>
                <a:ea typeface="Montserrat" pitchFamily="34" charset="-122"/>
                <a:cs typeface="Montserrat" pitchFamily="34" charset="-120"/>
              </a:rPr>
              <a:t>2.Generating input signals to apply to the circuit and observing the output response. This involves setting up the simulation with appropriate input voltage or current sources to study the memristor's behavior under different conditions.</a:t>
            </a:r>
            <a:endParaRPr lang="en-US" sz="1569" dirty="0"/>
          </a:p>
        </p:txBody>
      </p:sp>
      <p:sp>
        <p:nvSpPr>
          <p:cNvPr id="12" name="Text 7"/>
          <p:cNvSpPr/>
          <p:nvPr/>
        </p:nvSpPr>
        <p:spPr>
          <a:xfrm>
            <a:off x="7464623" y="2790230"/>
            <a:ext cx="2267188" cy="311468"/>
          </a:xfrm>
          <a:prstGeom prst="rect">
            <a:avLst/>
          </a:prstGeom>
          <a:noFill/>
          <a:ln/>
        </p:spPr>
        <p:txBody>
          <a:bodyPr wrap="none" rtlCol="0" anchor="t"/>
          <a:lstStyle/>
          <a:p>
            <a:pPr marL="0" indent="0" algn="l">
              <a:lnSpc>
                <a:spcPts val="2452"/>
              </a:lnSpc>
              <a:buNone/>
            </a:pPr>
            <a:endParaRPr lang="en-US" sz="1962" dirty="0"/>
          </a:p>
        </p:txBody>
      </p:sp>
      <p:sp>
        <p:nvSpPr>
          <p:cNvPr id="13" name="Text 8"/>
          <p:cNvSpPr/>
          <p:nvPr/>
        </p:nvSpPr>
        <p:spPr>
          <a:xfrm>
            <a:off x="7464623" y="3221236"/>
            <a:ext cx="2267188" cy="4463891"/>
          </a:xfrm>
          <a:prstGeom prst="rect">
            <a:avLst/>
          </a:prstGeom>
          <a:noFill/>
          <a:ln/>
        </p:spPr>
        <p:txBody>
          <a:bodyPr wrap="square" rtlCol="0" anchor="t"/>
          <a:lstStyle/>
          <a:p>
            <a:pPr marL="0" indent="0" algn="l">
              <a:lnSpc>
                <a:spcPts val="2511"/>
              </a:lnSpc>
              <a:buNone/>
            </a:pPr>
            <a:r>
              <a:rPr lang="en-US" sz="1569" dirty="0">
                <a:solidFill>
                  <a:srgbClr val="EEEFF5"/>
                </a:solidFill>
                <a:latin typeface="Montserrat" pitchFamily="34" charset="0"/>
                <a:ea typeface="Montserrat" pitchFamily="34" charset="-122"/>
                <a:cs typeface="Montserrat" pitchFamily="34" charset="-120"/>
              </a:rPr>
              <a:t>3.Analyzing the simulation results to understand the behavior of the three-terminal memristor circuit. This includes studying the relationship between input and output signals, observing changes in resistance, and exploring the circuit's dynamic properties.</a:t>
            </a:r>
            <a:endParaRPr lang="en-US" sz="1569" dirty="0"/>
          </a:p>
        </p:txBody>
      </p:sp>
      <p:sp>
        <p:nvSpPr>
          <p:cNvPr id="15" name="Text 9"/>
          <p:cNvSpPr/>
          <p:nvPr/>
        </p:nvSpPr>
        <p:spPr>
          <a:xfrm>
            <a:off x="10030778" y="2790230"/>
            <a:ext cx="2267188" cy="311468"/>
          </a:xfrm>
          <a:prstGeom prst="rect">
            <a:avLst/>
          </a:prstGeom>
          <a:noFill/>
          <a:ln/>
        </p:spPr>
        <p:txBody>
          <a:bodyPr wrap="none" rtlCol="0" anchor="t"/>
          <a:lstStyle/>
          <a:p>
            <a:pPr marL="0" indent="0" algn="l">
              <a:lnSpc>
                <a:spcPts val="2452"/>
              </a:lnSpc>
              <a:buNone/>
            </a:pPr>
            <a:endParaRPr lang="en-US" sz="1962" dirty="0"/>
          </a:p>
        </p:txBody>
      </p:sp>
      <p:sp>
        <p:nvSpPr>
          <p:cNvPr id="16" name="Text 10"/>
          <p:cNvSpPr/>
          <p:nvPr/>
        </p:nvSpPr>
        <p:spPr>
          <a:xfrm>
            <a:off x="10030778" y="3221236"/>
            <a:ext cx="2267188" cy="3188494"/>
          </a:xfrm>
          <a:prstGeom prst="rect">
            <a:avLst/>
          </a:prstGeom>
          <a:noFill/>
          <a:ln/>
        </p:spPr>
        <p:txBody>
          <a:bodyPr wrap="square" rtlCol="0" anchor="t"/>
          <a:lstStyle/>
          <a:p>
            <a:pPr marL="0" indent="0" algn="l">
              <a:lnSpc>
                <a:spcPts val="2511"/>
              </a:lnSpc>
              <a:buNone/>
            </a:pPr>
            <a:r>
              <a:rPr lang="en-US" sz="1569" dirty="0">
                <a:solidFill>
                  <a:srgbClr val="EEEFF5"/>
                </a:solidFill>
                <a:latin typeface="Montserrat" pitchFamily="34" charset="0"/>
                <a:ea typeface="Montserrat" pitchFamily="34" charset="-122"/>
                <a:cs typeface="Montserrat" pitchFamily="34" charset="-120"/>
              </a:rPr>
              <a:t>4.Ensure that the simulation setup includes appropriate boundary conditions and initial conditions for the memristor's state variables, such as </a:t>
            </a:r>
            <a:r>
              <a:rPr lang="en-US" sz="1569" i="1" dirty="0">
                <a:solidFill>
                  <a:srgbClr val="EEEFF5"/>
                </a:solidFill>
                <a:latin typeface="Montserrat" pitchFamily="34" charset="0"/>
                <a:ea typeface="Montserrat" pitchFamily="34" charset="-122"/>
                <a:cs typeface="Montserrat" pitchFamily="34" charset="-120"/>
              </a:rPr>
              <a:t>w</a:t>
            </a:r>
            <a:r>
              <a:rPr lang="en-US" sz="1569" dirty="0">
                <a:solidFill>
                  <a:srgbClr val="EEEFF5"/>
                </a:solidFill>
                <a:latin typeface="Montserrat" pitchFamily="34" charset="0"/>
                <a:ea typeface="Montserrat" pitchFamily="34" charset="-122"/>
                <a:cs typeface="Montserrat" pitchFamily="34" charset="-120"/>
              </a:rPr>
              <a:t>, to accurately reflect the expected behavior of the circuit.</a:t>
            </a:r>
            <a:endParaRPr lang="en-US" sz="156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890397"/>
          </a:xfrm>
          <a:prstGeom prst="rect">
            <a:avLst/>
          </a:prstGeom>
          <a:solidFill>
            <a:srgbClr val="282C32"/>
          </a:solidFill>
          <a:ln/>
        </p:spPr>
      </p:sp>
      <p:sp>
        <p:nvSpPr>
          <p:cNvPr id="4" name="Text 2"/>
          <p:cNvSpPr/>
          <p:nvPr/>
        </p:nvSpPr>
        <p:spPr>
          <a:xfrm>
            <a:off x="3426738" y="427673"/>
            <a:ext cx="7776924" cy="972026"/>
          </a:xfrm>
          <a:prstGeom prst="rect">
            <a:avLst/>
          </a:prstGeom>
          <a:noFill/>
          <a:ln/>
        </p:spPr>
        <p:txBody>
          <a:bodyPr wrap="square" rtlCol="0" anchor="t"/>
          <a:lstStyle/>
          <a:p>
            <a:pPr marL="0" indent="0">
              <a:lnSpc>
                <a:spcPts val="3827"/>
              </a:lnSpc>
              <a:buNone/>
            </a:pPr>
            <a:r>
              <a:rPr lang="en-US" sz="3062" b="1" dirty="0">
                <a:solidFill>
                  <a:srgbClr val="60A9FF"/>
                </a:solidFill>
                <a:latin typeface="Barlow" pitchFamily="34" charset="0"/>
                <a:ea typeface="Barlow" pitchFamily="34" charset="-122"/>
                <a:cs typeface="Barlow" pitchFamily="34" charset="-120"/>
              </a:rPr>
              <a:t>A three-terminal memristor vs traditional two-terminal memristors.</a:t>
            </a:r>
            <a:endParaRPr lang="en-US" sz="3062" dirty="0"/>
          </a:p>
        </p:txBody>
      </p:sp>
      <p:sp>
        <p:nvSpPr>
          <p:cNvPr id="5" name="Shape 3"/>
          <p:cNvSpPr/>
          <p:nvPr/>
        </p:nvSpPr>
        <p:spPr>
          <a:xfrm>
            <a:off x="7280315" y="1710690"/>
            <a:ext cx="69890" cy="6328410"/>
          </a:xfrm>
          <a:prstGeom prst="roundRect">
            <a:avLst>
              <a:gd name="adj" fmla="val 133529"/>
            </a:avLst>
          </a:prstGeom>
          <a:solidFill>
            <a:srgbClr val="282C32"/>
          </a:solidFill>
          <a:ln/>
        </p:spPr>
      </p:sp>
      <p:sp>
        <p:nvSpPr>
          <p:cNvPr id="6" name="Shape 4"/>
          <p:cNvSpPr/>
          <p:nvPr/>
        </p:nvSpPr>
        <p:spPr>
          <a:xfrm>
            <a:off x="6595884" y="1972092"/>
            <a:ext cx="544354" cy="69890"/>
          </a:xfrm>
          <a:prstGeom prst="roundRect">
            <a:avLst>
              <a:gd name="adj" fmla="val 133529"/>
            </a:avLst>
          </a:prstGeom>
          <a:solidFill>
            <a:srgbClr val="282C32"/>
          </a:solidFill>
          <a:ln/>
        </p:spPr>
      </p:sp>
      <p:sp>
        <p:nvSpPr>
          <p:cNvPr id="7" name="Shape 5"/>
          <p:cNvSpPr/>
          <p:nvPr/>
        </p:nvSpPr>
        <p:spPr>
          <a:xfrm>
            <a:off x="7140238" y="1832134"/>
            <a:ext cx="349925" cy="349925"/>
          </a:xfrm>
          <a:prstGeom prst="roundRect">
            <a:avLst>
              <a:gd name="adj" fmla="val 26670"/>
            </a:avLst>
          </a:prstGeom>
          <a:solidFill>
            <a:srgbClr val="282C32"/>
          </a:solidFill>
          <a:ln/>
        </p:spPr>
      </p:sp>
      <p:sp>
        <p:nvSpPr>
          <p:cNvPr id="8" name="Text 6"/>
          <p:cNvSpPr/>
          <p:nvPr/>
        </p:nvSpPr>
        <p:spPr>
          <a:xfrm>
            <a:off x="7273826" y="1861185"/>
            <a:ext cx="82629" cy="291703"/>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cs typeface="Barlow" pitchFamily="34" charset="-120"/>
              </a:rPr>
              <a:t>1</a:t>
            </a:r>
            <a:endParaRPr lang="en-US" sz="1837" dirty="0"/>
          </a:p>
        </p:txBody>
      </p:sp>
      <p:sp>
        <p:nvSpPr>
          <p:cNvPr id="9" name="Text 7"/>
          <p:cNvSpPr/>
          <p:nvPr/>
        </p:nvSpPr>
        <p:spPr>
          <a:xfrm>
            <a:off x="4515564" y="1866186"/>
            <a:ext cx="1944172" cy="243007"/>
          </a:xfrm>
          <a:prstGeom prst="rect">
            <a:avLst/>
          </a:prstGeom>
          <a:noFill/>
          <a:ln/>
        </p:spPr>
        <p:txBody>
          <a:bodyPr wrap="none" rtlCol="0" anchor="t"/>
          <a:lstStyle/>
          <a:p>
            <a:pPr marL="0" indent="0" algn="r">
              <a:lnSpc>
                <a:spcPts val="1914"/>
              </a:lnSpc>
              <a:buNone/>
            </a:pPr>
            <a:endParaRPr lang="en-US" sz="1531" dirty="0"/>
          </a:p>
        </p:txBody>
      </p:sp>
      <p:sp>
        <p:nvSpPr>
          <p:cNvPr id="10" name="Text 8"/>
          <p:cNvSpPr/>
          <p:nvPr/>
        </p:nvSpPr>
        <p:spPr>
          <a:xfrm>
            <a:off x="3426738" y="2202418"/>
            <a:ext cx="3032998" cy="2238494"/>
          </a:xfrm>
          <a:prstGeom prst="rect">
            <a:avLst/>
          </a:prstGeom>
          <a:noFill/>
          <a:ln/>
        </p:spPr>
        <p:txBody>
          <a:bodyPr wrap="square" rtlCol="0" anchor="t"/>
          <a:lstStyle/>
          <a:p>
            <a:pPr marL="0" indent="0" algn="r">
              <a:lnSpc>
                <a:spcPts val="1960"/>
              </a:lnSpc>
              <a:buNone/>
            </a:pPr>
            <a:r>
              <a:rPr lang="en-US" sz="1225" dirty="0">
                <a:solidFill>
                  <a:srgbClr val="EEEFF5"/>
                </a:solidFill>
                <a:latin typeface="Montserrat" pitchFamily="34" charset="0"/>
                <a:ea typeface="Montserrat" pitchFamily="34" charset="-122"/>
                <a:cs typeface="Montserrat" pitchFamily="34" charset="-120"/>
              </a:rPr>
              <a:t>Three-terminal memristors,  have an additional terminal that allows for direct control of the internal state variable, such as the "write" operation in addition to the "read" operation. This allows for more sophisticated operations and functionalities compared to two-terminal memristors, which lack this direct control.</a:t>
            </a:r>
            <a:endParaRPr lang="en-US" sz="1225" dirty="0"/>
          </a:p>
        </p:txBody>
      </p:sp>
      <p:sp>
        <p:nvSpPr>
          <p:cNvPr id="11" name="Shape 9"/>
          <p:cNvSpPr/>
          <p:nvPr/>
        </p:nvSpPr>
        <p:spPr>
          <a:xfrm>
            <a:off x="7490162" y="2749689"/>
            <a:ext cx="544354" cy="69890"/>
          </a:xfrm>
          <a:prstGeom prst="roundRect">
            <a:avLst>
              <a:gd name="adj" fmla="val 133529"/>
            </a:avLst>
          </a:prstGeom>
          <a:solidFill>
            <a:srgbClr val="282C32"/>
          </a:solidFill>
          <a:ln/>
        </p:spPr>
      </p:sp>
      <p:sp>
        <p:nvSpPr>
          <p:cNvPr id="12" name="Shape 10"/>
          <p:cNvSpPr/>
          <p:nvPr/>
        </p:nvSpPr>
        <p:spPr>
          <a:xfrm>
            <a:off x="7140238" y="2609731"/>
            <a:ext cx="349925" cy="349925"/>
          </a:xfrm>
          <a:prstGeom prst="roundRect">
            <a:avLst>
              <a:gd name="adj" fmla="val 26670"/>
            </a:avLst>
          </a:prstGeom>
          <a:solidFill>
            <a:srgbClr val="282C32"/>
          </a:solidFill>
          <a:ln/>
        </p:spPr>
      </p:sp>
      <p:sp>
        <p:nvSpPr>
          <p:cNvPr id="13" name="Text 11"/>
          <p:cNvSpPr/>
          <p:nvPr/>
        </p:nvSpPr>
        <p:spPr>
          <a:xfrm>
            <a:off x="7249775" y="2638782"/>
            <a:ext cx="130731" cy="291703"/>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cs typeface="Barlow" pitchFamily="34" charset="-120"/>
              </a:rPr>
              <a:t>2</a:t>
            </a:r>
            <a:endParaRPr lang="en-US" sz="1837" dirty="0"/>
          </a:p>
        </p:txBody>
      </p:sp>
      <p:sp>
        <p:nvSpPr>
          <p:cNvPr id="14" name="Text 12"/>
          <p:cNvSpPr/>
          <p:nvPr/>
        </p:nvSpPr>
        <p:spPr>
          <a:xfrm>
            <a:off x="8170664" y="2643783"/>
            <a:ext cx="1944172" cy="243007"/>
          </a:xfrm>
          <a:prstGeom prst="rect">
            <a:avLst/>
          </a:prstGeom>
          <a:noFill/>
          <a:ln/>
        </p:spPr>
        <p:txBody>
          <a:bodyPr wrap="none" rtlCol="0" anchor="t"/>
          <a:lstStyle/>
          <a:p>
            <a:pPr marL="0" indent="0" algn="l">
              <a:lnSpc>
                <a:spcPts val="1914"/>
              </a:lnSpc>
              <a:buNone/>
            </a:pPr>
            <a:endParaRPr lang="en-US" sz="1531" dirty="0"/>
          </a:p>
        </p:txBody>
      </p:sp>
      <p:sp>
        <p:nvSpPr>
          <p:cNvPr id="15" name="Text 13"/>
          <p:cNvSpPr/>
          <p:nvPr/>
        </p:nvSpPr>
        <p:spPr>
          <a:xfrm>
            <a:off x="8170664" y="2980015"/>
            <a:ext cx="3032998" cy="2238494"/>
          </a:xfrm>
          <a:prstGeom prst="rect">
            <a:avLst/>
          </a:prstGeom>
          <a:noFill/>
          <a:ln/>
        </p:spPr>
        <p:txBody>
          <a:bodyPr wrap="square" rtlCol="0" anchor="t"/>
          <a:lstStyle/>
          <a:p>
            <a:pPr marL="0" indent="0" algn="l">
              <a:lnSpc>
                <a:spcPts val="1960"/>
              </a:lnSpc>
              <a:buNone/>
            </a:pPr>
            <a:r>
              <a:rPr lang="en-US" sz="1225" dirty="0">
                <a:solidFill>
                  <a:srgbClr val="EEEFF5"/>
                </a:solidFill>
                <a:latin typeface="Montserrat" pitchFamily="34" charset="0"/>
                <a:ea typeface="Montserrat" pitchFamily="34" charset="-122"/>
                <a:cs typeface="Montserrat" pitchFamily="34" charset="-120"/>
              </a:rPr>
              <a:t>Three-terminal memristors are often used in neuromorphic computing and artificial synapse applications due to their additional control terminal, which can enable more complex synaptic behaviors. Two-terminal memristors are more commonly used in simpler memory applications, such as non-volatile memory.</a:t>
            </a:r>
            <a:endParaRPr lang="en-US" sz="1225" dirty="0"/>
          </a:p>
        </p:txBody>
      </p:sp>
      <p:sp>
        <p:nvSpPr>
          <p:cNvPr id="16" name="Shape 14"/>
          <p:cNvSpPr/>
          <p:nvPr/>
        </p:nvSpPr>
        <p:spPr>
          <a:xfrm>
            <a:off x="6595884" y="5013305"/>
            <a:ext cx="544354" cy="69890"/>
          </a:xfrm>
          <a:prstGeom prst="roundRect">
            <a:avLst>
              <a:gd name="adj" fmla="val 133529"/>
            </a:avLst>
          </a:prstGeom>
          <a:solidFill>
            <a:srgbClr val="282C32"/>
          </a:solidFill>
          <a:ln/>
        </p:spPr>
      </p:sp>
      <p:sp>
        <p:nvSpPr>
          <p:cNvPr id="17" name="Shape 15"/>
          <p:cNvSpPr/>
          <p:nvPr/>
        </p:nvSpPr>
        <p:spPr>
          <a:xfrm>
            <a:off x="7140238" y="4873347"/>
            <a:ext cx="349925" cy="349925"/>
          </a:xfrm>
          <a:prstGeom prst="roundRect">
            <a:avLst>
              <a:gd name="adj" fmla="val 26670"/>
            </a:avLst>
          </a:prstGeom>
          <a:solidFill>
            <a:srgbClr val="282C32"/>
          </a:solidFill>
          <a:ln/>
        </p:spPr>
      </p:sp>
      <p:sp>
        <p:nvSpPr>
          <p:cNvPr id="18" name="Text 16"/>
          <p:cNvSpPr/>
          <p:nvPr/>
        </p:nvSpPr>
        <p:spPr>
          <a:xfrm>
            <a:off x="7252156" y="4902398"/>
            <a:ext cx="125968" cy="291703"/>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cs typeface="Barlow" pitchFamily="34" charset="-120"/>
              </a:rPr>
              <a:t>3</a:t>
            </a:r>
            <a:endParaRPr lang="en-US" sz="1837" dirty="0"/>
          </a:p>
        </p:txBody>
      </p:sp>
      <p:sp>
        <p:nvSpPr>
          <p:cNvPr id="19" name="Text 17"/>
          <p:cNvSpPr/>
          <p:nvPr/>
        </p:nvSpPr>
        <p:spPr>
          <a:xfrm>
            <a:off x="4515564" y="4907399"/>
            <a:ext cx="1944172" cy="243007"/>
          </a:xfrm>
          <a:prstGeom prst="rect">
            <a:avLst/>
          </a:prstGeom>
          <a:noFill/>
          <a:ln/>
        </p:spPr>
        <p:txBody>
          <a:bodyPr wrap="none" rtlCol="0" anchor="t"/>
          <a:lstStyle/>
          <a:p>
            <a:pPr marL="0" indent="0" algn="r">
              <a:lnSpc>
                <a:spcPts val="1914"/>
              </a:lnSpc>
              <a:buNone/>
            </a:pPr>
            <a:endParaRPr lang="en-US" sz="1531" dirty="0"/>
          </a:p>
        </p:txBody>
      </p:sp>
      <p:sp>
        <p:nvSpPr>
          <p:cNvPr id="20" name="Text 18"/>
          <p:cNvSpPr/>
          <p:nvPr/>
        </p:nvSpPr>
        <p:spPr>
          <a:xfrm>
            <a:off x="3426738" y="5243632"/>
            <a:ext cx="3032998" cy="1243608"/>
          </a:xfrm>
          <a:prstGeom prst="rect">
            <a:avLst/>
          </a:prstGeom>
          <a:noFill/>
          <a:ln/>
        </p:spPr>
        <p:txBody>
          <a:bodyPr wrap="square" rtlCol="0" anchor="t"/>
          <a:lstStyle/>
          <a:p>
            <a:pPr marL="0" indent="0" algn="r">
              <a:lnSpc>
                <a:spcPts val="1960"/>
              </a:lnSpc>
              <a:buNone/>
            </a:pPr>
            <a:r>
              <a:rPr lang="en-US" sz="1225" dirty="0">
                <a:solidFill>
                  <a:srgbClr val="EEEFF5"/>
                </a:solidFill>
                <a:latin typeface="Montserrat" pitchFamily="34" charset="0"/>
                <a:ea typeface="Montserrat" pitchFamily="34" charset="-122"/>
                <a:cs typeface="Montserrat" pitchFamily="34" charset="-120"/>
              </a:rPr>
              <a:t>Three-terminal memristors are more complex in terms of design and fabrication compared to two-terminal memristors.which can affect the scalability and cost of production.</a:t>
            </a:r>
            <a:endParaRPr lang="en-US" sz="1225" dirty="0"/>
          </a:p>
        </p:txBody>
      </p:sp>
      <p:sp>
        <p:nvSpPr>
          <p:cNvPr id="21" name="Shape 19"/>
          <p:cNvSpPr/>
          <p:nvPr/>
        </p:nvSpPr>
        <p:spPr>
          <a:xfrm>
            <a:off x="7490162" y="6533971"/>
            <a:ext cx="544354" cy="69890"/>
          </a:xfrm>
          <a:prstGeom prst="roundRect">
            <a:avLst>
              <a:gd name="adj" fmla="val 133529"/>
            </a:avLst>
          </a:prstGeom>
          <a:solidFill>
            <a:srgbClr val="282C32"/>
          </a:solidFill>
          <a:ln/>
        </p:spPr>
      </p:sp>
      <p:sp>
        <p:nvSpPr>
          <p:cNvPr id="22" name="Shape 20"/>
          <p:cNvSpPr/>
          <p:nvPr/>
        </p:nvSpPr>
        <p:spPr>
          <a:xfrm>
            <a:off x="7140238" y="6394013"/>
            <a:ext cx="349925" cy="349925"/>
          </a:xfrm>
          <a:prstGeom prst="roundRect">
            <a:avLst>
              <a:gd name="adj" fmla="val 26670"/>
            </a:avLst>
          </a:prstGeom>
          <a:solidFill>
            <a:srgbClr val="282C32"/>
          </a:solidFill>
          <a:ln/>
        </p:spPr>
      </p:sp>
      <p:sp>
        <p:nvSpPr>
          <p:cNvPr id="23" name="Text 21"/>
          <p:cNvSpPr/>
          <p:nvPr/>
        </p:nvSpPr>
        <p:spPr>
          <a:xfrm>
            <a:off x="7244536" y="6423065"/>
            <a:ext cx="141208" cy="291703"/>
          </a:xfrm>
          <a:prstGeom prst="rect">
            <a:avLst/>
          </a:prstGeom>
          <a:noFill/>
          <a:ln/>
        </p:spPr>
        <p:txBody>
          <a:bodyPr wrap="none" rtlCol="0" anchor="t"/>
          <a:lstStyle/>
          <a:p>
            <a:pPr marL="0" indent="0" algn="ctr">
              <a:lnSpc>
                <a:spcPts val="2296"/>
              </a:lnSpc>
              <a:buNone/>
            </a:pPr>
            <a:r>
              <a:rPr lang="en-US" sz="1837" b="1" dirty="0">
                <a:solidFill>
                  <a:srgbClr val="60A9FF"/>
                </a:solidFill>
                <a:latin typeface="Barlow" pitchFamily="34" charset="0"/>
                <a:ea typeface="Barlow" pitchFamily="34" charset="-122"/>
                <a:cs typeface="Barlow" pitchFamily="34" charset="-120"/>
              </a:rPr>
              <a:t>4</a:t>
            </a:r>
            <a:endParaRPr lang="en-US" sz="1837" dirty="0"/>
          </a:p>
        </p:txBody>
      </p:sp>
      <p:sp>
        <p:nvSpPr>
          <p:cNvPr id="24" name="Text 22"/>
          <p:cNvSpPr/>
          <p:nvPr/>
        </p:nvSpPr>
        <p:spPr>
          <a:xfrm>
            <a:off x="8170664" y="6428065"/>
            <a:ext cx="1944172" cy="243007"/>
          </a:xfrm>
          <a:prstGeom prst="rect">
            <a:avLst/>
          </a:prstGeom>
          <a:noFill/>
          <a:ln/>
        </p:spPr>
        <p:txBody>
          <a:bodyPr wrap="none" rtlCol="0" anchor="t"/>
          <a:lstStyle/>
          <a:p>
            <a:pPr marL="0" indent="0" algn="l">
              <a:lnSpc>
                <a:spcPts val="1914"/>
              </a:lnSpc>
              <a:buNone/>
            </a:pPr>
            <a:endParaRPr lang="en-US" sz="1531" dirty="0"/>
          </a:p>
        </p:txBody>
      </p:sp>
      <p:sp>
        <p:nvSpPr>
          <p:cNvPr id="25" name="Text 23"/>
          <p:cNvSpPr/>
          <p:nvPr/>
        </p:nvSpPr>
        <p:spPr>
          <a:xfrm>
            <a:off x="8170664" y="6764298"/>
            <a:ext cx="3032998" cy="994886"/>
          </a:xfrm>
          <a:prstGeom prst="rect">
            <a:avLst/>
          </a:prstGeom>
          <a:noFill/>
          <a:ln/>
        </p:spPr>
        <p:txBody>
          <a:bodyPr wrap="square" rtlCol="0" anchor="t"/>
          <a:lstStyle/>
          <a:p>
            <a:pPr marL="0" indent="0" algn="l">
              <a:lnSpc>
                <a:spcPts val="1960"/>
              </a:lnSpc>
              <a:buNone/>
            </a:pPr>
            <a:r>
              <a:rPr lang="en-US" sz="1225" dirty="0">
                <a:solidFill>
                  <a:srgbClr val="EEEFF5"/>
                </a:solidFill>
                <a:latin typeface="Montserrat" pitchFamily="34" charset="0"/>
                <a:ea typeface="Montserrat" pitchFamily="34" charset="-122"/>
                <a:cs typeface="Montserrat" pitchFamily="34" charset="-120"/>
              </a:rPr>
              <a:t>Three-terminal memristors offer more precise control over the resistance states compared to two-terminal memristors.</a:t>
            </a:r>
            <a:endParaRPr lang="en-US" sz="1225" dirty="0"/>
          </a:p>
        </p:txBody>
      </p:sp>
      <p:sp>
        <p:nvSpPr>
          <p:cNvPr id="26" name="Text 24"/>
          <p:cNvSpPr/>
          <p:nvPr/>
        </p:nvSpPr>
        <p:spPr>
          <a:xfrm>
            <a:off x="3426738" y="8214003"/>
            <a:ext cx="7776924"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665678"/>
            <a:ext cx="11026378"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Challenges in Memristor Modeling and Design</a:t>
            </a:r>
            <a:endParaRPr lang="en-US" sz="4374" dirty="0"/>
          </a:p>
        </p:txBody>
      </p:sp>
      <p:pic>
        <p:nvPicPr>
          <p:cNvPr id="5" name="Image 0" descr="preencoded.png"/>
          <p:cNvPicPr>
            <a:picLocks noChangeAspect="1"/>
          </p:cNvPicPr>
          <p:nvPr/>
        </p:nvPicPr>
        <p:blipFill>
          <a:blip r:embed="rId3"/>
          <a:stretch>
            <a:fillRect/>
          </a:stretch>
        </p:blipFill>
        <p:spPr>
          <a:xfrm>
            <a:off x="1760220" y="1804392"/>
            <a:ext cx="1110972" cy="1990963"/>
          </a:xfrm>
          <a:prstGeom prst="rect">
            <a:avLst/>
          </a:prstGeom>
        </p:spPr>
      </p:pic>
      <p:sp>
        <p:nvSpPr>
          <p:cNvPr id="6" name="Text 3"/>
          <p:cNvSpPr/>
          <p:nvPr/>
        </p:nvSpPr>
        <p:spPr>
          <a:xfrm>
            <a:off x="3204448" y="2026563"/>
            <a:ext cx="2777490" cy="347186"/>
          </a:xfrm>
          <a:prstGeom prst="rect">
            <a:avLst/>
          </a:prstGeom>
          <a:noFill/>
          <a:ln/>
        </p:spPr>
        <p:txBody>
          <a:bodyPr wrap="none" rtlCol="0" anchor="t"/>
          <a:lstStyle/>
          <a:p>
            <a:pPr marL="0" indent="0" algn="l">
              <a:lnSpc>
                <a:spcPts val="2734"/>
              </a:lnSpc>
              <a:buNone/>
            </a:pPr>
            <a:endParaRPr lang="en-US" sz="2187" dirty="0"/>
          </a:p>
        </p:txBody>
      </p:sp>
      <p:sp>
        <p:nvSpPr>
          <p:cNvPr id="7" name="Text 4"/>
          <p:cNvSpPr/>
          <p:nvPr/>
        </p:nvSpPr>
        <p:spPr>
          <a:xfrm>
            <a:off x="3204448" y="2506980"/>
            <a:ext cx="9665732" cy="1066205"/>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Integrating three-terminal memristors into existing circuit architectures and systems can be challenging. Compatibility with standard CMOS processes, signal compatibility, and interface requirements need to be carefully considered.</a:t>
            </a:r>
            <a:endParaRPr lang="en-US" sz="1750" dirty="0"/>
          </a:p>
        </p:txBody>
      </p:sp>
      <p:pic>
        <p:nvPicPr>
          <p:cNvPr id="8" name="Image 1" descr="preencoded.png"/>
          <p:cNvPicPr>
            <a:picLocks noChangeAspect="1"/>
          </p:cNvPicPr>
          <p:nvPr/>
        </p:nvPicPr>
        <p:blipFill>
          <a:blip r:embed="rId4"/>
          <a:stretch>
            <a:fillRect/>
          </a:stretch>
        </p:blipFill>
        <p:spPr>
          <a:xfrm>
            <a:off x="1760220" y="3795355"/>
            <a:ext cx="1110972" cy="1990963"/>
          </a:xfrm>
          <a:prstGeom prst="rect">
            <a:avLst/>
          </a:prstGeom>
        </p:spPr>
      </p:pic>
      <p:sp>
        <p:nvSpPr>
          <p:cNvPr id="9" name="Text 5"/>
          <p:cNvSpPr/>
          <p:nvPr/>
        </p:nvSpPr>
        <p:spPr>
          <a:xfrm>
            <a:off x="3204448" y="4017526"/>
            <a:ext cx="2777490"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3204448" y="4497943"/>
            <a:ext cx="9665732" cy="1066205"/>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Three-terminal memristors may exhibit non-linear and volatile behavior, requiring careful design considerations to ensure reliability and stability over time and under varying operating conditions.</a:t>
            </a:r>
            <a:endParaRPr lang="en-US" sz="1750" dirty="0"/>
          </a:p>
        </p:txBody>
      </p:sp>
      <p:pic>
        <p:nvPicPr>
          <p:cNvPr id="11" name="Image 2" descr="preencoded.png"/>
          <p:cNvPicPr>
            <a:picLocks noChangeAspect="1"/>
          </p:cNvPicPr>
          <p:nvPr/>
        </p:nvPicPr>
        <p:blipFill>
          <a:blip r:embed="rId5"/>
          <a:stretch>
            <a:fillRect/>
          </a:stretch>
        </p:blipFill>
        <p:spPr>
          <a:xfrm>
            <a:off x="1760220" y="5786318"/>
            <a:ext cx="1110972" cy="1777484"/>
          </a:xfrm>
          <a:prstGeom prst="rect">
            <a:avLst/>
          </a:prstGeom>
        </p:spPr>
      </p:pic>
      <p:sp>
        <p:nvSpPr>
          <p:cNvPr id="12" name="Text 7"/>
          <p:cNvSpPr/>
          <p:nvPr/>
        </p:nvSpPr>
        <p:spPr>
          <a:xfrm>
            <a:off x="3204448" y="6008489"/>
            <a:ext cx="2777490"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3204448" y="6488906"/>
            <a:ext cx="9665732" cy="710803"/>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Designing circuits with three-terminal memristors can be more complex compared to traditional circuits due to the additional control terminal.</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656880"/>
            <a:ext cx="555498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SUMMARY</a:t>
            </a:r>
            <a:endParaRPr lang="en-US" sz="4374" dirty="0"/>
          </a:p>
        </p:txBody>
      </p:sp>
      <p:sp>
        <p:nvSpPr>
          <p:cNvPr id="5" name="Text 3"/>
          <p:cNvSpPr/>
          <p:nvPr/>
        </p:nvSpPr>
        <p:spPr>
          <a:xfrm>
            <a:off x="1760220" y="3795593"/>
            <a:ext cx="11109960"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In summary, three-terminal memristors represent an intriguing area of research, bridging the gap between traditional memristors and more complex electronic systems. Their ability to exhibit both conservative and non-conservative behavior opens up new avenues for innovation in electronics and computational systems .Careful design and integration strategies are necessary to harness the full potential of three-terminal memristors in future computing systems.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2001</TotalTime>
  <Words>775</Words>
  <Application>Microsoft Office PowerPoint</Application>
  <PresentationFormat>Custom</PresentationFormat>
  <Paragraphs>55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 Ashrith</cp:lastModifiedBy>
  <cp:revision>2</cp:revision>
  <dcterms:created xsi:type="dcterms:W3CDTF">2024-04-14T20:40:32Z</dcterms:created>
  <dcterms:modified xsi:type="dcterms:W3CDTF">2024-04-16T06:02:07Z</dcterms:modified>
</cp:coreProperties>
</file>