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3T11:30:49.683"/>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2D973-A068-4FA3-8F1F-73225592C06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54D58-1685-4CA3-8E26-48A87D65105A}" type="slidenum">
              <a:rPr lang="en-IN" smtClean="0"/>
              <a:t>‹#›</a:t>
            </a:fld>
            <a:endParaRPr lang="en-IN"/>
          </a:p>
        </p:txBody>
      </p:sp>
    </p:spTree>
    <p:extLst>
      <p:ext uri="{BB962C8B-B14F-4D97-AF65-F5344CB8AC3E}">
        <p14:creationId xmlns:p14="http://schemas.microsoft.com/office/powerpoint/2010/main" val="54042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754D58-1685-4CA3-8E26-48A87D65105A}" type="slidenum">
              <a:rPr lang="en-IN" smtClean="0"/>
              <a:t>3</a:t>
            </a:fld>
            <a:endParaRPr lang="en-IN"/>
          </a:p>
        </p:txBody>
      </p:sp>
    </p:spTree>
    <p:extLst>
      <p:ext uri="{BB962C8B-B14F-4D97-AF65-F5344CB8AC3E}">
        <p14:creationId xmlns:p14="http://schemas.microsoft.com/office/powerpoint/2010/main" val="166083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754D58-1685-4CA3-8E26-48A87D65105A}" type="slidenum">
              <a:rPr lang="en-IN" smtClean="0"/>
              <a:t>7</a:t>
            </a:fld>
            <a:endParaRPr lang="en-IN"/>
          </a:p>
        </p:txBody>
      </p:sp>
    </p:spTree>
    <p:extLst>
      <p:ext uri="{BB962C8B-B14F-4D97-AF65-F5344CB8AC3E}">
        <p14:creationId xmlns:p14="http://schemas.microsoft.com/office/powerpoint/2010/main" val="21617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F0D7-97C3-BA3C-8F15-E9804858D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96887A-A24D-C5D3-6914-35223A1AA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D7F7E3-2DC6-BCAA-4A40-C9FC373C3331}"/>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E1AB937A-A0D0-4715-33A5-0E5AA0F86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55E12-736C-8850-9397-D5651BABD123}"/>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122795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3B61-95F8-DA0B-3F0A-98530ECA97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719C78-DC3C-2956-D6CC-22214D55C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A9349-BA13-6845-0A90-8DEABD76CD39}"/>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A9D6E12B-C418-480E-96CD-9580E2059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260E1-8274-CE83-85A9-CBC80CC0230A}"/>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359192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B756F-F245-6A9C-2125-587397BEC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83C0B4-05C9-27B2-16BB-7675D8B27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C4CFF-C47B-42D6-F746-BF0B4ECC6D5A}"/>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19065022-9D06-27C6-D18F-F966BDC83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36E40-8991-689D-1789-3A4833855C8A}"/>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313935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0991-0C2B-1196-7584-B249ECB5D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79320-FE88-09DC-86BC-7A143EC441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7B0D21-E2F4-58D7-3D7C-FF56902D327F}"/>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BDFC6607-473C-B477-DD70-1A6010F07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C215D-1B23-30EE-154E-D010445B792F}"/>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358848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92C8-D71D-7B96-8676-B33F98162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D84AE3-08AD-B876-23E5-F4C7472EA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B63CF-333E-AE4B-8A08-FDD3128DDE7F}"/>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1F0C79B6-2C7D-1862-B01E-EBAC2EAD1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D43AF7-ACDF-C6EC-E186-98DFCFF6A742}"/>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289661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29D4-08CF-F89D-51FC-2AD98F0787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49EE8-41CD-8A19-C377-6B8A1B3976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DEE308-29D8-9FA6-7381-461BF6FC7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65BC1-8BCA-8929-94EB-46913F83BBDC}"/>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6" name="Footer Placeholder 5">
            <a:extLst>
              <a:ext uri="{FF2B5EF4-FFF2-40B4-BE49-F238E27FC236}">
                <a16:creationId xmlns:a16="http://schemas.microsoft.com/office/drawing/2014/main" id="{B6C02349-853B-E001-863F-DB2481D7E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75B5C-D042-694A-4042-CC83B4FF1504}"/>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424087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7818-F7A8-72EE-E999-BFD9A28F14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70ADA6-6F62-6A83-CBA7-0F5ECC2F1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AA3EB-DDD3-851A-E70E-B525119B4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CB1227-F5D1-24A5-B375-1CFECD5C1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54677-1398-A837-F574-D68567790B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13B6CB-A538-859E-5BA9-646123B592CC}"/>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8" name="Footer Placeholder 7">
            <a:extLst>
              <a:ext uri="{FF2B5EF4-FFF2-40B4-BE49-F238E27FC236}">
                <a16:creationId xmlns:a16="http://schemas.microsoft.com/office/drawing/2014/main" id="{3E2ACF1F-D771-D1DD-69EA-B83CB29DF1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4AD3B1-17D1-EA16-229D-B12FB58F889A}"/>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5582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4BE3-6585-3344-07CA-2C6CA5E47C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771C73-2364-9F03-40F1-CEF24A8007FC}"/>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4" name="Footer Placeholder 3">
            <a:extLst>
              <a:ext uri="{FF2B5EF4-FFF2-40B4-BE49-F238E27FC236}">
                <a16:creationId xmlns:a16="http://schemas.microsoft.com/office/drawing/2014/main" id="{B93E77A3-68F0-00C0-828F-FCFB0C651D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FAA48F-1E0C-318B-B81D-959B5296FFE1}"/>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34197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6B03F-D6E6-E368-80C2-205CD817ACB6}"/>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3" name="Footer Placeholder 2">
            <a:extLst>
              <a:ext uri="{FF2B5EF4-FFF2-40B4-BE49-F238E27FC236}">
                <a16:creationId xmlns:a16="http://schemas.microsoft.com/office/drawing/2014/main" id="{AAEA8F7F-6740-BC8B-EB3E-7C0588C229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7730B3-90B5-CFC5-1D1D-22B6F5E80E0E}"/>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252749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6A24-AF0B-22CD-610A-732FFE331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C17960-B55E-4611-A046-C527B7332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F7DD9B-C952-F7EE-5547-1153A4EF9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9DAA4-12B6-4B04-BE76-FAF4C9A77228}"/>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6" name="Footer Placeholder 5">
            <a:extLst>
              <a:ext uri="{FF2B5EF4-FFF2-40B4-BE49-F238E27FC236}">
                <a16:creationId xmlns:a16="http://schemas.microsoft.com/office/drawing/2014/main" id="{5407EACF-9A2C-A434-896E-66509C257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3CD1B-68AC-DB40-12FA-E06C2764D1B5}"/>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34071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572B-327D-EAF3-7ADA-60833243B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052C8E-0F81-93E6-9A77-739B43BF8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84E96-663E-B2E8-6B0E-0FE56A7C2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619DB-B766-6050-F481-C0CE3F59A622}"/>
              </a:ext>
            </a:extLst>
          </p:cNvPr>
          <p:cNvSpPr>
            <a:spLocks noGrp="1"/>
          </p:cNvSpPr>
          <p:nvPr>
            <p:ph type="dt" sz="half" idx="10"/>
          </p:nvPr>
        </p:nvSpPr>
        <p:spPr/>
        <p:txBody>
          <a:bodyPr/>
          <a:lstStyle/>
          <a:p>
            <a:fld id="{2B96DE0E-2AD9-42D2-B828-A0AC55986C8D}" type="datetimeFigureOut">
              <a:rPr lang="en-IN" smtClean="0"/>
              <a:t>23-04-2024</a:t>
            </a:fld>
            <a:endParaRPr lang="en-IN"/>
          </a:p>
        </p:txBody>
      </p:sp>
      <p:sp>
        <p:nvSpPr>
          <p:cNvPr id="6" name="Footer Placeholder 5">
            <a:extLst>
              <a:ext uri="{FF2B5EF4-FFF2-40B4-BE49-F238E27FC236}">
                <a16:creationId xmlns:a16="http://schemas.microsoft.com/office/drawing/2014/main" id="{C5B2D0AF-43EE-47BA-8EB1-8E53BAAEF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7E37C-5907-CC6F-90A6-A96D4BDFCE09}"/>
              </a:ext>
            </a:extLst>
          </p:cNvPr>
          <p:cNvSpPr>
            <a:spLocks noGrp="1"/>
          </p:cNvSpPr>
          <p:nvPr>
            <p:ph type="sldNum" sz="quarter" idx="12"/>
          </p:nvPr>
        </p:nvSpPr>
        <p:spPr/>
        <p:txBody>
          <a:bodyPr/>
          <a:lstStyle/>
          <a:p>
            <a:fld id="{8B5BABBB-B53B-4DBD-AD3E-777810AD6271}" type="slidenum">
              <a:rPr lang="en-IN" smtClean="0"/>
              <a:t>‹#›</a:t>
            </a:fld>
            <a:endParaRPr lang="en-IN"/>
          </a:p>
        </p:txBody>
      </p:sp>
    </p:spTree>
    <p:extLst>
      <p:ext uri="{BB962C8B-B14F-4D97-AF65-F5344CB8AC3E}">
        <p14:creationId xmlns:p14="http://schemas.microsoft.com/office/powerpoint/2010/main" val="106922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0513C-1FDA-EB19-C0AF-06A8B4ED7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AB2CC-847F-4985-FA4E-1CC0D56A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5BE6B-F616-0A47-179E-8D2414532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6DE0E-2AD9-42D2-B828-A0AC55986C8D}" type="datetimeFigureOut">
              <a:rPr lang="en-IN" smtClean="0"/>
              <a:t>23-04-2024</a:t>
            </a:fld>
            <a:endParaRPr lang="en-IN"/>
          </a:p>
        </p:txBody>
      </p:sp>
      <p:sp>
        <p:nvSpPr>
          <p:cNvPr id="5" name="Footer Placeholder 4">
            <a:extLst>
              <a:ext uri="{FF2B5EF4-FFF2-40B4-BE49-F238E27FC236}">
                <a16:creationId xmlns:a16="http://schemas.microsoft.com/office/drawing/2014/main" id="{C9CB190F-03C6-7FE5-BAC4-C3C26EAF4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C515B5-53FC-5EED-A512-6E253B1B8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ABBB-B53B-4DBD-AD3E-777810AD6271}" type="slidenum">
              <a:rPr lang="en-IN" smtClean="0"/>
              <a:t>‹#›</a:t>
            </a:fld>
            <a:endParaRPr lang="en-IN"/>
          </a:p>
        </p:txBody>
      </p:sp>
    </p:spTree>
    <p:extLst>
      <p:ext uri="{BB962C8B-B14F-4D97-AF65-F5344CB8AC3E}">
        <p14:creationId xmlns:p14="http://schemas.microsoft.com/office/powerpoint/2010/main" val="173707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eservoir_computing" TargetMode="External"/><Relationship Id="rId2" Type="http://schemas.openxmlformats.org/officeDocument/2006/relationships/hyperlink" Target="https://www.autoblocks.ai/glossary/reservoir-comput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CIMA/Working%20of%20Reservoir%20Computing.txt" TargetMode="External"/><Relationship Id="rId5" Type="http://schemas.openxmlformats.org/officeDocument/2006/relationships/hyperlink" Target="Working%20of%20Reservoir%20Computing.txt"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4522B-B499-2A4B-84C1-71BD13D2C930}"/>
              </a:ext>
            </a:extLst>
          </p:cNvPr>
          <p:cNvSpPr txBox="1"/>
          <p:nvPr/>
        </p:nvSpPr>
        <p:spPr>
          <a:xfrm>
            <a:off x="-674913" y="2920778"/>
            <a:ext cx="13835742" cy="1477328"/>
          </a:xfrm>
          <a:prstGeom prst="rect">
            <a:avLst/>
          </a:prstGeom>
          <a:noFill/>
          <a:effectLst>
            <a:outerShdw blurRad="50800" dist="38100" dir="18900000" algn="bl" rotWithShape="0">
              <a:prstClr val="black">
                <a:alpha val="40000"/>
              </a:prstClr>
            </a:outerShdw>
          </a:effectLst>
          <a:scene3d>
            <a:camera prst="perspectiveRelaxedModerately"/>
            <a:lightRig rig="threePt" dir="t"/>
          </a:scene3d>
        </p:spPr>
        <p:txBody>
          <a:bodyPr wrap="square" rtlCol="0">
            <a:spAutoFit/>
          </a:bodyPr>
          <a:lstStyle/>
          <a:p>
            <a:r>
              <a:rPr lang="en-IN" sz="4500" dirty="0">
                <a:latin typeface="Copperplate Gothic Bold" panose="020E0705020206020404" pitchFamily="34" charset="0"/>
              </a:rPr>
              <a:t>        RESERVOIR COMPUTING IN DRAM </a:t>
            </a:r>
          </a:p>
          <a:p>
            <a:r>
              <a:rPr lang="en-IN" sz="4500" dirty="0">
                <a:latin typeface="Copperplate Gothic Bold" panose="020E0705020206020404" pitchFamily="34" charset="0"/>
              </a:rPr>
              <a:t> </a:t>
            </a:r>
          </a:p>
        </p:txBody>
      </p:sp>
      <p:sp>
        <p:nvSpPr>
          <p:cNvPr id="3" name="TextBox 2">
            <a:extLst>
              <a:ext uri="{FF2B5EF4-FFF2-40B4-BE49-F238E27FC236}">
                <a16:creationId xmlns:a16="http://schemas.microsoft.com/office/drawing/2014/main" id="{1A3AE0BD-8DFC-91AE-9658-0B566451EB56}"/>
              </a:ext>
            </a:extLst>
          </p:cNvPr>
          <p:cNvSpPr txBox="1"/>
          <p:nvPr/>
        </p:nvSpPr>
        <p:spPr>
          <a:xfrm>
            <a:off x="8773886" y="5889172"/>
            <a:ext cx="4822371" cy="646331"/>
          </a:xfrm>
          <a:prstGeom prst="rect">
            <a:avLst/>
          </a:prstGeom>
          <a:noFill/>
        </p:spPr>
        <p:txBody>
          <a:bodyPr wrap="square" rtlCol="0">
            <a:spAutoFit/>
          </a:bodyPr>
          <a:lstStyle/>
          <a:p>
            <a:r>
              <a:rPr lang="en-IN" b="1" dirty="0">
                <a:latin typeface="Arial Rounded MT Bold" panose="020F0704030504030204" pitchFamily="34" charset="0"/>
              </a:rPr>
              <a:t>NAME : TANUJ KAUSHIK </a:t>
            </a:r>
          </a:p>
          <a:p>
            <a:r>
              <a:rPr lang="en-IN" b="1" dirty="0">
                <a:latin typeface="Arial Rounded MT Bold" panose="020F0704030504030204" pitchFamily="34" charset="0"/>
              </a:rPr>
              <a:t>ROLL NO. : 2021CSB073</a:t>
            </a:r>
          </a:p>
        </p:txBody>
      </p:sp>
    </p:spTree>
    <p:extLst>
      <p:ext uri="{BB962C8B-B14F-4D97-AF65-F5344CB8AC3E}">
        <p14:creationId xmlns:p14="http://schemas.microsoft.com/office/powerpoint/2010/main" val="293810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301012-6368-2DD9-DA50-23C36BF69DE6}"/>
              </a:ext>
            </a:extLst>
          </p:cNvPr>
          <p:cNvSpPr/>
          <p:nvPr/>
        </p:nvSpPr>
        <p:spPr>
          <a:xfrm>
            <a:off x="2890157" y="3776599"/>
            <a:ext cx="6041572" cy="1477328"/>
          </a:xfrm>
          <a:prstGeom prst="rect">
            <a:avLst/>
          </a:prstGeom>
          <a:noFill/>
          <a:ln w="34925">
            <a:solidFill>
              <a:srgbClr val="FFFFFF"/>
            </a:solidFill>
          </a:ln>
          <a:effectLst>
            <a:outerShdw blurRad="317500" dir="2700000" algn="ctr">
              <a:srgbClr val="000000">
                <a:alpha val="43000"/>
              </a:srgbClr>
            </a:outerShdw>
          </a:effectLst>
          <a:scene3d>
            <a:camera prst="perspectiveRelaxedModerately"/>
            <a:lightRig rig="threePt" dir="t"/>
          </a:scene3d>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a:t>
            </a:r>
            <a:r>
              <a:rPr lang="en-US" sz="9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YOU</a:t>
            </a: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IN"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C0B0D459-14BB-6EFD-8F93-2E565B488C12}"/>
              </a:ext>
            </a:extLst>
          </p:cNvPr>
          <p:cNvSpPr txBox="1"/>
          <p:nvPr/>
        </p:nvSpPr>
        <p:spPr>
          <a:xfrm>
            <a:off x="544286" y="337457"/>
            <a:ext cx="10493828" cy="2292935"/>
          </a:xfrm>
          <a:prstGeom prst="rect">
            <a:avLst/>
          </a:prstGeom>
          <a:noFill/>
        </p:spPr>
        <p:txBody>
          <a:bodyPr wrap="square" rtlCol="0">
            <a:spAutoFit/>
          </a:bodyPr>
          <a:lstStyle/>
          <a:p>
            <a:r>
              <a:rPr lang="en-US" sz="2500" b="1" dirty="0">
                <a:latin typeface="Arial Rounded MT Bold" panose="020F0704030504030204" pitchFamily="34" charset="0"/>
              </a:rPr>
              <a:t>REFERENCES : </a:t>
            </a:r>
          </a:p>
          <a:p>
            <a:endParaRPr lang="en-US" sz="2500" b="1" dirty="0">
              <a:latin typeface="Arial Rounded MT Bold" panose="020F0704030504030204" pitchFamily="34" charset="0"/>
            </a:endParaRPr>
          </a:p>
          <a:p>
            <a:pPr marL="285750" indent="-285750">
              <a:buFont typeface="Wingdings" panose="05000000000000000000" pitchFamily="2" charset="2"/>
              <a:buChar char="Ø"/>
            </a:pPr>
            <a:r>
              <a:rPr lang="en-US" sz="2500" b="1" dirty="0">
                <a:latin typeface="Arial Rounded MT Bold" panose="020F0704030504030204" pitchFamily="34" charset="0"/>
                <a:hlinkClick r:id="rId2"/>
              </a:rPr>
              <a:t>https://www.autoblocks.ai/glossary/reservoir-computing</a:t>
            </a:r>
            <a:endParaRPr lang="en-US" sz="2500" b="1" dirty="0">
              <a:latin typeface="Arial Rounded MT Bold" panose="020F0704030504030204" pitchFamily="34" charset="0"/>
            </a:endParaRPr>
          </a:p>
          <a:p>
            <a:pPr marL="285750" indent="-285750">
              <a:buFont typeface="Wingdings" panose="05000000000000000000" pitchFamily="2" charset="2"/>
              <a:buChar char="Ø"/>
            </a:pPr>
            <a:endParaRPr lang="en-IN" sz="2500" b="1" dirty="0">
              <a:latin typeface="Arial Rounded MT Bold" panose="020F0704030504030204" pitchFamily="34" charset="0"/>
            </a:endParaRPr>
          </a:p>
          <a:p>
            <a:pPr marL="285750" indent="-285750">
              <a:buFont typeface="Wingdings" panose="05000000000000000000" pitchFamily="2" charset="2"/>
              <a:buChar char="Ø"/>
            </a:pPr>
            <a:r>
              <a:rPr lang="en-US" sz="2500" b="1" dirty="0">
                <a:latin typeface="Arial Rounded MT Bold" panose="020F0704030504030204" pitchFamily="34" charset="0"/>
                <a:hlinkClick r:id="rId3"/>
              </a:rPr>
              <a:t>https://en.wikipedia.org/wiki/Reservoir_computing</a:t>
            </a:r>
            <a:endParaRPr lang="en-IN" sz="2500" b="1"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426921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EFF4C4-1884-114F-E984-F857EA2269DE}"/>
              </a:ext>
            </a:extLst>
          </p:cNvPr>
          <p:cNvSpPr txBox="1"/>
          <p:nvPr/>
        </p:nvSpPr>
        <p:spPr>
          <a:xfrm>
            <a:off x="0" y="-25792"/>
            <a:ext cx="12192000" cy="7017306"/>
          </a:xfrm>
          <a:prstGeom prst="rect">
            <a:avLst/>
          </a:prstGeom>
          <a:noFill/>
          <a:effectLst>
            <a:outerShdw blurRad="50800" dist="38100" algn="l" rotWithShape="0">
              <a:prstClr val="black">
                <a:alpha val="40000"/>
              </a:prstClr>
            </a:outerShdw>
          </a:effectLst>
        </p:spPr>
        <p:txBody>
          <a:bodyPr wrap="square" rtlCol="0">
            <a:spAutoFit/>
          </a:bodyPr>
          <a:lstStyle/>
          <a:p>
            <a:endParaRPr lang="en-US" sz="2300" b="1" dirty="0">
              <a:latin typeface="Arial Rounded MT Bold" panose="020F0704030504030204" pitchFamily="34" charset="0"/>
            </a:endParaRPr>
          </a:p>
          <a:p>
            <a:r>
              <a:rPr lang="en-US" sz="2300" b="1" dirty="0">
                <a:latin typeface="Arial Rounded MT Bold" panose="020F0704030504030204" pitchFamily="34" charset="0"/>
              </a:rPr>
              <a:t>    </a:t>
            </a:r>
            <a:r>
              <a:rPr lang="en-US" sz="2300" b="1" u="sng" dirty="0">
                <a:latin typeface="Arial Rounded MT Bold" panose="020F0704030504030204" pitchFamily="34" charset="0"/>
              </a:rPr>
              <a:t>WHAT IS RESERVOIR COMPUTING </a:t>
            </a:r>
            <a:r>
              <a:rPr lang="en-US" sz="2300" b="1" dirty="0">
                <a:latin typeface="Arial Rounded MT Bold" panose="020F0704030504030204" pitchFamily="34" charset="0"/>
              </a:rPr>
              <a:t>? </a:t>
            </a:r>
          </a:p>
          <a:p>
            <a:endParaRPr lang="en-US" sz="2300" b="1" dirty="0">
              <a:latin typeface="Bahnschrift SemiBold" panose="020B0502040204020203" pitchFamily="34" charset="0"/>
            </a:endParaRPr>
          </a:p>
          <a:p>
            <a:pPr marL="342900" indent="-342900">
              <a:buFont typeface="Wingdings" panose="05000000000000000000" pitchFamily="2" charset="2"/>
              <a:buChar char="Ø"/>
            </a:pPr>
            <a:r>
              <a:rPr lang="en-US" sz="2300" b="1" i="0" dirty="0">
                <a:solidFill>
                  <a:srgbClr val="202122"/>
                </a:solidFill>
                <a:effectLst/>
                <a:latin typeface="Bahnschrift SemiBold" panose="020B0502040204020203" pitchFamily="34" charset="0"/>
              </a:rPr>
              <a:t>Reservoir computing</a:t>
            </a:r>
            <a:r>
              <a:rPr lang="en-US" sz="2300" b="0" i="0" dirty="0">
                <a:solidFill>
                  <a:srgbClr val="202122"/>
                </a:solidFill>
                <a:effectLst/>
                <a:latin typeface="Bahnschrift SemiBold" panose="020B0502040204020203" pitchFamily="34" charset="0"/>
              </a:rPr>
              <a:t> is a framework for computation derived from </a:t>
            </a:r>
            <a:r>
              <a:rPr lang="en-US" sz="2300" b="0" i="0" u="none" strike="noStrike" dirty="0">
                <a:solidFill>
                  <a:srgbClr val="3366CC"/>
                </a:solidFill>
                <a:effectLst/>
                <a:latin typeface="Bahnschrift SemiBold" panose="020B0502040204020203" pitchFamily="34" charset="0"/>
                <a:hlinkClick r:id="rId2" tooltip="Recurrent neural network"/>
              </a:rPr>
              <a:t>recurrent neural network</a:t>
            </a:r>
            <a:r>
              <a:rPr lang="en-US" sz="2300" b="0" i="0" dirty="0">
                <a:solidFill>
                  <a:srgbClr val="202122"/>
                </a:solidFill>
                <a:effectLst/>
                <a:latin typeface="Bahnschrift SemiBold" panose="020B0502040204020203" pitchFamily="34" charset="0"/>
              </a:rPr>
              <a:t> theory that maps input signals into higher dimensional computational spaces through a fixed, non-linear system called a reservoir.</a:t>
            </a:r>
            <a:endParaRPr lang="en-US" sz="2300" b="1" dirty="0">
              <a:latin typeface="Bahnschrift SemiBold" panose="020B0502040204020203" pitchFamily="34" charset="0"/>
            </a:endParaRPr>
          </a:p>
          <a:p>
            <a:pPr marL="342900" indent="-342900">
              <a:buFont typeface="Wingdings" panose="05000000000000000000" pitchFamily="2" charset="2"/>
              <a:buChar char="Ø"/>
            </a:pPr>
            <a:endParaRPr lang="en-US" sz="2300" b="1" dirty="0">
              <a:latin typeface="Bahnschrift SemiBold" panose="020B0502040204020203" pitchFamily="34" charset="0"/>
            </a:endParaRPr>
          </a:p>
          <a:p>
            <a:pPr marL="342900" indent="-342900">
              <a:buFont typeface="Wingdings" panose="05000000000000000000" pitchFamily="2" charset="2"/>
              <a:buChar char="Ø"/>
            </a:pPr>
            <a:r>
              <a:rPr lang="en-US" sz="2300" dirty="0">
                <a:solidFill>
                  <a:srgbClr val="0D0D0D"/>
                </a:solidFill>
                <a:latin typeface="Bahnschrift SemiBold" panose="020B0502040204020203" pitchFamily="34" charset="0"/>
              </a:rPr>
              <a:t>U</a:t>
            </a:r>
            <a:r>
              <a:rPr lang="en-US" sz="2300" b="0" i="0" dirty="0">
                <a:solidFill>
                  <a:srgbClr val="0D0D0D"/>
                </a:solidFill>
                <a:effectLst/>
                <a:latin typeface="Bahnschrift SemiBold" panose="020B0502040204020203" pitchFamily="34" charset="0"/>
              </a:rPr>
              <a:t>sed for processing sequential data, such as time series data or sequences of symbols. </a:t>
            </a:r>
            <a:endParaRPr lang="en-US" sz="2300" b="1" dirty="0">
              <a:latin typeface="Bahnschrift SemiBold" panose="020B0502040204020203" pitchFamily="34" charset="0"/>
            </a:endParaRPr>
          </a:p>
          <a:p>
            <a:pPr marL="342900" indent="-342900">
              <a:buFont typeface="Wingdings" panose="05000000000000000000" pitchFamily="2" charset="2"/>
              <a:buChar char="Ø"/>
            </a:pPr>
            <a:endParaRPr lang="en-US" sz="2300" b="1" dirty="0">
              <a:latin typeface="Bahnschrift SemiBold" panose="020B0502040204020203" pitchFamily="34" charset="0"/>
            </a:endParaRPr>
          </a:p>
          <a:p>
            <a:pPr marL="342900" indent="-342900">
              <a:buFont typeface="Wingdings" panose="05000000000000000000" pitchFamily="2" charset="2"/>
              <a:buChar char="Ø"/>
            </a:pPr>
            <a:r>
              <a:rPr lang="en-US" sz="2300" b="1" dirty="0">
                <a:latin typeface="Bahnschrift SemiBold" panose="020B0502040204020203" pitchFamily="34" charset="0"/>
              </a:rPr>
              <a:t>It belongs to the broader category of recurrent neural networks (RNNs).</a:t>
            </a:r>
          </a:p>
          <a:p>
            <a:endParaRPr lang="en-US" sz="2300" b="1" i="0" dirty="0">
              <a:solidFill>
                <a:srgbClr val="0D0D0D"/>
              </a:solidFill>
              <a:effectLst/>
              <a:latin typeface="Bahnschrift SemiBold" panose="020B0502040204020203" pitchFamily="34" charset="0"/>
            </a:endParaRPr>
          </a:p>
          <a:p>
            <a:endParaRPr lang="en-US" sz="2300" b="1" i="0" dirty="0">
              <a:solidFill>
                <a:srgbClr val="0D0D0D"/>
              </a:solidFill>
              <a:effectLst/>
              <a:latin typeface="Bahnschrift SemiBold" panose="020B0502040204020203" pitchFamily="34" charset="0"/>
            </a:endParaRPr>
          </a:p>
          <a:p>
            <a:r>
              <a:rPr lang="en-US" b="0" i="0" dirty="0">
                <a:solidFill>
                  <a:srgbClr val="1F1F1F"/>
                </a:solidFill>
                <a:effectLst/>
                <a:latin typeface="Google Sans"/>
              </a:rPr>
              <a:t>A </a:t>
            </a:r>
            <a:r>
              <a:rPr lang="en-US" b="0" i="0" dirty="0">
                <a:solidFill>
                  <a:srgbClr val="0066FF"/>
                </a:solidFill>
                <a:effectLst/>
                <a:latin typeface="Google Sans"/>
              </a:rPr>
              <a:t>recurrent neural network (RNN) </a:t>
            </a:r>
            <a:r>
              <a:rPr lang="en-US" b="0" i="0" dirty="0">
                <a:solidFill>
                  <a:srgbClr val="1F1F1F"/>
                </a:solidFill>
                <a:effectLst/>
                <a:latin typeface="Google Sans"/>
              </a:rPr>
              <a:t>is </a:t>
            </a:r>
            <a:r>
              <a:rPr lang="en-US" b="0" i="0" dirty="0">
                <a:solidFill>
                  <a:srgbClr val="040C28"/>
                </a:solidFill>
                <a:effectLst/>
                <a:latin typeface="Google Sans"/>
              </a:rPr>
              <a:t>a deep learning </a:t>
            </a:r>
          </a:p>
          <a:p>
            <a:r>
              <a:rPr lang="en-US" b="0" i="0" dirty="0">
                <a:solidFill>
                  <a:srgbClr val="040C28"/>
                </a:solidFill>
                <a:effectLst/>
                <a:latin typeface="Google Sans"/>
              </a:rPr>
              <a:t>model that is trained to process and convert a sequential</a:t>
            </a:r>
          </a:p>
          <a:p>
            <a:r>
              <a:rPr lang="en-US" b="0" i="0" dirty="0">
                <a:solidFill>
                  <a:srgbClr val="040C28"/>
                </a:solidFill>
                <a:effectLst/>
                <a:latin typeface="Google Sans"/>
              </a:rPr>
              <a:t>data input into a specific sequential data output</a:t>
            </a:r>
            <a:r>
              <a:rPr lang="en-US" b="0" i="0" dirty="0">
                <a:solidFill>
                  <a:srgbClr val="1F1F1F"/>
                </a:solidFill>
                <a:effectLst/>
                <a:latin typeface="Google Sans"/>
              </a:rPr>
              <a:t>. </a:t>
            </a:r>
          </a:p>
          <a:p>
            <a:endParaRPr lang="en-US" dirty="0">
              <a:solidFill>
                <a:srgbClr val="1F1F1F"/>
              </a:solidFill>
              <a:latin typeface="Google Sans"/>
            </a:endParaRPr>
          </a:p>
          <a:p>
            <a:r>
              <a:rPr lang="en-US" b="0" i="0" dirty="0">
                <a:solidFill>
                  <a:srgbClr val="00B050"/>
                </a:solidFill>
                <a:effectLst/>
                <a:latin typeface="Google Sans"/>
              </a:rPr>
              <a:t>Sequential data</a:t>
            </a:r>
            <a:r>
              <a:rPr lang="en-US" b="0" i="0" dirty="0">
                <a:solidFill>
                  <a:srgbClr val="1F1F1F"/>
                </a:solidFill>
                <a:effectLst/>
                <a:latin typeface="Google Sans"/>
              </a:rPr>
              <a:t> is data—such as words, sentences, or</a:t>
            </a:r>
          </a:p>
          <a:p>
            <a:r>
              <a:rPr lang="en-US" b="0" i="0" dirty="0">
                <a:solidFill>
                  <a:srgbClr val="1F1F1F"/>
                </a:solidFill>
                <a:effectLst/>
                <a:latin typeface="Google Sans"/>
              </a:rPr>
              <a:t>time-series data—where sequential components </a:t>
            </a:r>
          </a:p>
          <a:p>
            <a:r>
              <a:rPr lang="en-US" b="0" i="0" dirty="0">
                <a:solidFill>
                  <a:srgbClr val="1F1F1F"/>
                </a:solidFill>
                <a:effectLst/>
                <a:latin typeface="Google Sans"/>
              </a:rPr>
              <a:t>interrelate based on complex semantics and syntax rules.</a:t>
            </a:r>
            <a:endParaRPr lang="en-US" b="1" i="0" dirty="0">
              <a:solidFill>
                <a:srgbClr val="0D0D0D"/>
              </a:solidFill>
              <a:effectLst/>
              <a:latin typeface="Bahnschrift SemiBold" panose="020B0502040204020203" pitchFamily="34" charset="0"/>
            </a:endParaRPr>
          </a:p>
          <a:p>
            <a:endParaRPr lang="en-US" sz="2400" b="1" i="0" dirty="0">
              <a:solidFill>
                <a:srgbClr val="0D0D0D"/>
              </a:solidFill>
              <a:effectLst/>
              <a:latin typeface="Bahnschrift SemiBold" panose="020B0502040204020203" pitchFamily="34" charset="0"/>
            </a:endParaRPr>
          </a:p>
          <a:p>
            <a:endParaRPr lang="en-US" sz="2400" b="1" dirty="0">
              <a:solidFill>
                <a:srgbClr val="0D0D0D"/>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8CAC8605-F949-8A97-DC17-68D6FA015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743325"/>
            <a:ext cx="6487886" cy="3114675"/>
          </a:xfrm>
          <a:prstGeom prst="rect">
            <a:avLst/>
          </a:prstGeom>
        </p:spPr>
      </p:pic>
    </p:spTree>
    <p:extLst>
      <p:ext uri="{BB962C8B-B14F-4D97-AF65-F5344CB8AC3E}">
        <p14:creationId xmlns:p14="http://schemas.microsoft.com/office/powerpoint/2010/main" val="349594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906BD-FB85-7252-8B13-044F23C29A2F}"/>
              </a:ext>
            </a:extLst>
          </p:cNvPr>
          <p:cNvSpPr txBox="1"/>
          <p:nvPr/>
        </p:nvSpPr>
        <p:spPr>
          <a:xfrm>
            <a:off x="0" y="0"/>
            <a:ext cx="12192000" cy="5940088"/>
          </a:xfrm>
          <a:prstGeom prst="rect">
            <a:avLst/>
          </a:prstGeom>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u="sng" dirty="0">
                <a:effectLst>
                  <a:outerShdw blurRad="38100" dist="38100" dir="2700000" algn="tl">
                    <a:srgbClr val="000000">
                      <a:alpha val="43137"/>
                    </a:srgbClr>
                  </a:outerShdw>
                </a:effectLst>
                <a:latin typeface="Arial Rounded MT Bold" panose="020F0704030504030204" pitchFamily="34" charset="0"/>
              </a:rPr>
              <a:t>HOW RESERVOIR COMPUTING WORKS</a:t>
            </a:r>
            <a:r>
              <a:rPr lang="en-US" sz="2400" b="1" dirty="0">
                <a:latin typeface="Arial Rounded MT Bold" panose="020F0704030504030204" pitchFamily="34" charset="0"/>
              </a:rPr>
              <a:t>:</a:t>
            </a: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pPr algn="l"/>
            <a:endParaRPr lang="en-US" sz="2400" b="0" i="0" dirty="0">
              <a:solidFill>
                <a:srgbClr val="0D0D0D"/>
              </a:solidFill>
              <a:effectLst/>
              <a:latin typeface="Söhne"/>
            </a:endParaRPr>
          </a:p>
          <a:p>
            <a:endParaRPr lang="en-US" sz="2300" b="1" dirty="0">
              <a:latin typeface="Bahnschrift SemiBold" panose="020B0502040204020203" pitchFamily="34" charset="0"/>
            </a:endParaRPr>
          </a:p>
          <a:p>
            <a:endParaRPr lang="en-US" sz="2300" b="1" dirty="0">
              <a:latin typeface="Bahnschrift SemiBold" panose="020B0502040204020203" pitchFamily="34" charset="0"/>
            </a:endParaRPr>
          </a:p>
          <a:p>
            <a:endParaRPr lang="en-US" sz="2300" b="1" dirty="0">
              <a:latin typeface="Bahnschrift SemiBold" panose="020B0502040204020203" pitchFamily="34" charset="0"/>
            </a:endParaRPr>
          </a:p>
          <a:p>
            <a:endParaRPr lang="en-US" sz="2300" b="1" dirty="0">
              <a:latin typeface="Bahnschrift SemiBold" panose="020B0502040204020203" pitchFamily="34" charset="0"/>
            </a:endParaRPr>
          </a:p>
        </p:txBody>
      </p:sp>
      <p:pic>
        <p:nvPicPr>
          <p:cNvPr id="6" name="Picture 5">
            <a:extLst>
              <a:ext uri="{FF2B5EF4-FFF2-40B4-BE49-F238E27FC236}">
                <a16:creationId xmlns:a16="http://schemas.microsoft.com/office/drawing/2014/main" id="{B3B52B72-4E26-B2B3-F8B4-C47D2E2F46F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67" b="89867" l="5706" r="94895">
                        <a14:foregroundMark x1="5706" y1="43733" x2="9910" y2="48267"/>
                        <a14:foregroundMark x1="89640" y1="51733" x2="85435" y2="49867"/>
                        <a14:foregroundMark x1="86036" y1="44000" x2="89489" y2="52533"/>
                        <a14:foregroundMark x1="89489" y1="52533" x2="90991" y2="50400"/>
                        <a14:foregroundMark x1="94895" y1="44000" x2="94144" y2="58400"/>
                        <a14:backgroundMark x1="8859" y1="62933" x2="11111" y2="78400"/>
                        <a14:backgroundMark x1="11111" y1="78400" x2="43994" y2="79467"/>
                        <a14:backgroundMark x1="43994" y1="79467" x2="49399" y2="84800"/>
                        <a14:backgroundMark x1="49399" y1="84800" x2="56006" y2="77867"/>
                        <a14:backgroundMark x1="56006" y1="77867" x2="70270" y2="80000"/>
                        <a14:backgroundMark x1="70270" y1="80000" x2="84985" y2="77600"/>
                        <a14:backgroundMark x1="84985" y1="77600" x2="87988" y2="66400"/>
                        <a14:backgroundMark x1="87988" y1="66400" x2="87838" y2="66133"/>
                      </a14:backgroundRemoval>
                    </a14:imgEffect>
                  </a14:imgLayer>
                </a14:imgProps>
              </a:ext>
              <a:ext uri="{28A0092B-C50C-407E-A947-70E740481C1C}">
                <a14:useLocalDpi xmlns:a14="http://schemas.microsoft.com/office/drawing/2010/main" val="0"/>
              </a:ext>
            </a:extLst>
          </a:blip>
          <a:stretch>
            <a:fillRect/>
          </a:stretch>
        </p:blipFill>
        <p:spPr>
          <a:xfrm>
            <a:off x="1496297" y="316754"/>
            <a:ext cx="9166424" cy="4636241"/>
          </a:xfrm>
          <a:prstGeom prst="rect">
            <a:avLst/>
          </a:prstGeom>
          <a:effectLst>
            <a:outerShdw blurRad="50800" dist="38100" dir="18900000" algn="bl" rotWithShape="0">
              <a:prstClr val="black">
                <a:alpha val="40000"/>
              </a:prstClr>
            </a:outerShdw>
          </a:effectLst>
        </p:spPr>
      </p:pic>
      <p:sp>
        <p:nvSpPr>
          <p:cNvPr id="10" name="Rectangle: Rounded Corners 9">
            <a:extLst>
              <a:ext uri="{FF2B5EF4-FFF2-40B4-BE49-F238E27FC236}">
                <a16:creationId xmlns:a16="http://schemas.microsoft.com/office/drawing/2014/main" id="{BC5FE216-58DF-FAC3-76DE-C8DA2C83DCFB}"/>
              </a:ext>
            </a:extLst>
          </p:cNvPr>
          <p:cNvSpPr/>
          <p:nvPr/>
        </p:nvSpPr>
        <p:spPr>
          <a:xfrm>
            <a:off x="696359" y="4665572"/>
            <a:ext cx="1774372" cy="1088572"/>
          </a:xfrm>
          <a:prstGeom prst="roundRect">
            <a:avLst/>
          </a:prstGeom>
          <a:ln>
            <a:solidFill>
              <a:srgbClr val="FF0000"/>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SEQUENTIAL DATA </a:t>
            </a:r>
          </a:p>
        </p:txBody>
      </p:sp>
      <p:sp>
        <p:nvSpPr>
          <p:cNvPr id="11" name="Rectangle: Rounded Corners 10">
            <a:extLst>
              <a:ext uri="{FF2B5EF4-FFF2-40B4-BE49-F238E27FC236}">
                <a16:creationId xmlns:a16="http://schemas.microsoft.com/office/drawing/2014/main" id="{71B17156-A40B-9088-6C6F-2572AF902CA7}"/>
              </a:ext>
            </a:extLst>
          </p:cNvPr>
          <p:cNvSpPr/>
          <p:nvPr/>
        </p:nvSpPr>
        <p:spPr>
          <a:xfrm>
            <a:off x="2993571" y="4665572"/>
            <a:ext cx="1741715" cy="1088572"/>
          </a:xfrm>
          <a:prstGeom prst="roundRect">
            <a:avLst/>
          </a:prstGeom>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DATA PASSED TO HIGH DIMENSIONAL SPACE </a:t>
            </a:r>
          </a:p>
        </p:txBody>
      </p:sp>
      <p:sp>
        <p:nvSpPr>
          <p:cNvPr id="12" name="Rectangle: Rounded Corners 11">
            <a:extLst>
              <a:ext uri="{FF2B5EF4-FFF2-40B4-BE49-F238E27FC236}">
                <a16:creationId xmlns:a16="http://schemas.microsoft.com/office/drawing/2014/main" id="{722DCC34-1569-3B07-7216-AE4D80AFA99F}"/>
              </a:ext>
            </a:extLst>
          </p:cNvPr>
          <p:cNvSpPr/>
          <p:nvPr/>
        </p:nvSpPr>
        <p:spPr>
          <a:xfrm>
            <a:off x="5225143" y="4665572"/>
            <a:ext cx="1741715" cy="1088572"/>
          </a:xfrm>
          <a:prstGeom prst="roundRect">
            <a:avLst/>
          </a:prstGeom>
          <a:ln>
            <a:solidFill>
              <a:srgbClr val="00B0F0"/>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PASSED TO RESERVOIR </a:t>
            </a:r>
          </a:p>
        </p:txBody>
      </p:sp>
      <p:sp>
        <p:nvSpPr>
          <p:cNvPr id="13" name="Rectangle: Rounded Corners 12">
            <a:extLst>
              <a:ext uri="{FF2B5EF4-FFF2-40B4-BE49-F238E27FC236}">
                <a16:creationId xmlns:a16="http://schemas.microsoft.com/office/drawing/2014/main" id="{23E907BD-E163-DC10-62D3-60FE159FBAF5}"/>
              </a:ext>
            </a:extLst>
          </p:cNvPr>
          <p:cNvSpPr/>
          <p:nvPr/>
        </p:nvSpPr>
        <p:spPr>
          <a:xfrm>
            <a:off x="9754089" y="4665572"/>
            <a:ext cx="1883227" cy="1088572"/>
          </a:xfrm>
          <a:prstGeom prst="roundRect">
            <a:avLst/>
          </a:prstGeom>
          <a:ln>
            <a:solidFill>
              <a:srgbClr val="7030A0"/>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DATA TRAINED USING SUPERVISED LEARNING TECH.</a:t>
            </a:r>
          </a:p>
        </p:txBody>
      </p:sp>
      <p:sp>
        <p:nvSpPr>
          <p:cNvPr id="14" name="Rectangle: Rounded Corners 13">
            <a:extLst>
              <a:ext uri="{FF2B5EF4-FFF2-40B4-BE49-F238E27FC236}">
                <a16:creationId xmlns:a16="http://schemas.microsoft.com/office/drawing/2014/main" id="{1E232D90-120B-C578-13F1-B024DD17BAE9}"/>
              </a:ext>
            </a:extLst>
          </p:cNvPr>
          <p:cNvSpPr/>
          <p:nvPr/>
        </p:nvSpPr>
        <p:spPr>
          <a:xfrm>
            <a:off x="7630235" y="4665572"/>
            <a:ext cx="1665840" cy="1088572"/>
          </a:xfrm>
          <a:prstGeom prst="roundRect">
            <a:avLst/>
          </a:prstGeom>
          <a:ln>
            <a:solidFill>
              <a:schemeClr val="accent2"/>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OUTPUT DATA  GENERATED </a:t>
            </a:r>
          </a:p>
        </p:txBody>
      </p:sp>
      <p:cxnSp>
        <p:nvCxnSpPr>
          <p:cNvPr id="16" name="Straight Arrow Connector 15">
            <a:extLst>
              <a:ext uri="{FF2B5EF4-FFF2-40B4-BE49-F238E27FC236}">
                <a16:creationId xmlns:a16="http://schemas.microsoft.com/office/drawing/2014/main" id="{E54CC120-A942-D8F8-3702-C6D3C90A4CBE}"/>
              </a:ext>
            </a:extLst>
          </p:cNvPr>
          <p:cNvCxnSpPr>
            <a:stCxn id="10" idx="3"/>
            <a:endCxn id="11" idx="1"/>
          </p:cNvCxnSpPr>
          <p:nvPr/>
        </p:nvCxnSpPr>
        <p:spPr>
          <a:xfrm>
            <a:off x="2470731" y="5209858"/>
            <a:ext cx="522840" cy="0"/>
          </a:xfrm>
          <a:prstGeom prst="straightConnector1">
            <a:avLst/>
          </a:prstGeom>
          <a:ln>
            <a:tailEnd type="triangle"/>
          </a:ln>
          <a:effectLst>
            <a:outerShdw blurRad="50800" dist="38100" dir="18900000" algn="b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3AF8E907-2B45-2E58-CBEE-4770E3524EFF}"/>
              </a:ext>
            </a:extLst>
          </p:cNvPr>
          <p:cNvCxnSpPr>
            <a:stCxn id="11" idx="3"/>
            <a:endCxn id="12" idx="1"/>
          </p:cNvCxnSpPr>
          <p:nvPr/>
        </p:nvCxnSpPr>
        <p:spPr>
          <a:xfrm>
            <a:off x="4735286" y="5209858"/>
            <a:ext cx="489857" cy="0"/>
          </a:xfrm>
          <a:prstGeom prst="straightConnector1">
            <a:avLst/>
          </a:prstGeom>
          <a:ln>
            <a:tailEnd type="triangle"/>
          </a:ln>
          <a:effectLst>
            <a:outerShdw blurRad="50800" dist="38100" dir="18900000" algn="b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23" name="TextBox 22">
            <a:hlinkClick r:id="rId5" action="ppaction://hlinkfile"/>
            <a:extLst>
              <a:ext uri="{FF2B5EF4-FFF2-40B4-BE49-F238E27FC236}">
                <a16:creationId xmlns:a16="http://schemas.microsoft.com/office/drawing/2014/main" id="{7D88B017-BEDF-A187-5C1F-3CF4D9AF4175}"/>
              </a:ext>
            </a:extLst>
          </p:cNvPr>
          <p:cNvSpPr txBox="1"/>
          <p:nvPr/>
        </p:nvSpPr>
        <p:spPr>
          <a:xfrm>
            <a:off x="163286" y="5940088"/>
            <a:ext cx="12192000" cy="646331"/>
          </a:xfrm>
          <a:prstGeom prst="rect">
            <a:avLst/>
          </a:prstGeom>
          <a:noFill/>
          <a:effectLst>
            <a:outerShdw blurRad="50800" dist="38100" dir="18900000" algn="bl" rotWithShape="0">
              <a:prstClr val="black">
                <a:alpha val="40000"/>
              </a:prstClr>
            </a:outerShdw>
          </a:effectLst>
        </p:spPr>
        <p:txBody>
          <a:bodyPr wrap="square" rtlCol="0">
            <a:spAutoFit/>
          </a:bodyPr>
          <a:lstStyle/>
          <a:p>
            <a:endParaRPr lang="en-IN" dirty="0"/>
          </a:p>
          <a:p>
            <a:r>
              <a:rPr lang="en-IN" b="1" dirty="0">
                <a:latin typeface="Bahnschrift Light" panose="020B0502040204020203" pitchFamily="34" charset="0"/>
              </a:rPr>
              <a:t>TO KNOW THE FULL WORKING : </a:t>
            </a:r>
            <a:r>
              <a:rPr lang="en-US" b="1" dirty="0">
                <a:latin typeface="Bahnschrift Light" panose="020B0502040204020203" pitchFamily="34" charset="0"/>
                <a:hlinkClick r:id="rId6" action="ppaction://hlinkfile"/>
              </a:rPr>
              <a:t>CIMA\Working of Reservoir Computing.txt</a:t>
            </a:r>
            <a:endParaRPr lang="en-IN" b="1" dirty="0">
              <a:latin typeface="Bahnschrift Light" panose="020B0502040204020203" pitchFamily="34" charset="0"/>
            </a:endParaRPr>
          </a:p>
        </p:txBody>
      </p:sp>
      <p:cxnSp>
        <p:nvCxnSpPr>
          <p:cNvPr id="5" name="Straight Arrow Connector 4">
            <a:extLst>
              <a:ext uri="{FF2B5EF4-FFF2-40B4-BE49-F238E27FC236}">
                <a16:creationId xmlns:a16="http://schemas.microsoft.com/office/drawing/2014/main" id="{324EC6C2-545E-B80C-3194-894E62ADEC4F}"/>
              </a:ext>
            </a:extLst>
          </p:cNvPr>
          <p:cNvCxnSpPr>
            <a:cxnSpLocks/>
            <a:stCxn id="12" idx="3"/>
            <a:endCxn id="14" idx="1"/>
          </p:cNvCxnSpPr>
          <p:nvPr/>
        </p:nvCxnSpPr>
        <p:spPr>
          <a:xfrm>
            <a:off x="6966858" y="5209858"/>
            <a:ext cx="663377" cy="0"/>
          </a:xfrm>
          <a:prstGeom prst="straightConnector1">
            <a:avLst/>
          </a:prstGeom>
          <a:ln>
            <a:tailEnd type="triangle"/>
          </a:ln>
          <a:effectLst>
            <a:outerShdw blurRad="50800" dist="38100" dir="18900000" algn="b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8D79DC0E-39EB-4645-EB06-3B2DBDAFDC43}"/>
              </a:ext>
            </a:extLst>
          </p:cNvPr>
          <p:cNvCxnSpPr>
            <a:cxnSpLocks/>
            <a:stCxn id="14" idx="3"/>
            <a:endCxn id="13" idx="1"/>
          </p:cNvCxnSpPr>
          <p:nvPr/>
        </p:nvCxnSpPr>
        <p:spPr>
          <a:xfrm>
            <a:off x="9296075" y="5209858"/>
            <a:ext cx="458014" cy="0"/>
          </a:xfrm>
          <a:prstGeom prst="straightConnector1">
            <a:avLst/>
          </a:prstGeom>
          <a:ln>
            <a:tailEnd type="triangle"/>
          </a:ln>
          <a:effectLst>
            <a:outerShdw blurRad="50800" dist="38100" dir="18900000" algn="bl" rotWithShape="0">
              <a:prstClr val="black">
                <a:alpha val="40000"/>
              </a:prst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75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68507-2EE6-7987-856A-FB89381462EC}"/>
              </a:ext>
            </a:extLst>
          </p:cNvPr>
          <p:cNvSpPr txBox="1"/>
          <p:nvPr/>
        </p:nvSpPr>
        <p:spPr>
          <a:xfrm>
            <a:off x="0" y="1"/>
            <a:ext cx="12192000" cy="6817251"/>
          </a:xfrm>
          <a:prstGeom prst="rect">
            <a:avLst/>
          </a:prstGeom>
          <a:noFill/>
          <a:ln>
            <a:noFill/>
          </a:ln>
          <a:effectLst>
            <a:glow>
              <a:schemeClr val="accent5">
                <a:satMod val="175000"/>
                <a:alpha val="0"/>
              </a:schemeClr>
            </a:glow>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300" i="0" dirty="0">
                <a:solidFill>
                  <a:srgbClr val="0D0D0D"/>
                </a:solidFill>
                <a:effectLst/>
                <a:latin typeface="Arial Rounded MT Bold" panose="020F0704030504030204" pitchFamily="34" charset="0"/>
              </a:rPr>
              <a:t>What distinguishes reservoir computing from traditional RNNs ? </a:t>
            </a:r>
          </a:p>
          <a:p>
            <a:endParaRPr lang="en-US" sz="2300" i="0" dirty="0">
              <a:solidFill>
                <a:srgbClr val="0D0D0D"/>
              </a:solidFill>
              <a:effectLst/>
              <a:latin typeface="Arial Rounded MT Bold" panose="020F0704030504030204" pitchFamily="34" charset="0"/>
            </a:endParaRPr>
          </a:p>
          <a:p>
            <a:pPr marL="342900" indent="-342900">
              <a:buFont typeface="Wingdings" panose="05000000000000000000" pitchFamily="2" charset="2"/>
              <a:buChar char="è"/>
            </a:pPr>
            <a:r>
              <a:rPr lang="en-US" sz="2300" dirty="0">
                <a:solidFill>
                  <a:srgbClr val="0D0D0D"/>
                </a:solidFill>
                <a:latin typeface="Arial Rounded MT Bold" panose="020F0704030504030204" pitchFamily="34" charset="0"/>
              </a:rPr>
              <a:t>Its unique architecture, which consists of a fixed and randomly generated network called the "reservoir," combined with a trainable output layer.</a:t>
            </a:r>
          </a:p>
          <a:p>
            <a:r>
              <a:rPr lang="en-US" sz="2300" b="1" dirty="0">
                <a:solidFill>
                  <a:srgbClr val="0D0D0D"/>
                </a:solidFill>
                <a:latin typeface="Bahnschrift SemiBold" panose="020B0502040204020203" pitchFamily="34" charset="0"/>
              </a:rPr>
              <a:t>____________________________________________________________________________________________</a:t>
            </a:r>
          </a:p>
          <a:p>
            <a:r>
              <a:rPr lang="en-US" sz="2300" b="1" dirty="0">
                <a:solidFill>
                  <a:srgbClr val="FF0000"/>
                </a:solidFill>
                <a:latin typeface="Bahnschrift SemiBold" panose="020B0502040204020203" pitchFamily="34" charset="0"/>
              </a:rPr>
              <a:t>     </a:t>
            </a:r>
            <a:r>
              <a:rPr lang="en-US" sz="2300" b="1" u="sng" dirty="0">
                <a:solidFill>
                  <a:srgbClr val="FF0000"/>
                </a:solidFill>
                <a:effectLst>
                  <a:outerShdw blurRad="38100" dist="38100" dir="2700000" algn="tl">
                    <a:srgbClr val="000000">
                      <a:alpha val="43137"/>
                    </a:srgbClr>
                  </a:outerShdw>
                </a:effectLst>
                <a:latin typeface="Bahnschrift SemiBold" panose="020B0502040204020203" pitchFamily="34" charset="0"/>
              </a:rPr>
              <a:t>RESERVOIR</a:t>
            </a:r>
          </a:p>
          <a:p>
            <a:endParaRPr lang="en-US" sz="2300" b="1" dirty="0">
              <a:solidFill>
                <a:srgbClr val="FF0000"/>
              </a:solidFill>
              <a:latin typeface="Bahnschrift SemiBold" panose="020B0502040204020203" pitchFamily="34" charset="0"/>
            </a:endParaRPr>
          </a:p>
          <a:p>
            <a:pPr marL="342900" indent="-342900">
              <a:buFont typeface="Wingdings" panose="05000000000000000000" pitchFamily="2" charset="2"/>
              <a:buChar char="Ø"/>
            </a:pPr>
            <a:r>
              <a:rPr lang="en-US" sz="2300" b="1" dirty="0">
                <a:solidFill>
                  <a:srgbClr val="0D0D0D"/>
                </a:solidFill>
                <a:latin typeface="Bahnschrift SemiBold" panose="020B0502040204020203" pitchFamily="34" charset="0"/>
              </a:rPr>
              <a:t>Acts as a </a:t>
            </a:r>
            <a:r>
              <a:rPr lang="en-US" sz="2300" u="sng" dirty="0">
                <a:solidFill>
                  <a:srgbClr val="00B050"/>
                </a:solidFill>
                <a:latin typeface="Arial Rounded MT Bold" panose="020F0704030504030204" pitchFamily="34" charset="0"/>
              </a:rPr>
              <a:t>dynamic memory to store and process temporal information.</a:t>
            </a:r>
          </a:p>
          <a:p>
            <a:endParaRPr lang="en-US" sz="2300" u="sng" dirty="0">
              <a:solidFill>
                <a:srgbClr val="00B050"/>
              </a:solidFill>
              <a:latin typeface="Arial Rounded MT Bold" panose="020F0704030504030204" pitchFamily="34" charset="0"/>
            </a:endParaRPr>
          </a:p>
          <a:p>
            <a:pPr marL="342900" indent="-342900">
              <a:buFont typeface="Wingdings" panose="05000000000000000000" pitchFamily="2" charset="2"/>
              <a:buChar char="Ø"/>
            </a:pPr>
            <a:r>
              <a:rPr lang="en-US" sz="2300" b="1" dirty="0">
                <a:solidFill>
                  <a:srgbClr val="0D0D0D"/>
                </a:solidFill>
                <a:latin typeface="Bahnschrift SemiBold" panose="020B0502040204020203" pitchFamily="34" charset="0"/>
              </a:rPr>
              <a:t>Large, randomly connected network </a:t>
            </a:r>
          </a:p>
          <a:p>
            <a:r>
              <a:rPr lang="en-US" sz="2300" b="1" dirty="0">
                <a:solidFill>
                  <a:srgbClr val="0D0D0D"/>
                </a:solidFill>
                <a:latin typeface="Bahnschrift SemiBold" panose="020B0502040204020203" pitchFamily="34" charset="0"/>
              </a:rPr>
              <a:t>    of neurons or nodes.</a:t>
            </a:r>
          </a:p>
          <a:p>
            <a:pPr marL="342900" indent="-342900">
              <a:buFont typeface="Wingdings" panose="05000000000000000000" pitchFamily="2" charset="2"/>
              <a:buChar char="Ø"/>
            </a:pPr>
            <a:endParaRPr lang="en-US" sz="2300" b="1" dirty="0">
              <a:solidFill>
                <a:srgbClr val="0D0D0D"/>
              </a:solidFill>
              <a:latin typeface="Bahnschrift SemiBold" panose="020B0502040204020203" pitchFamily="34" charset="0"/>
            </a:endParaRPr>
          </a:p>
          <a:p>
            <a:pPr marL="342900" indent="-342900">
              <a:buFont typeface="Wingdings" panose="05000000000000000000" pitchFamily="2" charset="2"/>
              <a:buChar char="Ø"/>
            </a:pPr>
            <a:r>
              <a:rPr lang="en-US" sz="2300" b="1" dirty="0">
                <a:solidFill>
                  <a:srgbClr val="0D0D0D"/>
                </a:solidFill>
                <a:latin typeface="Bahnschrift SemiBold" panose="020B0502040204020203" pitchFamily="34" charset="0"/>
              </a:rPr>
              <a:t>Not trained; connections are fixed </a:t>
            </a:r>
          </a:p>
          <a:p>
            <a:r>
              <a:rPr lang="en-US" sz="2300" b="1" dirty="0">
                <a:solidFill>
                  <a:srgbClr val="0D0D0D"/>
                </a:solidFill>
                <a:latin typeface="Bahnschrift SemiBold" panose="020B0502040204020203" pitchFamily="34" charset="0"/>
              </a:rPr>
              <a:t>     and randomly generated.     </a:t>
            </a:r>
          </a:p>
          <a:p>
            <a:endParaRPr lang="en-US" sz="2300" b="1" dirty="0">
              <a:solidFill>
                <a:srgbClr val="0D0D0D"/>
              </a:solidFill>
              <a:latin typeface="Bahnschrift SemiBold" panose="020B0502040204020203" pitchFamily="34" charset="0"/>
            </a:endParaRPr>
          </a:p>
          <a:p>
            <a:pPr marL="342900" indent="-342900">
              <a:buFont typeface="Wingdings" panose="05000000000000000000" pitchFamily="2" charset="2"/>
              <a:buChar char="Ø"/>
            </a:pPr>
            <a:r>
              <a:rPr lang="en-US" sz="2300" b="1" dirty="0">
                <a:solidFill>
                  <a:srgbClr val="0D0D0D"/>
                </a:solidFill>
                <a:latin typeface="Bahnschrift SemiBold" panose="020B0502040204020203" pitchFamily="34" charset="0"/>
              </a:rPr>
              <a:t>Popular variants of reservoir </a:t>
            </a:r>
          </a:p>
          <a:p>
            <a:r>
              <a:rPr lang="en-US" sz="2300" b="1" dirty="0">
                <a:solidFill>
                  <a:srgbClr val="0D0D0D"/>
                </a:solidFill>
                <a:latin typeface="Bahnschrift SemiBold" panose="020B0502040204020203" pitchFamily="34" charset="0"/>
              </a:rPr>
              <a:t>     computing include </a:t>
            </a:r>
          </a:p>
          <a:p>
            <a:r>
              <a:rPr lang="en-US" sz="2300" b="1" dirty="0">
                <a:solidFill>
                  <a:srgbClr val="0D0D0D"/>
                </a:solidFill>
                <a:latin typeface="Bahnschrift SemiBold" panose="020B0502040204020203" pitchFamily="34" charset="0"/>
              </a:rPr>
              <a:t>     </a:t>
            </a:r>
            <a:r>
              <a:rPr lang="en-US" sz="2300" b="1" u="sng" dirty="0">
                <a:solidFill>
                  <a:srgbClr val="0D0D0D"/>
                </a:solidFill>
                <a:latin typeface="Bahnschrift SemiBold" panose="020B0502040204020203" pitchFamily="34" charset="0"/>
              </a:rPr>
              <a:t>Echo State Networks (ESNs) </a:t>
            </a:r>
            <a:r>
              <a:rPr lang="en-US" sz="2300" b="1" dirty="0">
                <a:solidFill>
                  <a:srgbClr val="0D0D0D"/>
                </a:solidFill>
                <a:latin typeface="Bahnschrift SemiBold" panose="020B0502040204020203" pitchFamily="34" charset="0"/>
              </a:rPr>
              <a:t>and </a:t>
            </a:r>
          </a:p>
          <a:p>
            <a:r>
              <a:rPr lang="en-US" sz="2300" b="1" dirty="0">
                <a:solidFill>
                  <a:srgbClr val="0D0D0D"/>
                </a:solidFill>
                <a:latin typeface="Bahnschrift SemiBold" panose="020B0502040204020203" pitchFamily="34" charset="0"/>
              </a:rPr>
              <a:t>     </a:t>
            </a:r>
            <a:r>
              <a:rPr lang="en-US" sz="2300" b="1" u="sng" dirty="0">
                <a:solidFill>
                  <a:srgbClr val="0D0D0D"/>
                </a:solidFill>
                <a:latin typeface="Bahnschrift SemiBold" panose="020B0502040204020203" pitchFamily="34" charset="0"/>
              </a:rPr>
              <a:t>Liquid State Machines (LSMs). </a:t>
            </a:r>
          </a:p>
        </p:txBody>
      </p:sp>
      <p:sp>
        <p:nvSpPr>
          <p:cNvPr id="102" name="Rectangle: Rounded Corners 101">
            <a:extLst>
              <a:ext uri="{FF2B5EF4-FFF2-40B4-BE49-F238E27FC236}">
                <a16:creationId xmlns:a16="http://schemas.microsoft.com/office/drawing/2014/main" id="{C9FA1B19-1D1F-5BEC-2920-0B105A70A5EA}"/>
              </a:ext>
            </a:extLst>
          </p:cNvPr>
          <p:cNvSpPr/>
          <p:nvPr/>
        </p:nvSpPr>
        <p:spPr>
          <a:xfrm>
            <a:off x="5780313" y="3211286"/>
            <a:ext cx="5905500" cy="3302000"/>
          </a:xfrm>
          <a:prstGeom prst="roundRect">
            <a:avLst/>
          </a:prstGeom>
          <a:blipFill dpi="0" rotWithShape="1">
            <a:blip r:embed="rId2"/>
            <a:srcRect/>
            <a:stretch>
              <a:fillRect/>
            </a:stretch>
          </a:blipFill>
          <a:ln cap="rnd">
            <a:solidFill>
              <a:schemeClr val="accent2">
                <a:lumMod val="50000"/>
              </a:schemeClr>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418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D0057-73EA-102E-43FC-6B5D4B688901}"/>
              </a:ext>
            </a:extLst>
          </p:cNvPr>
          <p:cNvSpPr txBox="1"/>
          <p:nvPr/>
        </p:nvSpPr>
        <p:spPr>
          <a:xfrm>
            <a:off x="0" y="0"/>
            <a:ext cx="12192000" cy="6278642"/>
          </a:xfrm>
          <a:prstGeom prst="rect">
            <a:avLst/>
          </a:prstGeom>
          <a:noFill/>
          <a:effectLst>
            <a:outerShdw blurRad="50800" dist="38100" dir="16200000" rotWithShape="0">
              <a:prstClr val="black">
                <a:alpha val="40000"/>
              </a:prstClr>
            </a:outerShdw>
          </a:effectLst>
        </p:spPr>
        <p:txBody>
          <a:bodyPr wrap="square" rtlCol="0">
            <a:spAutoFit/>
          </a:bodyPr>
          <a:lstStyle/>
          <a:p>
            <a:r>
              <a:rPr lang="en-US" sz="2300" dirty="0">
                <a:solidFill>
                  <a:srgbClr val="FF0000"/>
                </a:solidFill>
                <a:latin typeface="Arial Rounded MT Bold" panose="020F0704030504030204" pitchFamily="34" charset="0"/>
              </a:rPr>
              <a:t>Reservoir computing acts as a dynamic random access memory (D-RAM) in the context of processing sequential data by leveraging its reservoir dynamics. </a:t>
            </a:r>
          </a:p>
          <a:p>
            <a:endParaRPr lang="en-US" sz="2300" dirty="0">
              <a:latin typeface="Arial Rounded MT Bold" panose="020F0704030504030204" pitchFamily="34" charset="0"/>
            </a:endParaRPr>
          </a:p>
          <a:p>
            <a:r>
              <a:rPr lang="en-US" sz="2300" dirty="0">
                <a:latin typeface="Arial Rounded MT Bold" panose="020F0704030504030204" pitchFamily="34" charset="0"/>
              </a:rPr>
              <a:t>Here's how reservoir computing can be likened to dynamic RAM:</a:t>
            </a:r>
          </a:p>
          <a:p>
            <a:endParaRPr lang="en-US" sz="2300" dirty="0">
              <a:latin typeface="Arial Rounded MT Bold" panose="020F0704030504030204" pitchFamily="34" charset="0"/>
            </a:endParaRPr>
          </a:p>
          <a:p>
            <a:pPr marL="342900" indent="-342900">
              <a:buFont typeface="Arial" panose="020B0604020202020204" pitchFamily="34" charset="0"/>
              <a:buChar char="•"/>
            </a:pPr>
            <a:r>
              <a:rPr lang="en-US" sz="2400" b="1" i="0" dirty="0">
                <a:solidFill>
                  <a:srgbClr val="0D0D0D"/>
                </a:solidFill>
                <a:effectLst/>
                <a:latin typeface="Söhne"/>
              </a:rPr>
              <a:t>Storage of Temporal Information</a:t>
            </a:r>
            <a:r>
              <a:rPr lang="en-US" sz="2400" b="0" i="0" dirty="0">
                <a:solidFill>
                  <a:srgbClr val="0D0D0D"/>
                </a:solidFill>
                <a:effectLst/>
                <a:latin typeface="Söhne"/>
              </a:rPr>
              <a:t>: Reservoir holds temporal data temporarily.</a:t>
            </a:r>
          </a:p>
          <a:p>
            <a:pPr marL="342900" indent="-342900">
              <a:buFont typeface="Arial" panose="020B0604020202020204" pitchFamily="34" charset="0"/>
              <a:buChar char="•"/>
            </a:pPr>
            <a:r>
              <a:rPr lang="en-US" sz="2400" b="1" i="0" dirty="0">
                <a:solidFill>
                  <a:srgbClr val="0D0D0D"/>
                </a:solidFill>
                <a:effectLst/>
                <a:latin typeface="Söhne"/>
              </a:rPr>
              <a:t>Dynamic Memory Access</a:t>
            </a:r>
            <a:r>
              <a:rPr lang="en-US" sz="2400" b="0" i="0" dirty="0">
                <a:solidFill>
                  <a:srgbClr val="0D0D0D"/>
                </a:solidFill>
                <a:effectLst/>
                <a:latin typeface="Söhne"/>
              </a:rPr>
              <a:t>: Reservoir accesses stored data dynamically.</a:t>
            </a:r>
            <a:endParaRPr lang="en-US" sz="2400" dirty="0">
              <a:solidFill>
                <a:srgbClr val="0D0D0D"/>
              </a:solidFill>
              <a:latin typeface="Söhne"/>
            </a:endParaRPr>
          </a:p>
          <a:p>
            <a:pPr marL="342900" indent="-342900">
              <a:buFont typeface="Arial" panose="020B0604020202020204" pitchFamily="34" charset="0"/>
              <a:buChar char="•"/>
            </a:pPr>
            <a:r>
              <a:rPr lang="en-US" sz="2400" b="1" i="0" dirty="0">
                <a:solidFill>
                  <a:srgbClr val="0D0D0D"/>
                </a:solidFill>
                <a:effectLst/>
                <a:latin typeface="Söhne"/>
              </a:rPr>
              <a:t>Temporal Processing</a:t>
            </a:r>
            <a:r>
              <a:rPr lang="en-US" sz="2400" b="0" i="0" dirty="0">
                <a:solidFill>
                  <a:srgbClr val="0D0D0D"/>
                </a:solidFill>
                <a:effectLst/>
                <a:latin typeface="Söhne"/>
              </a:rPr>
              <a:t>: Captures temporal patterns via random connectivity and non-linear functions.</a:t>
            </a:r>
          </a:p>
          <a:p>
            <a:pPr marL="342900" indent="-342900">
              <a:buFont typeface="Arial" panose="020B0604020202020204" pitchFamily="34" charset="0"/>
              <a:buChar char="•"/>
            </a:pPr>
            <a:r>
              <a:rPr lang="en-US" sz="2400" b="1" i="0" dirty="0">
                <a:solidFill>
                  <a:srgbClr val="0D0D0D"/>
                </a:solidFill>
                <a:effectLst/>
                <a:latin typeface="Söhne"/>
              </a:rPr>
              <a:t>Efficient Information Retrieval</a:t>
            </a:r>
            <a:r>
              <a:rPr lang="en-US" sz="2400" b="0" i="0" dirty="0">
                <a:solidFill>
                  <a:srgbClr val="0D0D0D"/>
                </a:solidFill>
                <a:effectLst/>
                <a:latin typeface="Söhne"/>
              </a:rPr>
              <a:t>: Retrieves relevant data </a:t>
            </a:r>
          </a:p>
          <a:p>
            <a:r>
              <a:rPr lang="en-US" sz="2400" dirty="0">
                <a:solidFill>
                  <a:srgbClr val="0D0D0D"/>
                </a:solidFill>
                <a:latin typeface="Söhne"/>
              </a:rPr>
              <a:t>     </a:t>
            </a:r>
            <a:r>
              <a:rPr lang="en-US" sz="2400" b="0" i="0" dirty="0">
                <a:solidFill>
                  <a:srgbClr val="0D0D0D"/>
                </a:solidFill>
                <a:effectLst/>
                <a:latin typeface="Söhne"/>
              </a:rPr>
              <a:t>efficiently for real-time processing.</a:t>
            </a:r>
            <a:endParaRPr lang="en-US" sz="2400" dirty="0">
              <a:solidFill>
                <a:srgbClr val="0D0D0D"/>
              </a:solidFill>
              <a:latin typeface="Söhne"/>
            </a:endParaRPr>
          </a:p>
          <a:p>
            <a:pPr marL="342900" indent="-342900">
              <a:buFont typeface="Arial" panose="020B0604020202020204" pitchFamily="34" charset="0"/>
              <a:buChar char="•"/>
            </a:pPr>
            <a:r>
              <a:rPr lang="en-US" sz="2400" b="1" i="0" dirty="0">
                <a:solidFill>
                  <a:srgbClr val="0D0D0D"/>
                </a:solidFill>
                <a:effectLst/>
                <a:latin typeface="Söhne"/>
              </a:rPr>
              <a:t>Flexible and Adaptive</a:t>
            </a:r>
            <a:r>
              <a:rPr lang="en-US" sz="2400" b="0" i="0" dirty="0">
                <a:solidFill>
                  <a:srgbClr val="0D0D0D"/>
                </a:solidFill>
                <a:effectLst/>
                <a:latin typeface="Söhne"/>
              </a:rPr>
              <a:t>: Adapts internal state based </a:t>
            </a:r>
          </a:p>
          <a:p>
            <a:r>
              <a:rPr lang="en-US" sz="2400" b="0" i="0" dirty="0">
                <a:solidFill>
                  <a:srgbClr val="0D0D0D"/>
                </a:solidFill>
                <a:effectLst/>
                <a:latin typeface="Söhne"/>
              </a:rPr>
              <a:t>     on input data for versatile processing.</a:t>
            </a:r>
            <a:endParaRPr lang="en-US" sz="2300" b="0" i="0" dirty="0">
              <a:solidFill>
                <a:srgbClr val="0D0D0D"/>
              </a:solidFill>
              <a:effectLst/>
              <a:latin typeface="Arial Rounded MT Bold" panose="020F0704030504030204" pitchFamily="34" charset="0"/>
            </a:endParaRPr>
          </a:p>
          <a:p>
            <a:r>
              <a:rPr lang="en-US" sz="2300" dirty="0">
                <a:latin typeface="Arial Rounded MT Bold" panose="020F0704030504030204" pitchFamily="34" charset="0"/>
              </a:rPr>
              <a:t>_____________________________________________</a:t>
            </a:r>
          </a:p>
          <a:p>
            <a:r>
              <a:rPr lang="en-US" sz="2400" b="1" i="0" dirty="0">
                <a:solidFill>
                  <a:srgbClr val="00B050"/>
                </a:solidFill>
                <a:effectLst/>
                <a:latin typeface="Söhne"/>
              </a:rPr>
              <a:t>Usage</a:t>
            </a:r>
            <a:r>
              <a:rPr lang="en-US" sz="2400" b="0" i="0" dirty="0">
                <a:solidFill>
                  <a:srgbClr val="00B050"/>
                </a:solidFill>
                <a:effectLst/>
                <a:latin typeface="Söhne"/>
              </a:rPr>
              <a:t>: </a:t>
            </a:r>
            <a:r>
              <a:rPr lang="en-US" sz="2400" b="0" i="0" dirty="0">
                <a:solidFill>
                  <a:srgbClr val="0D0D0D"/>
                </a:solidFill>
                <a:effectLst/>
                <a:latin typeface="Söhne"/>
              </a:rPr>
              <a:t>Time-series </a:t>
            </a:r>
            <a:r>
              <a:rPr lang="en-US" sz="2400" dirty="0">
                <a:solidFill>
                  <a:srgbClr val="0D0D0D"/>
                </a:solidFill>
                <a:latin typeface="Söhne"/>
              </a:rPr>
              <a:t>P</a:t>
            </a:r>
            <a:r>
              <a:rPr lang="en-US" sz="2400" b="0" i="0" dirty="0">
                <a:solidFill>
                  <a:srgbClr val="0D0D0D"/>
                </a:solidFill>
                <a:effectLst/>
                <a:latin typeface="Söhne"/>
              </a:rPr>
              <a:t>rediction, Speech </a:t>
            </a:r>
            <a:r>
              <a:rPr lang="en-US" sz="2400" dirty="0">
                <a:solidFill>
                  <a:srgbClr val="0D0D0D"/>
                </a:solidFill>
                <a:latin typeface="Söhne"/>
              </a:rPr>
              <a:t>R</a:t>
            </a:r>
            <a:r>
              <a:rPr lang="en-US" sz="2400" b="0" i="0" dirty="0">
                <a:solidFill>
                  <a:srgbClr val="0D0D0D"/>
                </a:solidFill>
                <a:effectLst/>
                <a:latin typeface="Söhne"/>
              </a:rPr>
              <a:t>ecognition,</a:t>
            </a:r>
          </a:p>
          <a:p>
            <a:r>
              <a:rPr lang="en-US" sz="2400" dirty="0">
                <a:solidFill>
                  <a:srgbClr val="0D0D0D"/>
                </a:solidFill>
                <a:latin typeface="Söhne"/>
              </a:rPr>
              <a:t>             </a:t>
            </a:r>
            <a:r>
              <a:rPr lang="en-US" sz="2400" b="0" i="0" dirty="0">
                <a:solidFill>
                  <a:srgbClr val="0D0D0D"/>
                </a:solidFill>
                <a:effectLst/>
                <a:latin typeface="Söhne"/>
              </a:rPr>
              <a:t> and </a:t>
            </a:r>
            <a:r>
              <a:rPr lang="en-US" sz="2400" dirty="0">
                <a:solidFill>
                  <a:srgbClr val="0D0D0D"/>
                </a:solidFill>
                <a:latin typeface="Söhne"/>
              </a:rPr>
              <a:t>P</a:t>
            </a:r>
            <a:r>
              <a:rPr lang="en-US" sz="2400" b="0" i="0" dirty="0">
                <a:solidFill>
                  <a:srgbClr val="0D0D0D"/>
                </a:solidFill>
                <a:effectLst/>
                <a:latin typeface="Söhne"/>
              </a:rPr>
              <a:t>attern </a:t>
            </a:r>
            <a:r>
              <a:rPr lang="en-US" sz="2400" dirty="0">
                <a:solidFill>
                  <a:srgbClr val="0D0D0D"/>
                </a:solidFill>
                <a:latin typeface="Söhne"/>
              </a:rPr>
              <a:t>C</a:t>
            </a:r>
            <a:r>
              <a:rPr lang="en-US" sz="2400" b="0" i="0" dirty="0">
                <a:solidFill>
                  <a:srgbClr val="0D0D0D"/>
                </a:solidFill>
                <a:effectLst/>
                <a:latin typeface="Söhne"/>
              </a:rPr>
              <a:t>lassification.</a:t>
            </a:r>
          </a:p>
          <a:p>
            <a:endParaRPr lang="en-US" sz="2400" dirty="0">
              <a:solidFill>
                <a:srgbClr val="0D0D0D"/>
              </a:solidFill>
              <a:latin typeface="Söhne"/>
            </a:endParaRPr>
          </a:p>
        </p:txBody>
      </p:sp>
      <p:sp>
        <p:nvSpPr>
          <p:cNvPr id="6" name="Rectangle 4">
            <a:extLst>
              <a:ext uri="{FF2B5EF4-FFF2-40B4-BE49-F238E27FC236}">
                <a16:creationId xmlns:a16="http://schemas.microsoft.com/office/drawing/2014/main" id="{5B142AD3-AD0C-350E-DCFF-F7C4857D339A}"/>
              </a:ext>
            </a:extLst>
          </p:cNvPr>
          <p:cNvSpPr>
            <a:spLocks noChangeArrowheads="1"/>
          </p:cNvSpPr>
          <p:nvPr/>
        </p:nvSpPr>
        <p:spPr bwMode="auto">
          <a:xfrm>
            <a:off x="0" y="0"/>
            <a:ext cx="149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C275705F-4EB6-4369-CFDF-078B8BB876CF}"/>
                  </a:ext>
                </a:extLst>
              </p14:cNvPr>
              <p14:cNvContentPartPr/>
              <p14:nvPr/>
            </p14:nvContentPartPr>
            <p14:xfrm>
              <a:off x="75823" y="5606160"/>
              <a:ext cx="360" cy="360"/>
            </p14:xfrm>
          </p:contentPart>
        </mc:Choice>
        <mc:Fallback xmlns="">
          <p:pic>
            <p:nvPicPr>
              <p:cNvPr id="21" name="Ink 20">
                <a:extLst>
                  <a:ext uri="{FF2B5EF4-FFF2-40B4-BE49-F238E27FC236}">
                    <a16:creationId xmlns:a16="http://schemas.microsoft.com/office/drawing/2014/main" id="{C275705F-4EB6-4369-CFDF-078B8BB876CF}"/>
                  </a:ext>
                </a:extLst>
              </p:cNvPr>
              <p:cNvPicPr/>
              <p:nvPr/>
            </p:nvPicPr>
            <p:blipFill>
              <a:blip r:embed="rId3"/>
              <a:stretch>
                <a:fillRect/>
              </a:stretch>
            </p:blipFill>
            <p:spPr>
              <a:xfrm>
                <a:off x="66823" y="5597160"/>
                <a:ext cx="18000" cy="18000"/>
              </a:xfrm>
              <a:prstGeom prst="rect">
                <a:avLst/>
              </a:prstGeom>
            </p:spPr>
          </p:pic>
        </mc:Fallback>
      </mc:AlternateContent>
      <p:sp>
        <p:nvSpPr>
          <p:cNvPr id="25" name="Rectangle: Top Corners One Rounded and One Snipped 24">
            <a:extLst>
              <a:ext uri="{FF2B5EF4-FFF2-40B4-BE49-F238E27FC236}">
                <a16:creationId xmlns:a16="http://schemas.microsoft.com/office/drawing/2014/main" id="{625DD938-4419-D8ED-8F84-A65F67980A99}"/>
              </a:ext>
            </a:extLst>
          </p:cNvPr>
          <p:cNvSpPr/>
          <p:nvPr/>
        </p:nvSpPr>
        <p:spPr>
          <a:xfrm>
            <a:off x="6836229" y="3649595"/>
            <a:ext cx="5203011" cy="2751205"/>
          </a:xfrm>
          <a:prstGeom prst="snipRoundRect">
            <a:avLst>
              <a:gd name="adj1" fmla="val 18535"/>
              <a:gd name="adj2" fmla="val 16667"/>
            </a:avLst>
          </a:prstGeom>
          <a:blipFill>
            <a:blip r:embed="rId4"/>
            <a:stretch>
              <a:fillRect/>
            </a:stretch>
          </a:blip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C7728FF0-FBB5-C4BB-8139-DD8B32E37895}"/>
              </a:ext>
            </a:extLst>
          </p:cNvPr>
          <p:cNvCxnSpPr/>
          <p:nvPr/>
        </p:nvCxnSpPr>
        <p:spPr>
          <a:xfrm flipV="1">
            <a:off x="4474029" y="5595256"/>
            <a:ext cx="2307771" cy="402772"/>
          </a:xfrm>
          <a:prstGeom prst="straightConnector1">
            <a:avLst/>
          </a:prstGeom>
          <a:ln>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3E74D8C3-343D-175B-D1E6-E8B333F9894E}"/>
              </a:ext>
            </a:extLst>
          </p:cNvPr>
          <p:cNvSpPr/>
          <p:nvPr/>
        </p:nvSpPr>
        <p:spPr>
          <a:xfrm>
            <a:off x="0" y="5998029"/>
            <a:ext cx="6727371" cy="870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500" b="1" i="0" dirty="0">
              <a:solidFill>
                <a:srgbClr val="0066FF"/>
              </a:solidFill>
              <a:effectLst/>
              <a:latin typeface="Google Sans"/>
            </a:endParaRPr>
          </a:p>
          <a:p>
            <a:r>
              <a:rPr lang="en-US" sz="1500" b="1" i="0" dirty="0">
                <a:solidFill>
                  <a:srgbClr val="0070C0"/>
                </a:solidFill>
                <a:effectLst/>
                <a:latin typeface="Google Sans"/>
              </a:rPr>
              <a:t>Graphics Double Data Rate 6 Synchronous Dynamic Random-Access Memory</a:t>
            </a:r>
          </a:p>
          <a:p>
            <a:r>
              <a:rPr lang="en-US" sz="1500" b="1" i="0" dirty="0">
                <a:solidFill>
                  <a:srgbClr val="0070C0"/>
                </a:solidFill>
                <a:effectLst/>
                <a:latin typeface="Google Sans"/>
              </a:rPr>
              <a:t>designed for use in graphics cards, game consoles, and high-performance computing. Developed By Samsung.</a:t>
            </a:r>
            <a:endParaRPr lang="en-IN" sz="1500" b="1" dirty="0">
              <a:solidFill>
                <a:srgbClr val="0070C0"/>
              </a:solidFill>
              <a:latin typeface="Arial Rounded MT Bold" panose="020F0704030504030204" pitchFamily="34" charset="0"/>
            </a:endParaRPr>
          </a:p>
          <a:p>
            <a:pPr algn="ctr"/>
            <a:endParaRPr lang="en-IN" dirty="0"/>
          </a:p>
        </p:txBody>
      </p:sp>
    </p:spTree>
    <p:extLst>
      <p:ext uri="{BB962C8B-B14F-4D97-AF65-F5344CB8AC3E}">
        <p14:creationId xmlns:p14="http://schemas.microsoft.com/office/powerpoint/2010/main" val="176312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00975-6BDC-901B-5214-D7881C286B3E}"/>
              </a:ext>
            </a:extLst>
          </p:cNvPr>
          <p:cNvSpPr txBox="1"/>
          <p:nvPr/>
        </p:nvSpPr>
        <p:spPr>
          <a:xfrm>
            <a:off x="0" y="0"/>
            <a:ext cx="12192000" cy="7525137"/>
          </a:xfrm>
          <a:prstGeom prst="rect">
            <a:avLst/>
          </a:prstGeom>
          <a:noFill/>
          <a:effectLst>
            <a:outerShdw blurRad="50800" dist="38100" dir="16200000" rotWithShape="0">
              <a:prstClr val="black">
                <a:alpha val="40000"/>
              </a:prstClr>
            </a:outerShdw>
          </a:effectLst>
        </p:spPr>
        <p:txBody>
          <a:bodyPr wrap="square" rtlCol="0">
            <a:spAutoFit/>
          </a:bodyPr>
          <a:lstStyle/>
          <a:p>
            <a:pPr algn="l"/>
            <a:r>
              <a:rPr lang="en-US" sz="2300" b="0" i="0" dirty="0">
                <a:solidFill>
                  <a:srgbClr val="00B050"/>
                </a:solidFill>
                <a:effectLst/>
                <a:latin typeface="Arial Rounded MT Bold" panose="020F0704030504030204" pitchFamily="34" charset="0"/>
              </a:rPr>
              <a:t>NOTE : </a:t>
            </a:r>
          </a:p>
          <a:p>
            <a:pPr marL="342900" indent="-342900" algn="l">
              <a:buFont typeface="Wingdings" panose="05000000000000000000" pitchFamily="2" charset="2"/>
              <a:buChar char="§"/>
            </a:pPr>
            <a:r>
              <a:rPr lang="en-US" sz="2300" b="0" i="0" dirty="0">
                <a:solidFill>
                  <a:srgbClr val="0D0D0D"/>
                </a:solidFill>
                <a:effectLst/>
                <a:latin typeface="Arial Rounded MT Bold" panose="020F0704030504030204" pitchFamily="34" charset="0"/>
              </a:rPr>
              <a:t>Reservoir computing does not function as DRAM. </a:t>
            </a:r>
          </a:p>
          <a:p>
            <a:pPr marL="342900" indent="-342900" algn="l">
              <a:buFont typeface="Wingdings" panose="05000000000000000000" pitchFamily="2" charset="2"/>
              <a:buChar char="§"/>
            </a:pPr>
            <a:endParaRPr lang="en-US" sz="2300" b="0" i="0" dirty="0">
              <a:solidFill>
                <a:srgbClr val="0D0D0D"/>
              </a:solidFill>
              <a:effectLst/>
              <a:latin typeface="Arial Rounded MT Bold" panose="020F0704030504030204" pitchFamily="34" charset="0"/>
            </a:endParaRPr>
          </a:p>
          <a:p>
            <a:pPr marL="342900" indent="-342900" algn="l">
              <a:buFont typeface="Wingdings" panose="05000000000000000000" pitchFamily="2" charset="2"/>
              <a:buChar char="§"/>
            </a:pPr>
            <a:r>
              <a:rPr lang="en-US" sz="2300" b="0" i="0" dirty="0">
                <a:solidFill>
                  <a:srgbClr val="0D0D0D"/>
                </a:solidFill>
                <a:effectLst/>
                <a:latin typeface="Arial Rounded MT Bold" panose="020F0704030504030204" pitchFamily="34" charset="0"/>
              </a:rPr>
              <a:t>DRAM is another type of volatile memory commonly used in computers for MM.</a:t>
            </a:r>
          </a:p>
          <a:p>
            <a:pPr marL="342900" indent="-342900" algn="l">
              <a:buFont typeface="Wingdings" panose="05000000000000000000" pitchFamily="2" charset="2"/>
              <a:buChar char="§"/>
            </a:pPr>
            <a:endParaRPr lang="en-US" sz="2300" b="0" i="0" dirty="0">
              <a:solidFill>
                <a:srgbClr val="0D0D0D"/>
              </a:solidFill>
              <a:effectLst/>
              <a:latin typeface="Arial Rounded MT Bold" panose="020F0704030504030204" pitchFamily="34" charset="0"/>
            </a:endParaRPr>
          </a:p>
          <a:p>
            <a:pPr marL="342900" indent="-342900" algn="l">
              <a:buFont typeface="Wingdings" panose="05000000000000000000" pitchFamily="2" charset="2"/>
              <a:buChar char="§"/>
            </a:pPr>
            <a:r>
              <a:rPr lang="en-US" sz="2300" b="0" i="0" dirty="0">
                <a:solidFill>
                  <a:srgbClr val="0D0D0D"/>
                </a:solidFill>
                <a:effectLst/>
                <a:latin typeface="Arial Rounded MT Bold" panose="020F0704030504030204" pitchFamily="34" charset="0"/>
              </a:rPr>
              <a:t>In DRAM, information needs to be periodically refreshed to maintain its integrity, while in reservoir computing, the dynamic nature of the reservoir captures temporal information from input sequences.</a:t>
            </a:r>
          </a:p>
          <a:p>
            <a:endParaRPr lang="en-IN" sz="2300" dirty="0"/>
          </a:p>
          <a:p>
            <a:endParaRPr lang="en-IN" sz="2300" dirty="0"/>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r>
              <a:rPr lang="en-IN" sz="2300" dirty="0">
                <a:latin typeface="Arial Rounded MT Bold" panose="020F0704030504030204" pitchFamily="34" charset="0"/>
              </a:rPr>
              <a:t>                      D-RAM STORAGE                                                   RC STORAGE</a:t>
            </a: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a:p>
            <a:endParaRPr lang="en-IN" sz="23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7418CA83-D836-D788-CA9A-84BCFE7FC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49" y="3116136"/>
            <a:ext cx="4589435" cy="2719666"/>
          </a:xfrm>
          <a:prstGeom prst="rect">
            <a:avLst/>
          </a:prstGeom>
        </p:spPr>
      </p:pic>
      <p:pic>
        <p:nvPicPr>
          <p:cNvPr id="6" name="Picture 5">
            <a:extLst>
              <a:ext uri="{FF2B5EF4-FFF2-40B4-BE49-F238E27FC236}">
                <a16:creationId xmlns:a16="http://schemas.microsoft.com/office/drawing/2014/main" id="{E11BD552-E57E-6838-5DA2-0C03B4B99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344" y="3037115"/>
            <a:ext cx="6509656" cy="2798688"/>
          </a:xfrm>
          <a:prstGeom prst="rect">
            <a:avLst/>
          </a:prstGeom>
        </p:spPr>
      </p:pic>
      <p:cxnSp>
        <p:nvCxnSpPr>
          <p:cNvPr id="8" name="Straight Connector 7">
            <a:extLst>
              <a:ext uri="{FF2B5EF4-FFF2-40B4-BE49-F238E27FC236}">
                <a16:creationId xmlns:a16="http://schemas.microsoft.com/office/drawing/2014/main" id="{21CF0A9D-3B5C-B672-2675-152716ED51AB}"/>
              </a:ext>
            </a:extLst>
          </p:cNvPr>
          <p:cNvCxnSpPr/>
          <p:nvPr/>
        </p:nvCxnSpPr>
        <p:spPr>
          <a:xfrm>
            <a:off x="5410200" y="3116136"/>
            <a:ext cx="0" cy="35785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9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7A530-BDE3-F502-3E8E-2911B8D1CA02}"/>
              </a:ext>
            </a:extLst>
          </p:cNvPr>
          <p:cNvSpPr txBox="1"/>
          <p:nvPr/>
        </p:nvSpPr>
        <p:spPr>
          <a:xfrm>
            <a:off x="0" y="0"/>
            <a:ext cx="12192000" cy="6724918"/>
          </a:xfrm>
          <a:prstGeom prst="rect">
            <a:avLst/>
          </a:prstGeom>
          <a:noFill/>
          <a:effectLst>
            <a:outerShdw blurRad="50800" dist="38100" dir="18900000" algn="bl" rotWithShape="0">
              <a:prstClr val="black">
                <a:alpha val="40000"/>
              </a:prstClr>
            </a:outerShdw>
          </a:effectLst>
        </p:spPr>
        <p:txBody>
          <a:bodyPr wrap="square" rtlCol="0">
            <a:spAutoFit/>
          </a:bodyPr>
          <a:lstStyle/>
          <a:p>
            <a:pPr algn="l"/>
            <a:r>
              <a:rPr lang="en-US" sz="2300" b="1" i="0" u="sng" dirty="0">
                <a:solidFill>
                  <a:srgbClr val="0D0D0D"/>
                </a:solidFill>
                <a:effectLst/>
                <a:latin typeface="Arial Rounded MT Bold" panose="020F0704030504030204" pitchFamily="34" charset="0"/>
              </a:rPr>
              <a:t>EXAMPLE: RESERVOIR COMPUTING FOR REAL-TIME PATTERN RECOGNITION</a:t>
            </a:r>
          </a:p>
          <a:p>
            <a:pPr algn="l"/>
            <a:endParaRPr lang="en-US" b="0" i="0" dirty="0">
              <a:solidFill>
                <a:srgbClr val="0D0D0D"/>
              </a:solidFill>
              <a:effectLst/>
              <a:latin typeface="Söhne"/>
            </a:endParaRPr>
          </a:p>
          <a:p>
            <a:pPr algn="l"/>
            <a:r>
              <a:rPr lang="en-US" sz="2200" b="1" dirty="0">
                <a:solidFill>
                  <a:srgbClr val="0D0D0D"/>
                </a:solidFill>
                <a:latin typeface="Söhne"/>
              </a:rPr>
              <a:t>W</a:t>
            </a:r>
            <a:r>
              <a:rPr lang="en-US" sz="2200" b="1" i="0" dirty="0">
                <a:solidFill>
                  <a:srgbClr val="0D0D0D"/>
                </a:solidFill>
                <a:effectLst/>
                <a:latin typeface="Söhne"/>
              </a:rPr>
              <a:t>e have a system that needs to recognize patterns in a continuous stream of sensor data, such as identifying anomalies in a manufacturing process or detecting abnormal heart rhythms in medical monitoring.</a:t>
            </a:r>
          </a:p>
          <a:p>
            <a:pPr algn="l"/>
            <a:endParaRPr lang="en-IN" b="1" i="0" dirty="0">
              <a:solidFill>
                <a:srgbClr val="0D0D0D"/>
              </a:solidFill>
              <a:effectLst/>
              <a:latin typeface="Söhne"/>
            </a:endParaRPr>
          </a:p>
          <a:p>
            <a:pPr algn="l"/>
            <a:r>
              <a:rPr lang="en-IN" b="1" dirty="0">
                <a:solidFill>
                  <a:srgbClr val="0D0D0D"/>
                </a:solidFill>
                <a:latin typeface="Söhne"/>
              </a:rPr>
              <a:t>                                                                      RESERVOIR                                             DRAM </a:t>
            </a:r>
          </a:p>
          <a:p>
            <a:pPr algn="l"/>
            <a:r>
              <a:rPr lang="en-IN" b="0" i="0" dirty="0">
                <a:solidFill>
                  <a:srgbClr val="0D0D0D"/>
                </a:solidFill>
                <a:effectLst/>
                <a:latin typeface="Söhne"/>
              </a:rPr>
              <a:t>                                                                    </a:t>
            </a: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IN" dirty="0">
              <a:solidFill>
                <a:srgbClr val="0D0D0D"/>
              </a:solidFill>
              <a:latin typeface="Söhne"/>
            </a:endParaRPr>
          </a:p>
          <a:p>
            <a:pPr algn="l"/>
            <a:endParaRPr lang="en-IN" b="0" i="0" dirty="0">
              <a:solidFill>
                <a:srgbClr val="0D0D0D"/>
              </a:solidFill>
              <a:effectLst/>
              <a:latin typeface="Söhne"/>
            </a:endParaRPr>
          </a:p>
          <a:p>
            <a:pPr algn="l"/>
            <a:endParaRPr lang="en-US" b="0" i="0" dirty="0">
              <a:solidFill>
                <a:srgbClr val="0D0D0D"/>
              </a:solidFill>
              <a:effectLst/>
              <a:latin typeface="Söhne"/>
            </a:endParaRPr>
          </a:p>
        </p:txBody>
      </p:sp>
      <p:sp>
        <p:nvSpPr>
          <p:cNvPr id="14" name="Cylinder 13">
            <a:extLst>
              <a:ext uri="{FF2B5EF4-FFF2-40B4-BE49-F238E27FC236}">
                <a16:creationId xmlns:a16="http://schemas.microsoft.com/office/drawing/2014/main" id="{6B08E5ED-B887-0672-F369-963C7D667105}"/>
              </a:ext>
            </a:extLst>
          </p:cNvPr>
          <p:cNvSpPr/>
          <p:nvPr/>
        </p:nvSpPr>
        <p:spPr>
          <a:xfrm>
            <a:off x="1534885" y="2382744"/>
            <a:ext cx="642258" cy="1959429"/>
          </a:xfrm>
          <a:prstGeom prst="can">
            <a:avLst>
              <a:gd name="adj" fmla="val 4025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attFill prst="pct5">
                <a:fgClr>
                  <a:schemeClr val="lt1"/>
                </a:fgClr>
                <a:bgClr>
                  <a:schemeClr val="bg1"/>
                </a:bgClr>
              </a:pattFill>
            </a:endParaRPr>
          </a:p>
        </p:txBody>
      </p:sp>
      <p:sp>
        <p:nvSpPr>
          <p:cNvPr id="16" name="Oval 15">
            <a:extLst>
              <a:ext uri="{FF2B5EF4-FFF2-40B4-BE49-F238E27FC236}">
                <a16:creationId xmlns:a16="http://schemas.microsoft.com/office/drawing/2014/main" id="{BDC05A15-73C6-A24B-8136-896C0D4DA393}"/>
              </a:ext>
            </a:extLst>
          </p:cNvPr>
          <p:cNvSpPr/>
          <p:nvPr/>
        </p:nvSpPr>
        <p:spPr>
          <a:xfrm>
            <a:off x="3271157" y="2382743"/>
            <a:ext cx="1970314" cy="1959429"/>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C6C7392-AEE8-E2F2-F70C-765CED5576CC}"/>
              </a:ext>
            </a:extLst>
          </p:cNvPr>
          <p:cNvSpPr/>
          <p:nvPr/>
        </p:nvSpPr>
        <p:spPr>
          <a:xfrm>
            <a:off x="6215743" y="2845386"/>
            <a:ext cx="2645228" cy="1034142"/>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ylinder 17">
            <a:extLst>
              <a:ext uri="{FF2B5EF4-FFF2-40B4-BE49-F238E27FC236}">
                <a16:creationId xmlns:a16="http://schemas.microsoft.com/office/drawing/2014/main" id="{5AEE3E1D-1D14-5309-DD8A-CFAAC66B3E2C}"/>
              </a:ext>
            </a:extLst>
          </p:cNvPr>
          <p:cNvSpPr/>
          <p:nvPr/>
        </p:nvSpPr>
        <p:spPr>
          <a:xfrm>
            <a:off x="9824357" y="2382742"/>
            <a:ext cx="642258" cy="1959429"/>
          </a:xfrm>
          <a:prstGeom prst="can">
            <a:avLst>
              <a:gd name="adj" fmla="val 470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B3C698F-8B78-FE12-9564-9F77F1B97CC4}"/>
              </a:ext>
            </a:extLst>
          </p:cNvPr>
          <p:cNvCxnSpPr/>
          <p:nvPr/>
        </p:nvCxnSpPr>
        <p:spPr>
          <a:xfrm>
            <a:off x="337457" y="2623457"/>
            <a:ext cx="1197428" cy="2219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2AF4C59-6216-E9DE-8BCE-66A741D918E5}"/>
              </a:ext>
            </a:extLst>
          </p:cNvPr>
          <p:cNvCxnSpPr/>
          <p:nvPr/>
        </p:nvCxnSpPr>
        <p:spPr>
          <a:xfrm flipV="1">
            <a:off x="337457" y="3362456"/>
            <a:ext cx="1197428" cy="262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4EFB720-394E-04A4-8DB9-CF7F763FED52}"/>
              </a:ext>
            </a:extLst>
          </p:cNvPr>
          <p:cNvCxnSpPr/>
          <p:nvPr/>
        </p:nvCxnSpPr>
        <p:spPr>
          <a:xfrm flipV="1">
            <a:off x="533400" y="3879528"/>
            <a:ext cx="1001485" cy="462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4F00836-28DE-5F35-B537-6605EBC9FF75}"/>
              </a:ext>
            </a:extLst>
          </p:cNvPr>
          <p:cNvCxnSpPr>
            <a:endCxn id="16" idx="1"/>
          </p:cNvCxnSpPr>
          <p:nvPr/>
        </p:nvCxnSpPr>
        <p:spPr>
          <a:xfrm>
            <a:off x="2177143" y="2645226"/>
            <a:ext cx="1382560" cy="24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EAF36348-DBDD-B229-6455-8EF862F0904B}"/>
              </a:ext>
            </a:extLst>
          </p:cNvPr>
          <p:cNvCxnSpPr>
            <a:stCxn id="14" idx="4"/>
            <a:endCxn id="16" idx="2"/>
          </p:cNvCxnSpPr>
          <p:nvPr/>
        </p:nvCxnSpPr>
        <p:spPr>
          <a:xfrm flipV="1">
            <a:off x="2177143" y="3362458"/>
            <a:ext cx="109401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B1D36A25-47DA-F3AD-5CC9-37AB2AFA5208}"/>
              </a:ext>
            </a:extLst>
          </p:cNvPr>
          <p:cNvCxnSpPr>
            <a:endCxn id="16" idx="3"/>
          </p:cNvCxnSpPr>
          <p:nvPr/>
        </p:nvCxnSpPr>
        <p:spPr>
          <a:xfrm flipV="1">
            <a:off x="2177143" y="4055220"/>
            <a:ext cx="1382560" cy="55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DED2E33C-2E63-C22A-5E2F-5DDC645B7F20}"/>
              </a:ext>
            </a:extLst>
          </p:cNvPr>
          <p:cNvCxnSpPr>
            <a:cxnSpLocks/>
            <a:stCxn id="16" idx="7"/>
          </p:cNvCxnSpPr>
          <p:nvPr/>
        </p:nvCxnSpPr>
        <p:spPr>
          <a:xfrm>
            <a:off x="4952925" y="2669695"/>
            <a:ext cx="1262818" cy="50893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AECEDECD-AC10-A785-0521-9907AFA384CE}"/>
              </a:ext>
            </a:extLst>
          </p:cNvPr>
          <p:cNvCxnSpPr>
            <a:stCxn id="16" idx="6"/>
            <a:endCxn id="17" idx="1"/>
          </p:cNvCxnSpPr>
          <p:nvPr/>
        </p:nvCxnSpPr>
        <p:spPr>
          <a:xfrm flipV="1">
            <a:off x="5241471" y="3362457"/>
            <a:ext cx="974272"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B2D47-48F7-7EEE-9FEE-FBAAAB7A8C51}"/>
              </a:ext>
            </a:extLst>
          </p:cNvPr>
          <p:cNvCxnSpPr>
            <a:cxnSpLocks/>
            <a:stCxn id="16" idx="5"/>
          </p:cNvCxnSpPr>
          <p:nvPr/>
        </p:nvCxnSpPr>
        <p:spPr>
          <a:xfrm flipV="1">
            <a:off x="4952925" y="3493699"/>
            <a:ext cx="1262818" cy="56152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7F70D5FD-1BE0-60A5-C721-8EA1C971D0FB}"/>
              </a:ext>
            </a:extLst>
          </p:cNvPr>
          <p:cNvCxnSpPr>
            <a:stCxn id="17" idx="3"/>
          </p:cNvCxnSpPr>
          <p:nvPr/>
        </p:nvCxnSpPr>
        <p:spPr>
          <a:xfrm flipV="1">
            <a:off x="8860971" y="2845386"/>
            <a:ext cx="963386" cy="517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66DC1FB7-531C-E6C4-A73E-A910C2DED676}"/>
              </a:ext>
            </a:extLst>
          </p:cNvPr>
          <p:cNvCxnSpPr>
            <a:stCxn id="17" idx="3"/>
            <a:endCxn id="18" idx="2"/>
          </p:cNvCxnSpPr>
          <p:nvPr/>
        </p:nvCxnSpPr>
        <p:spPr>
          <a:xfrm>
            <a:off x="8860971" y="3362457"/>
            <a:ext cx="9633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DBA5550D-798B-835D-6A93-1CAD0E06CF24}"/>
              </a:ext>
            </a:extLst>
          </p:cNvPr>
          <p:cNvCxnSpPr>
            <a:stCxn id="17" idx="3"/>
          </p:cNvCxnSpPr>
          <p:nvPr/>
        </p:nvCxnSpPr>
        <p:spPr>
          <a:xfrm>
            <a:off x="8860971" y="3362457"/>
            <a:ext cx="963386" cy="610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A188B8E-FB35-D917-BDD9-13448927ED7F}"/>
              </a:ext>
            </a:extLst>
          </p:cNvPr>
          <p:cNvCxnSpPr/>
          <p:nvPr/>
        </p:nvCxnSpPr>
        <p:spPr>
          <a:xfrm>
            <a:off x="10466615" y="2798507"/>
            <a:ext cx="854528" cy="258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E1B302AF-CDCC-85CB-0699-71126BDF3628}"/>
              </a:ext>
            </a:extLst>
          </p:cNvPr>
          <p:cNvCxnSpPr>
            <a:cxnSpLocks/>
          </p:cNvCxnSpPr>
          <p:nvPr/>
        </p:nvCxnSpPr>
        <p:spPr>
          <a:xfrm>
            <a:off x="10433959" y="3472808"/>
            <a:ext cx="887184" cy="20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E112792C-FAF4-F98E-7706-CD5DAC888627}"/>
              </a:ext>
            </a:extLst>
          </p:cNvPr>
          <p:cNvCxnSpPr/>
          <p:nvPr/>
        </p:nvCxnSpPr>
        <p:spPr>
          <a:xfrm flipV="1">
            <a:off x="10466615" y="3879528"/>
            <a:ext cx="963386" cy="231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862D11C2-9833-BDC4-254C-77667D8E0F0F}"/>
              </a:ext>
            </a:extLst>
          </p:cNvPr>
          <p:cNvSpPr txBox="1"/>
          <p:nvPr/>
        </p:nvSpPr>
        <p:spPr>
          <a:xfrm>
            <a:off x="4952925" y="4680702"/>
            <a:ext cx="3124201" cy="369332"/>
          </a:xfrm>
          <a:prstGeom prst="rect">
            <a:avLst/>
          </a:prstGeom>
          <a:noFill/>
        </p:spPr>
        <p:txBody>
          <a:bodyPr wrap="square" rtlCol="0">
            <a:spAutoFit/>
          </a:bodyPr>
          <a:lstStyle/>
          <a:p>
            <a:r>
              <a:rPr lang="en-US" b="1" dirty="0"/>
              <a:t>DATA STORING &amp; PROCESSING </a:t>
            </a:r>
            <a:endParaRPr lang="en-IN" b="1" dirty="0"/>
          </a:p>
        </p:txBody>
      </p:sp>
      <p:cxnSp>
        <p:nvCxnSpPr>
          <p:cNvPr id="52" name="Straight Arrow Connector 51">
            <a:extLst>
              <a:ext uri="{FF2B5EF4-FFF2-40B4-BE49-F238E27FC236}">
                <a16:creationId xmlns:a16="http://schemas.microsoft.com/office/drawing/2014/main" id="{66F4CDFA-22EB-D225-0C2F-5E6D0E04DB27}"/>
              </a:ext>
            </a:extLst>
          </p:cNvPr>
          <p:cNvCxnSpPr>
            <a:endCxn id="50" idx="1"/>
          </p:cNvCxnSpPr>
          <p:nvPr/>
        </p:nvCxnSpPr>
        <p:spPr>
          <a:xfrm>
            <a:off x="4256314" y="4865368"/>
            <a:ext cx="6966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3ED9D0A-78FF-6EEA-9263-98E2B8FC1CFD}"/>
              </a:ext>
            </a:extLst>
          </p:cNvPr>
          <p:cNvCxnSpPr>
            <a:cxnSpLocks/>
          </p:cNvCxnSpPr>
          <p:nvPr/>
        </p:nvCxnSpPr>
        <p:spPr>
          <a:xfrm flipH="1">
            <a:off x="7935686" y="4865368"/>
            <a:ext cx="762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98A8C8EA-D4C8-15F6-CA42-DA282EB6AE60}"/>
              </a:ext>
            </a:extLst>
          </p:cNvPr>
          <p:cNvCxnSpPr>
            <a:stCxn id="16" idx="4"/>
          </p:cNvCxnSpPr>
          <p:nvPr/>
        </p:nvCxnSpPr>
        <p:spPr>
          <a:xfrm>
            <a:off x="4256314" y="4342172"/>
            <a:ext cx="0" cy="523196"/>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AB18B875-D7A1-A24B-0E2A-B2FA92169A61}"/>
              </a:ext>
            </a:extLst>
          </p:cNvPr>
          <p:cNvCxnSpPr/>
          <p:nvPr/>
        </p:nvCxnSpPr>
        <p:spPr>
          <a:xfrm>
            <a:off x="8697686" y="3879528"/>
            <a:ext cx="0" cy="985840"/>
          </a:xfrm>
          <a:prstGeom prst="line">
            <a:avLst/>
          </a:prstGeom>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62445AB6-E8E5-B292-6FF1-D335A3448177}"/>
              </a:ext>
            </a:extLst>
          </p:cNvPr>
          <p:cNvSpPr txBox="1"/>
          <p:nvPr/>
        </p:nvSpPr>
        <p:spPr>
          <a:xfrm>
            <a:off x="1725385" y="2625844"/>
            <a:ext cx="244928" cy="1754326"/>
          </a:xfrm>
          <a:prstGeom prst="rect">
            <a:avLst/>
          </a:prstGeom>
          <a:noFill/>
        </p:spPr>
        <p:txBody>
          <a:bodyPr wrap="square" rtlCol="0">
            <a:spAutoFit/>
          </a:bodyPr>
          <a:lstStyle/>
          <a:p>
            <a:r>
              <a:rPr lang="en-US" b="1" dirty="0"/>
              <a:t>INPUTS</a:t>
            </a:r>
            <a:endParaRPr lang="en-IN" b="1" dirty="0"/>
          </a:p>
        </p:txBody>
      </p:sp>
      <p:sp>
        <p:nvSpPr>
          <p:cNvPr id="63" name="TextBox 62">
            <a:extLst>
              <a:ext uri="{FF2B5EF4-FFF2-40B4-BE49-F238E27FC236}">
                <a16:creationId xmlns:a16="http://schemas.microsoft.com/office/drawing/2014/main" id="{0D3E9389-15D7-B42F-7028-A87F8AA7B465}"/>
              </a:ext>
            </a:extLst>
          </p:cNvPr>
          <p:cNvSpPr txBox="1"/>
          <p:nvPr/>
        </p:nvSpPr>
        <p:spPr>
          <a:xfrm>
            <a:off x="9987639" y="2382742"/>
            <a:ext cx="212270" cy="2031325"/>
          </a:xfrm>
          <a:prstGeom prst="rect">
            <a:avLst/>
          </a:prstGeom>
          <a:noFill/>
        </p:spPr>
        <p:txBody>
          <a:bodyPr wrap="square" rtlCol="0">
            <a:spAutoFit/>
          </a:bodyPr>
          <a:lstStyle/>
          <a:p>
            <a:r>
              <a:rPr lang="en-US" b="1" dirty="0"/>
              <a:t>OUTPUTS</a:t>
            </a:r>
            <a:endParaRPr lang="en-IN" b="1" dirty="0"/>
          </a:p>
        </p:txBody>
      </p:sp>
      <p:pic>
        <p:nvPicPr>
          <p:cNvPr id="65" name="Picture 64">
            <a:extLst>
              <a:ext uri="{FF2B5EF4-FFF2-40B4-BE49-F238E27FC236}">
                <a16:creationId xmlns:a16="http://schemas.microsoft.com/office/drawing/2014/main" id="{6701022A-80B5-FB93-B8EF-708289461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399" y="5358810"/>
            <a:ext cx="11288483" cy="1499189"/>
          </a:xfrm>
          <a:prstGeom prst="rect">
            <a:avLst/>
          </a:prstGeom>
        </p:spPr>
      </p:pic>
      <p:cxnSp>
        <p:nvCxnSpPr>
          <p:cNvPr id="69" name="Straight Connector 68">
            <a:extLst>
              <a:ext uri="{FF2B5EF4-FFF2-40B4-BE49-F238E27FC236}">
                <a16:creationId xmlns:a16="http://schemas.microsoft.com/office/drawing/2014/main" id="{998D32A6-5086-C300-CCE3-46A7FBF68518}"/>
              </a:ext>
            </a:extLst>
          </p:cNvPr>
          <p:cNvCxnSpPr/>
          <p:nvPr/>
        </p:nvCxnSpPr>
        <p:spPr>
          <a:xfrm>
            <a:off x="1099457" y="1981200"/>
            <a:ext cx="0" cy="288416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47B4C056-11AB-31FF-B9DC-90F348CC5373}"/>
              </a:ext>
            </a:extLst>
          </p:cNvPr>
          <p:cNvCxnSpPr/>
          <p:nvPr/>
        </p:nvCxnSpPr>
        <p:spPr>
          <a:xfrm>
            <a:off x="10787743" y="1948543"/>
            <a:ext cx="0" cy="273215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1452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22ABC-7618-57CC-F855-A2B8B1505C1D}"/>
              </a:ext>
            </a:extLst>
          </p:cNvPr>
          <p:cNvSpPr txBox="1"/>
          <p:nvPr/>
        </p:nvSpPr>
        <p:spPr>
          <a:xfrm>
            <a:off x="0" y="0"/>
            <a:ext cx="12192000" cy="8586966"/>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300" dirty="0">
                <a:solidFill>
                  <a:srgbClr val="FF0000"/>
                </a:solidFill>
                <a:latin typeface="Arial Rounded MT Bold" panose="020F0704030504030204" pitchFamily="34" charset="0"/>
              </a:rPr>
              <a:t>Data Input: </a:t>
            </a:r>
            <a:r>
              <a:rPr lang="en-US" sz="2300" dirty="0">
                <a:latin typeface="Arial Rounded MT Bold" panose="020F0704030504030204" pitchFamily="34" charset="0"/>
              </a:rPr>
              <a:t>The continuous stream of sensor data is fed into the system.</a:t>
            </a:r>
          </a:p>
          <a:p>
            <a:endParaRPr lang="en-US" sz="2300" dirty="0">
              <a:latin typeface="Arial Rounded MT Bold" panose="020F0704030504030204" pitchFamily="34" charset="0"/>
            </a:endParaRPr>
          </a:p>
          <a:p>
            <a:r>
              <a:rPr lang="en-US" sz="2300" dirty="0">
                <a:solidFill>
                  <a:srgbClr val="FF0000"/>
                </a:solidFill>
                <a:latin typeface="Arial Rounded MT Bold" panose="020F0704030504030204" pitchFamily="34" charset="0"/>
              </a:rPr>
              <a:t>Reservoir: </a:t>
            </a:r>
            <a:r>
              <a:rPr lang="en-US" sz="2300" dirty="0">
                <a:latin typeface="Arial Rounded MT Bold" panose="020F0704030504030204" pitchFamily="34" charset="0"/>
              </a:rPr>
              <a:t>A reservoir computing architecture is implemented in the system, where the </a:t>
            </a:r>
            <a:r>
              <a:rPr lang="en-US" sz="2300" dirty="0">
                <a:solidFill>
                  <a:srgbClr val="00B050"/>
                </a:solidFill>
                <a:latin typeface="Arial Rounded MT Bold" panose="020F0704030504030204" pitchFamily="34" charset="0"/>
              </a:rPr>
              <a:t>DRAM serves as a storage unit for the reservoir states</a:t>
            </a:r>
            <a:r>
              <a:rPr lang="en-US" sz="2300" dirty="0">
                <a:latin typeface="Arial Rounded MT Bold" panose="020F0704030504030204" pitchFamily="34" charset="0"/>
              </a:rPr>
              <a:t>. The reservoir, consisting of randomly connected nodes, acts as a dynamic memory that captures temporal dependencies within the input data stream.</a:t>
            </a:r>
          </a:p>
          <a:p>
            <a:endParaRPr lang="en-US" sz="2300" dirty="0">
              <a:latin typeface="Arial Rounded MT Bold" panose="020F0704030504030204" pitchFamily="34" charset="0"/>
            </a:endParaRPr>
          </a:p>
          <a:p>
            <a:r>
              <a:rPr lang="en-US" sz="2300" dirty="0">
                <a:solidFill>
                  <a:srgbClr val="FF0000"/>
                </a:solidFill>
                <a:latin typeface="Arial Rounded MT Bold" panose="020F0704030504030204" pitchFamily="34" charset="0"/>
              </a:rPr>
              <a:t>Processing: </a:t>
            </a:r>
            <a:r>
              <a:rPr lang="en-US" sz="2300" dirty="0">
                <a:latin typeface="Arial Rounded MT Bold" panose="020F0704030504030204" pitchFamily="34" charset="0"/>
              </a:rPr>
              <a:t>The reservoir processes the input data stream, capturing temporal patterns and extracting relevant features from the data.</a:t>
            </a:r>
          </a:p>
          <a:p>
            <a:endParaRPr lang="en-US" sz="2300" dirty="0">
              <a:latin typeface="Arial Rounded MT Bold" panose="020F0704030504030204" pitchFamily="34" charset="0"/>
            </a:endParaRPr>
          </a:p>
          <a:p>
            <a:r>
              <a:rPr lang="en-US" sz="2300" dirty="0">
                <a:solidFill>
                  <a:srgbClr val="FF0000"/>
                </a:solidFill>
                <a:latin typeface="Arial Rounded MT Bold" panose="020F0704030504030204" pitchFamily="34" charset="0"/>
              </a:rPr>
              <a:t>Output Layer: </a:t>
            </a:r>
            <a:r>
              <a:rPr lang="en-US" sz="2300" dirty="0">
                <a:latin typeface="Arial Rounded MT Bold" panose="020F0704030504030204" pitchFamily="34" charset="0"/>
              </a:rPr>
              <a:t>The processed data from the reservoir is then passed through a trainable output layer, where it is used for pattern recognition tasks. The output layer may be trained using supervised learning techniques to classify patterns or anomalies in the data stream.</a:t>
            </a:r>
          </a:p>
          <a:p>
            <a:endParaRPr lang="en-US" sz="2300" dirty="0">
              <a:solidFill>
                <a:srgbClr val="FF0000"/>
              </a:solidFill>
              <a:latin typeface="Arial Rounded MT Bold" panose="020F0704030504030204" pitchFamily="34" charset="0"/>
            </a:endParaRPr>
          </a:p>
          <a:p>
            <a:r>
              <a:rPr lang="en-US" sz="2300" dirty="0">
                <a:solidFill>
                  <a:srgbClr val="FF0000"/>
                </a:solidFill>
                <a:latin typeface="Arial Rounded MT Bold" panose="020F0704030504030204" pitchFamily="34" charset="0"/>
              </a:rPr>
              <a:t>Real-Time Operation: </a:t>
            </a:r>
            <a:r>
              <a:rPr lang="en-US" sz="2300" dirty="0">
                <a:latin typeface="Arial Rounded MT Bold" panose="020F0704030504030204" pitchFamily="34" charset="0"/>
              </a:rPr>
              <a:t>Since DRAM provides fast access to stored data, the reservoir can efficiently access and update its internal states in real-time as new data arrives. This allows for timely processing of the continuous data stream and enables rapid pattern recognition.</a:t>
            </a:r>
          </a:p>
          <a:p>
            <a:endParaRPr lang="en-US" sz="2300" dirty="0">
              <a:latin typeface="Arial Rounded MT Bold" panose="020F0704030504030204" pitchFamily="34" charset="0"/>
            </a:endParaRPr>
          </a:p>
          <a:p>
            <a:r>
              <a:rPr lang="en-US" sz="2300" dirty="0">
                <a:latin typeface="Arial Rounded MT Bold" panose="020F0704030504030204" pitchFamily="34" charset="0"/>
              </a:rPr>
              <a:t>Adaptability: The dynamic nature of reservoir computing allows the system to adapt to changes in the input data stream over time. As new patterns emerge or existing patterns evolve, the reservoir can dynamically adjust its internal state to maintain accuracy in pattern recognition.</a:t>
            </a:r>
            <a:endParaRPr lang="en-IN" sz="2300" dirty="0">
              <a:latin typeface="Arial Rounded MT Bold" panose="020F0704030504030204" pitchFamily="34" charset="0"/>
            </a:endParaRPr>
          </a:p>
        </p:txBody>
      </p:sp>
    </p:spTree>
    <p:extLst>
      <p:ext uri="{BB962C8B-B14F-4D97-AF65-F5344CB8AC3E}">
        <p14:creationId xmlns:p14="http://schemas.microsoft.com/office/powerpoint/2010/main" val="195730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32325-F566-BDEC-CF6F-B24F0B850C07}"/>
              </a:ext>
            </a:extLst>
          </p:cNvPr>
          <p:cNvSpPr txBox="1"/>
          <p:nvPr/>
        </p:nvSpPr>
        <p:spPr>
          <a:xfrm>
            <a:off x="0" y="0"/>
            <a:ext cx="12050486" cy="6740307"/>
          </a:xfrm>
          <a:prstGeom prst="rect">
            <a:avLst/>
          </a:prstGeom>
          <a:noFill/>
          <a:effectLst>
            <a:outerShdw blurRad="50800" dist="38100" dir="18900000" algn="bl" rotWithShape="0">
              <a:prstClr val="black">
                <a:alpha val="40000"/>
              </a:prstClr>
            </a:outerShdw>
          </a:effectLst>
        </p:spPr>
        <p:txBody>
          <a:bodyPr wrap="square" rtlCol="0">
            <a:spAutoFit/>
          </a:bodyPr>
          <a:lstStyle/>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endParaRPr lang="en-US" sz="2300" dirty="0">
              <a:latin typeface="Arial Rounded MT Bold" panose="020F0704030504030204" pitchFamily="34" charset="0"/>
            </a:endParaRPr>
          </a:p>
          <a:p>
            <a:r>
              <a:rPr lang="en-US" sz="2300" dirty="0">
                <a:latin typeface="Arial Rounded MT Bold" panose="020F0704030504030204" pitchFamily="34" charset="0"/>
              </a:rPr>
              <a:t>    ______________________________________________________________________________</a:t>
            </a:r>
          </a:p>
          <a:p>
            <a:endParaRPr lang="en-US" sz="2300" dirty="0">
              <a:latin typeface="Arial Rounded MT Bold" panose="020F0704030504030204" pitchFamily="34" charset="0"/>
            </a:endParaRPr>
          </a:p>
          <a:p>
            <a:r>
              <a:rPr lang="en-US" sz="2300" dirty="0">
                <a:latin typeface="Bahnschrift SemiBold" panose="020B0502040204020203" pitchFamily="34" charset="0"/>
              </a:rPr>
              <a:t>In summary, while </a:t>
            </a:r>
            <a:r>
              <a:rPr lang="en-US" sz="2300" dirty="0">
                <a:solidFill>
                  <a:srgbClr val="00B050"/>
                </a:solidFill>
                <a:latin typeface="Bahnschrift SemiBold" panose="020B0502040204020203" pitchFamily="34" charset="0"/>
              </a:rPr>
              <a:t>DRAM</a:t>
            </a:r>
            <a:r>
              <a:rPr lang="en-US" sz="2300" dirty="0">
                <a:latin typeface="Bahnschrift SemiBold" panose="020B0502040204020203" pitchFamily="34" charset="0"/>
              </a:rPr>
              <a:t> is a hardware component used for storing digital data in computing systems, </a:t>
            </a:r>
            <a:r>
              <a:rPr lang="en-US" sz="2300" dirty="0">
                <a:solidFill>
                  <a:srgbClr val="00B050"/>
                </a:solidFill>
                <a:latin typeface="Bahnschrift SemiBold" panose="020B0502040204020203" pitchFamily="34" charset="0"/>
              </a:rPr>
              <a:t>RC</a:t>
            </a:r>
            <a:r>
              <a:rPr lang="en-US" sz="2300" dirty="0">
                <a:latin typeface="Bahnschrift SemiBold" panose="020B0502040204020203" pitchFamily="34" charset="0"/>
              </a:rPr>
              <a:t> is a machine learning technique used for processing sequential data. They serve different purposes and operate at different levels of abstraction within computing systems.</a:t>
            </a:r>
            <a:endParaRPr lang="en-IN" sz="2300" dirty="0">
              <a:latin typeface="Bahnschrift SemiBold" panose="020B0502040204020203" pitchFamily="34" charset="0"/>
            </a:endParaRPr>
          </a:p>
          <a:p>
            <a:endParaRPr lang="en-IN" dirty="0">
              <a:latin typeface="Arial Rounded MT Bold" panose="020F0704030504030204" pitchFamily="34" charset="0"/>
            </a:endParaRPr>
          </a:p>
        </p:txBody>
      </p:sp>
      <p:pic>
        <p:nvPicPr>
          <p:cNvPr id="4" name="Picture 3">
            <a:extLst>
              <a:ext uri="{FF2B5EF4-FFF2-40B4-BE49-F238E27FC236}">
                <a16:creationId xmlns:a16="http://schemas.microsoft.com/office/drawing/2014/main" id="{B7EDB8F8-3E0C-0DE6-DAB6-F86B882BD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 y="0"/>
            <a:ext cx="10940143" cy="4522577"/>
          </a:xfrm>
          <a:prstGeom prst="rect">
            <a:avLst/>
          </a:prstGeom>
        </p:spPr>
      </p:pic>
    </p:spTree>
    <p:extLst>
      <p:ext uri="{BB962C8B-B14F-4D97-AF65-F5344CB8AC3E}">
        <p14:creationId xmlns:p14="http://schemas.microsoft.com/office/powerpoint/2010/main" val="64705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826</Words>
  <Application>Microsoft Office PowerPoint</Application>
  <PresentationFormat>Widescreen</PresentationFormat>
  <Paragraphs>151</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Rounded MT Bold</vt:lpstr>
      <vt:lpstr>Bahnschrift Light</vt:lpstr>
      <vt:lpstr>Bahnschrift SemiBold</vt:lpstr>
      <vt:lpstr>Calibri</vt:lpstr>
      <vt:lpstr>Calibri Light</vt:lpstr>
      <vt:lpstr>Copperplate Gothic Bold</vt:lpstr>
      <vt:lpstr>Google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TANUJ KAUSHIK</dc:creator>
  <cp:lastModifiedBy>TANUJ KAUSHIK</cp:lastModifiedBy>
  <cp:revision>14</cp:revision>
  <dcterms:created xsi:type="dcterms:W3CDTF">2024-04-02T11:47:54Z</dcterms:created>
  <dcterms:modified xsi:type="dcterms:W3CDTF">2024-04-23T17:38:15Z</dcterms:modified>
</cp:coreProperties>
</file>