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This template can be used as a starter file for presenting training materials in a group setting.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Sections</a:t>
            </a:r>
            <a:endParaRPr sz="12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Sections can help to organize your slides or facilitate collaboration between multiple authors. On the </a:t>
            </a:r>
            <a:r>
              <a:rPr lang="en-US" sz="1200" b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r>
              <a:rPr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tab under </a:t>
            </a:r>
            <a:r>
              <a:rPr lang="en-US" sz="1200" b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Slides</a:t>
            </a:r>
            <a:r>
              <a:rPr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click </a:t>
            </a:r>
            <a:r>
              <a:rPr lang="en-US" sz="1200" b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</a:t>
            </a:r>
            <a:r>
              <a:rPr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then click </a:t>
            </a:r>
            <a:r>
              <a:rPr lang="en-US" sz="1200" b="1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Section</a:t>
            </a:r>
            <a:r>
              <a:rPr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Notes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Notes pane for delivery notes or to provide additional details for the audience. You can see these notes in Presenter View during your presentation.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Keep in mind the font size (important for accessibility, visibility, videotaping, and online production)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1"/>
              <a:t>Coordinated colors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Pay particular attention to the graphs, charts, and text boxes.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Consider that attendees will print in black and white or grayscale. Run a test print to make sure your colors work when printed in pure black and white and grayscale.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1"/>
              <a:t>Graphics, tables, and graphs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Keep it simple: If possible, use consistent, non-distracting styles and colors.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Label all graphs and tables.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Give a brief overview of the presentation. Describe the major focus of the presentation and why it is important.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Introduce each of the major topics.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provide a road map for the audience, you can repeat this Overview slide throughout the presentation, highlighting the particular topic you will discuss next.</a:t>
            </a:r>
            <a:endParaRPr/>
          </a:p>
        </p:txBody>
      </p:sp>
      <p:sp>
        <p:nvSpPr>
          <p:cNvPr id="103" name="Google Shape;10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another option for an overview slide.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9750" y="503238"/>
            <a:ext cx="3143250" cy="235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another option for an overview slide.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sz="1200"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9750" y="503238"/>
            <a:ext cx="3143250" cy="2359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Microsoft </a:t>
            </a:r>
            <a:r>
              <a:rPr lang="en-US" b="1"/>
              <a:t>Engineering Excellence</a:t>
            </a:r>
            <a:endParaRPr/>
          </a:p>
        </p:txBody>
      </p:sp>
      <p:sp>
        <p:nvSpPr>
          <p:cNvPr id="145" name="Google Shape;145;p5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Microsoft Confidential</a:t>
            </a:r>
            <a:endParaRPr/>
          </a:p>
        </p:txBody>
      </p:sp>
      <p:sp>
        <p:nvSpPr>
          <p:cNvPr id="146" name="Google Shape;14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147" name="Google Shape;147;p5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57288" y="449263"/>
            <a:ext cx="4541837" cy="34083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5:notes"/>
          <p:cNvSpPr txBox="1">
            <a:spLocks noGrp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Microsoft </a:t>
            </a:r>
            <a:r>
              <a:rPr lang="en-US" b="1"/>
              <a:t>Engineering Excellence</a:t>
            </a:r>
            <a:endParaRPr/>
          </a:p>
        </p:txBody>
      </p:sp>
      <p:sp>
        <p:nvSpPr>
          <p:cNvPr id="154" name="Google Shape;154;p6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Microsoft Confidential</a:t>
            </a:r>
            <a:endParaRPr/>
          </a:p>
        </p:txBody>
      </p:sp>
      <p:sp>
        <p:nvSpPr>
          <p:cNvPr id="155" name="Google Shape;15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156" name="Google Shape;156;p6:notes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45085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307492" y="4130103"/>
            <a:ext cx="6261652" cy="4603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Is your presentation as crisp as possible? Consider moving extra content to the appendix.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appendix slides to store content that you might want to refer to during the Question slide or that may be useful for attendees to investigate deeper in the future.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2590800" y="2286000"/>
            <a:ext cx="6180224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4400"/>
              <a:buFont typeface="Calibri"/>
              <a:buNone/>
              <a:defRPr b="1" cap="small">
                <a:solidFill>
                  <a:srgbClr val="0033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3962400" y="4038600"/>
            <a:ext cx="4772528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51"/>
            <a:ext cx="372161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>
            <a:spLocks noGrp="1"/>
          </p:cNvSpPr>
          <p:nvPr>
            <p:ph type="pic" idx="2"/>
          </p:nvPr>
        </p:nvSpPr>
        <p:spPr>
          <a:xfrm>
            <a:off x="6858000" y="5105400"/>
            <a:ext cx="1828800" cy="990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>
            <a:spLocks noGrp="1"/>
          </p:cNvSpPr>
          <p:nvPr>
            <p:ph type="title"/>
          </p:nvPr>
        </p:nvSpPr>
        <p:spPr>
          <a:xfrm rot="5400000">
            <a:off x="48847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body" idx="1"/>
          </p:nvPr>
        </p:nvSpPr>
        <p:spPr>
          <a:xfrm rot="5400000">
            <a:off x="769938" y="266701"/>
            <a:ext cx="5851525" cy="58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dt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ft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dt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ft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2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 Only">
  <p:cSld name="Background 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>
            <a:spLocks noGrp="1"/>
          </p:cNvSpPr>
          <p:nvPr>
            <p:ph type="dt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762000" y="1596413"/>
            <a:ext cx="8077200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dt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ft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3161049" y="-3176815"/>
            <a:ext cx="2819400" cy="917303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4572000" y="3048000"/>
            <a:ext cx="4343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4000"/>
              <a:buFont typeface="Calibri"/>
              <a:buNone/>
              <a:defRPr sz="4000" b="1" cap="small">
                <a:solidFill>
                  <a:srgbClr val="0033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ft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1" name="Google Shape;41;p5"/>
          <p:cNvSpPr>
            <a:spLocks noGrp="1"/>
          </p:cNvSpPr>
          <p:nvPr>
            <p:ph type="pic" idx="2"/>
          </p:nvPr>
        </p:nvSpPr>
        <p:spPr>
          <a:xfrm>
            <a:off x="6781800" y="5334000"/>
            <a:ext cx="2133600" cy="990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6858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48768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6858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6858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48736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4"/>
          </p:nvPr>
        </p:nvSpPr>
        <p:spPr>
          <a:xfrm>
            <a:off x="48736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6858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1"/>
          </p:nvPr>
        </p:nvSpPr>
        <p:spPr>
          <a:xfrm>
            <a:off x="38036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body" idx="2"/>
          </p:nvPr>
        </p:nvSpPr>
        <p:spPr>
          <a:xfrm>
            <a:off x="6858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dt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ft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1"/>
          </p:nvPr>
        </p:nvSpPr>
        <p:spPr>
          <a:xfrm rot="5400000">
            <a:off x="2537619" y="-175418"/>
            <a:ext cx="4525963" cy="80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dt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ft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43543" y="0"/>
            <a:ext cx="9100457" cy="687977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 txBox="1">
            <a:spLocks noGrp="1"/>
          </p:cNvSpPr>
          <p:nvPr>
            <p:ph type="title"/>
          </p:nvPr>
        </p:nvSpPr>
        <p:spPr>
          <a:xfrm>
            <a:off x="762000" y="274638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body" idx="1"/>
          </p:nvPr>
        </p:nvSpPr>
        <p:spPr>
          <a:xfrm>
            <a:off x="762000" y="1600200"/>
            <a:ext cx="80772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7620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3528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67056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16" name="Google Shape;16;p1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-152400" y="-109183"/>
            <a:ext cx="818707" cy="708318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ctrTitle"/>
          </p:nvPr>
        </p:nvSpPr>
        <p:spPr>
          <a:xfrm>
            <a:off x="1524000" y="1083213"/>
            <a:ext cx="7620000" cy="1913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ct val="100000"/>
              <a:buFont typeface="Calibri"/>
              <a:buNone/>
            </a:pPr>
            <a:r>
              <a:rPr lang="en-US" sz="4000" dirty="0"/>
              <a:t>Information Security and </a:t>
            </a:r>
            <a:r>
              <a:rPr lang="en-US" sz="4000" dirty="0" smtClean="0"/>
              <a:t>Cryptography</a:t>
            </a:r>
            <a:br>
              <a:rPr lang="en-US" sz="4000" dirty="0" smtClean="0"/>
            </a:br>
            <a:r>
              <a:rPr lang="en-US" sz="4000" b="0" dirty="0" smtClean="0"/>
              <a:t> </a:t>
            </a:r>
            <a:r>
              <a:rPr lang="en-US" sz="2700" dirty="0" smtClean="0"/>
              <a:t>Subject Code:	CS3204</a:t>
            </a:r>
            <a:br>
              <a:rPr lang="en-US" sz="2700" dirty="0" smtClean="0"/>
            </a:br>
            <a:r>
              <a:rPr lang="en-US" sz="2700" dirty="0" smtClean="0"/>
              <a:t>B. Tech. 6</a:t>
            </a:r>
            <a:r>
              <a:rPr lang="en-US" sz="2700" baseline="30000" dirty="0" smtClean="0"/>
              <a:t>th</a:t>
            </a:r>
            <a:r>
              <a:rPr lang="en-US" sz="2700" dirty="0" smtClean="0"/>
              <a:t> Semester</a:t>
            </a:r>
            <a:br>
              <a:rPr lang="en-US" sz="2700" dirty="0" smtClean="0"/>
            </a:br>
            <a:r>
              <a:rPr lang="en-US" sz="2700" dirty="0" smtClean="0"/>
              <a:t>Computer Science and Technology</a:t>
            </a:r>
            <a:br>
              <a:rPr lang="en-US" sz="2700" dirty="0" smtClean="0"/>
            </a:br>
            <a:endParaRPr sz="2700"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1"/>
          </p:nvPr>
        </p:nvSpPr>
        <p:spPr>
          <a:xfrm>
            <a:off x="3896751" y="4432495"/>
            <a:ext cx="5050301" cy="1419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b="1" dirty="0" smtClean="0">
                <a:latin typeface="Calibri"/>
                <a:ea typeface="Calibri"/>
                <a:cs typeface="Calibri"/>
                <a:sym typeface="Calibri"/>
              </a:rPr>
              <a:t>Instructor:	Dr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. Malay </a:t>
            </a:r>
            <a:r>
              <a:rPr lang="en-US" sz="2400" b="1" dirty="0" err="1" smtClean="0">
                <a:latin typeface="Calibri"/>
                <a:ea typeface="Calibri"/>
                <a:cs typeface="Calibri"/>
                <a:sym typeface="Calibri"/>
              </a:rPr>
              <a:t>Kule</a:t>
            </a:r>
            <a:endParaRPr lang="en-US" sz="2400" b="1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b="1"/>
          </a:p>
          <a:p>
            <a:pPr marL="0" lvl="0" indent="0" algn="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Course Start Date:	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01-01-2025</a:t>
            </a:r>
            <a:endParaRPr lang="en-US" sz="24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Course End date:	</a:t>
            </a:r>
            <a:r>
              <a:rPr lang="en-US" sz="2400" dirty="0" smtClean="0">
                <a:latin typeface="Calibri"/>
                <a:ea typeface="Calibri"/>
                <a:cs typeface="Calibri"/>
                <a:sym typeface="Calibri"/>
              </a:rPr>
              <a:t>17-04-2025</a:t>
            </a:r>
            <a:endParaRPr lang="en-US" sz="2400" dirty="0" smtClean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762000" y="26963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Information Security &amp; Cryptography</a:t>
            </a:r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804204" y="1793361"/>
            <a:ext cx="8077200" cy="3552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Information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Entropy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Information Security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Encryption and Decryption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Plain </a:t>
            </a:r>
            <a:r>
              <a:rPr lang="en-US" dirty="0" smtClean="0"/>
              <a:t>Text </a:t>
            </a:r>
            <a:r>
              <a:rPr lang="en-US" dirty="0"/>
              <a:t>and Cipher Text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Cryptology = Cryptography + Cryptanalysis</a:t>
            </a:r>
            <a:endParaRPr/>
          </a:p>
        </p:txBody>
      </p:sp>
    </p:spTree>
  </p:cSld>
  <p:clrMapOvr>
    <a:masterClrMapping/>
  </p:clrMapOvr>
  <p:transition spd="slow"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16"/>
          <p:cNvGrpSpPr/>
          <p:nvPr/>
        </p:nvGrpSpPr>
        <p:grpSpPr>
          <a:xfrm>
            <a:off x="685949" y="1752600"/>
            <a:ext cx="8305500" cy="4062015"/>
            <a:chOff x="149" y="0"/>
            <a:chExt cx="8305500" cy="4062015"/>
          </a:xfrm>
        </p:grpSpPr>
        <p:sp>
          <p:nvSpPr>
            <p:cNvPr id="112" name="Google Shape;112;p16"/>
            <p:cNvSpPr/>
            <p:nvPr/>
          </p:nvSpPr>
          <p:spPr>
            <a:xfrm rot="5400000">
              <a:off x="4368516" y="-2756430"/>
              <a:ext cx="1047750" cy="6826516"/>
            </a:xfrm>
            <a:prstGeom prst="rect">
              <a:avLst/>
            </a:prstGeom>
            <a:solidFill>
              <a:srgbClr val="DDE5D0">
                <a:alpha val="89803"/>
              </a:srgbClr>
            </a:solidFill>
            <a:ln w="9525" cap="flat" cmpd="sng">
              <a:solidFill>
                <a:srgbClr val="DDE5D0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6"/>
            <p:cNvSpPr txBox="1"/>
            <p:nvPr/>
          </p:nvSpPr>
          <p:spPr>
            <a:xfrm>
              <a:off x="1479133" y="132953"/>
              <a:ext cx="6826516" cy="1047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123825" rIns="247650" bIns="123825" anchor="ctr" anchorCtr="0">
              <a:noAutofit/>
            </a:bodyPr>
            <a:lstStyle/>
            <a:p>
              <a:pPr marL="280988" marR="0" lvl="1" indent="-280988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Char char="•"/>
              </a:pPr>
              <a:r>
                <a:rPr lang="en-US" sz="3200" b="1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Overview of Information Security</a:t>
              </a: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149" y="0"/>
              <a:ext cx="1478983" cy="130968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59336"/>
                </a:gs>
                <a:gs pos="80000">
                  <a:srgbClr val="99C247"/>
                </a:gs>
                <a:gs pos="100000">
                  <a:srgbClr val="9BC545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6"/>
            <p:cNvSpPr txBox="1"/>
            <p:nvPr/>
          </p:nvSpPr>
          <p:spPr>
            <a:xfrm>
              <a:off x="64083" y="63934"/>
              <a:ext cx="1351115" cy="1181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7625" tIns="83800" rIns="167625" bIns="83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 rot="5400000">
              <a:off x="4368516" y="-1381258"/>
              <a:ext cx="1047750" cy="6826516"/>
            </a:xfrm>
            <a:prstGeom prst="rect">
              <a:avLst/>
            </a:prstGeom>
            <a:solidFill>
              <a:srgbClr val="D0E1DF">
                <a:alpha val="89803"/>
              </a:srgbClr>
            </a:solidFill>
            <a:ln w="9525" cap="flat" cmpd="sng">
              <a:solidFill>
                <a:srgbClr val="D0E1DF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6"/>
            <p:cNvSpPr txBox="1"/>
            <p:nvPr/>
          </p:nvSpPr>
          <p:spPr>
            <a:xfrm>
              <a:off x="1479133" y="1508125"/>
              <a:ext cx="6826516" cy="1047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123825" rIns="247650" bIns="12382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Char char="•"/>
              </a:pPr>
              <a:r>
                <a:rPr lang="en-US" sz="32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Information Security Models</a:t>
              </a: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149" y="1377156"/>
              <a:ext cx="1478983" cy="130968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3A897F"/>
                </a:gs>
                <a:gs pos="80000">
                  <a:srgbClr val="4DB3A8"/>
                </a:gs>
                <a:gs pos="100000">
                  <a:srgbClr val="4CB6AA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6"/>
            <p:cNvSpPr txBox="1"/>
            <p:nvPr/>
          </p:nvSpPr>
          <p:spPr>
            <a:xfrm>
              <a:off x="64083" y="1441090"/>
              <a:ext cx="1351115" cy="1181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7625" tIns="83800" rIns="167625" bIns="83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6"/>
            <p:cNvSpPr/>
            <p:nvPr/>
          </p:nvSpPr>
          <p:spPr>
            <a:xfrm rot="5400000">
              <a:off x="4368516" y="-6086"/>
              <a:ext cx="1047750" cy="6826516"/>
            </a:xfrm>
            <a:prstGeom prst="rect">
              <a:avLst/>
            </a:prstGeom>
            <a:solidFill>
              <a:srgbClr val="D6D0DE">
                <a:alpha val="89803"/>
              </a:srgbClr>
            </a:solidFill>
            <a:ln w="9525" cap="flat" cmpd="sng">
              <a:solidFill>
                <a:srgbClr val="D6D0DE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6"/>
            <p:cNvSpPr txBox="1"/>
            <p:nvPr/>
          </p:nvSpPr>
          <p:spPr>
            <a:xfrm>
              <a:off x="1479133" y="2883297"/>
              <a:ext cx="6826516" cy="1047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123825" rIns="247650" bIns="12382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Char char="•"/>
              </a:pPr>
              <a:r>
                <a:rPr lang="en-US" sz="32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Security Policies</a:t>
              </a: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149" y="2752328"/>
              <a:ext cx="1478983" cy="130968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5C417C"/>
                </a:gs>
                <a:gs pos="80000">
                  <a:srgbClr val="7955A4"/>
                </a:gs>
                <a:gs pos="100000">
                  <a:srgbClr val="7955A6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64083" y="2816262"/>
              <a:ext cx="1351115" cy="1181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7625" tIns="83800" rIns="167625" bIns="83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" name="Google Shape;124;p16"/>
          <p:cNvSpPr txBox="1"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Syllabus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17"/>
          <p:cNvGrpSpPr/>
          <p:nvPr/>
        </p:nvGrpSpPr>
        <p:grpSpPr>
          <a:xfrm>
            <a:off x="609746" y="1752600"/>
            <a:ext cx="8153107" cy="4062015"/>
            <a:chOff x="146" y="0"/>
            <a:chExt cx="8153107" cy="4062015"/>
          </a:xfrm>
        </p:grpSpPr>
        <p:sp>
          <p:nvSpPr>
            <p:cNvPr id="130" name="Google Shape;130;p17"/>
            <p:cNvSpPr/>
            <p:nvPr/>
          </p:nvSpPr>
          <p:spPr>
            <a:xfrm rot="5400000">
              <a:off x="4278748" y="-2693801"/>
              <a:ext cx="1047750" cy="6701259"/>
            </a:xfrm>
            <a:prstGeom prst="rect">
              <a:avLst/>
            </a:prstGeom>
            <a:solidFill>
              <a:srgbClr val="DDE5D0">
                <a:alpha val="89803"/>
              </a:srgbClr>
            </a:solidFill>
            <a:ln w="9525" cap="flat" cmpd="sng">
              <a:solidFill>
                <a:srgbClr val="DDE5D0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7"/>
            <p:cNvSpPr txBox="1"/>
            <p:nvPr/>
          </p:nvSpPr>
          <p:spPr>
            <a:xfrm>
              <a:off x="1451994" y="132953"/>
              <a:ext cx="6701259" cy="1047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123825" rIns="247650" bIns="123825" anchor="ctr" anchorCtr="0">
              <a:noAutofit/>
            </a:bodyPr>
            <a:lstStyle/>
            <a:p>
              <a:pPr marL="280988" marR="0" lvl="1" indent="-280988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Char char="•"/>
              </a:pPr>
              <a:r>
                <a:rPr lang="en-US" sz="32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Basic Concepts &amp; Techniques of Cryptography</a:t>
              </a: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146" y="0"/>
              <a:ext cx="1451846" cy="130968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759336"/>
                </a:gs>
                <a:gs pos="80000">
                  <a:srgbClr val="99C247"/>
                </a:gs>
                <a:gs pos="100000">
                  <a:srgbClr val="9BC545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 txBox="1"/>
            <p:nvPr/>
          </p:nvSpPr>
          <p:spPr>
            <a:xfrm>
              <a:off x="64080" y="63934"/>
              <a:ext cx="1323978" cy="1181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7625" tIns="83800" rIns="167625" bIns="83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7"/>
            <p:cNvSpPr/>
            <p:nvPr/>
          </p:nvSpPr>
          <p:spPr>
            <a:xfrm rot="5400000">
              <a:off x="4278748" y="-1318629"/>
              <a:ext cx="1047750" cy="6701259"/>
            </a:xfrm>
            <a:prstGeom prst="rect">
              <a:avLst/>
            </a:prstGeom>
            <a:solidFill>
              <a:srgbClr val="D0E1DF">
                <a:alpha val="89803"/>
              </a:srgbClr>
            </a:solidFill>
            <a:ln w="9525" cap="flat" cmpd="sng">
              <a:solidFill>
                <a:srgbClr val="D0E1DF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 txBox="1"/>
            <p:nvPr/>
          </p:nvSpPr>
          <p:spPr>
            <a:xfrm>
              <a:off x="1451994" y="1508125"/>
              <a:ext cx="6701259" cy="1047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123825" rIns="247650" bIns="12382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Char char="•"/>
              </a:pPr>
              <a:r>
                <a:rPr lang="en-US" sz="32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Symmetric &amp; Asymmetric Key Algorithms</a:t>
              </a: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146" y="1377156"/>
              <a:ext cx="1451846" cy="130968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3A897F"/>
                </a:gs>
                <a:gs pos="80000">
                  <a:srgbClr val="4DB3A8"/>
                </a:gs>
                <a:gs pos="100000">
                  <a:srgbClr val="4CB6AA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7"/>
            <p:cNvSpPr txBox="1"/>
            <p:nvPr/>
          </p:nvSpPr>
          <p:spPr>
            <a:xfrm>
              <a:off x="64080" y="1441090"/>
              <a:ext cx="1323978" cy="1181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7625" tIns="83800" rIns="167625" bIns="83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 rot="5400000">
              <a:off x="4278748" y="56542"/>
              <a:ext cx="1047750" cy="6701259"/>
            </a:xfrm>
            <a:prstGeom prst="rect">
              <a:avLst/>
            </a:prstGeom>
            <a:solidFill>
              <a:srgbClr val="D6D0DE">
                <a:alpha val="89803"/>
              </a:srgbClr>
            </a:solidFill>
            <a:ln w="9525" cap="flat" cmpd="sng">
              <a:solidFill>
                <a:srgbClr val="D6D0DE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7"/>
            <p:cNvSpPr txBox="1"/>
            <p:nvPr/>
          </p:nvSpPr>
          <p:spPr>
            <a:xfrm>
              <a:off x="1451994" y="2883296"/>
              <a:ext cx="6701259" cy="10477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47650" tIns="123825" rIns="247650" bIns="12382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Char char="•"/>
              </a:pPr>
              <a:r>
                <a:rPr lang="en-US" sz="3200" b="1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Other Aspects of Security</a:t>
              </a:r>
              <a:endPara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7"/>
            <p:cNvSpPr/>
            <p:nvPr/>
          </p:nvSpPr>
          <p:spPr>
            <a:xfrm>
              <a:off x="146" y="2752328"/>
              <a:ext cx="1451846" cy="1309687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5C417C"/>
                </a:gs>
                <a:gs pos="80000">
                  <a:srgbClr val="7955A4"/>
                </a:gs>
                <a:gs pos="100000">
                  <a:srgbClr val="7955A6"/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7"/>
            <p:cNvSpPr txBox="1"/>
            <p:nvPr/>
          </p:nvSpPr>
          <p:spPr>
            <a:xfrm>
              <a:off x="64080" y="2816262"/>
              <a:ext cx="1323978" cy="11818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7625" tIns="83800" rIns="167625" bIns="838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4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841248" y="30175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sz="6000"/>
              <a:t>Syllabus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xfrm>
            <a:off x="762000" y="269632"/>
            <a:ext cx="8077200" cy="644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References / Books</a:t>
            </a:r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body" idx="1"/>
          </p:nvPr>
        </p:nvSpPr>
        <p:spPr>
          <a:xfrm>
            <a:off x="609600" y="990600"/>
            <a:ext cx="8534400" cy="58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solidFill>
                  <a:srgbClr val="C00000"/>
                </a:solidFill>
              </a:rPr>
              <a:t>1. “Cryptography and Network Security”, William Stallings,    2nd Edition, Pearson Education Asia.</a:t>
            </a:r>
            <a:endParaRPr>
              <a:solidFill>
                <a:srgbClr val="C00000"/>
              </a:solidFill>
            </a:endParaRPr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solidFill>
                  <a:srgbClr val="C00000"/>
                </a:solidFill>
              </a:rPr>
              <a:t>2. “Network </a:t>
            </a:r>
            <a:r>
              <a:rPr lang="en-US" dirty="0" smtClean="0">
                <a:solidFill>
                  <a:srgbClr val="C00000"/>
                </a:solidFill>
              </a:rPr>
              <a:t>Security: </a:t>
            </a:r>
            <a:r>
              <a:rPr lang="en-US" dirty="0">
                <a:solidFill>
                  <a:srgbClr val="C00000"/>
                </a:solidFill>
              </a:rPr>
              <a:t>P</a:t>
            </a:r>
            <a:r>
              <a:rPr lang="en-US" dirty="0" smtClean="0">
                <a:solidFill>
                  <a:srgbClr val="C00000"/>
                </a:solidFill>
              </a:rPr>
              <a:t>rivate </a:t>
            </a:r>
            <a:r>
              <a:rPr lang="en-US" dirty="0">
                <a:solidFill>
                  <a:srgbClr val="C00000"/>
                </a:solidFill>
              </a:rPr>
              <a:t>communication in a public world”, C. Kaufman, R. Perlman and M. </a:t>
            </a:r>
            <a:r>
              <a:rPr lang="en-US" dirty="0" err="1">
                <a:solidFill>
                  <a:srgbClr val="C00000"/>
                </a:solidFill>
              </a:rPr>
              <a:t>Speciner</a:t>
            </a:r>
            <a:r>
              <a:rPr lang="en-US" dirty="0">
                <a:solidFill>
                  <a:srgbClr val="C00000"/>
                </a:solidFill>
              </a:rPr>
              <a:t>, Pearson.</a:t>
            </a:r>
            <a:endParaRPr>
              <a:solidFill>
                <a:srgbClr val="C00000"/>
              </a:solidFill>
            </a:endParaRPr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solidFill>
                  <a:srgbClr val="FF0000"/>
                </a:solidFill>
              </a:rPr>
              <a:t>3. “Cryptography &amp; Network Security”, </a:t>
            </a:r>
            <a:r>
              <a:rPr lang="en-US" b="1" dirty="0" err="1">
                <a:solidFill>
                  <a:srgbClr val="FF0000"/>
                </a:solidFill>
              </a:rPr>
              <a:t>Atul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Kahate</a:t>
            </a:r>
            <a:r>
              <a:rPr lang="en-US" b="1" dirty="0">
                <a:solidFill>
                  <a:srgbClr val="FF0000"/>
                </a:solidFill>
              </a:rPr>
              <a:t>, TMH.</a:t>
            </a:r>
            <a:endParaRPr b="1">
              <a:solidFill>
                <a:srgbClr val="FF0000"/>
              </a:solidFill>
            </a:endParaRPr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4. “Network Security Essentials: Applications and Standards”, by William Stallings, Pearson.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5. “Designing Network Security”, </a:t>
            </a:r>
            <a:r>
              <a:rPr lang="en-US" dirty="0" err="1"/>
              <a:t>Merike</a:t>
            </a:r>
            <a:r>
              <a:rPr lang="en-US" dirty="0"/>
              <a:t> </a:t>
            </a:r>
            <a:r>
              <a:rPr lang="en-US" dirty="0" err="1"/>
              <a:t>Kaeo</a:t>
            </a:r>
            <a:r>
              <a:rPr lang="en-US" dirty="0"/>
              <a:t>, 2nd Edition, Pearson Books.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6. “Practical Unix &amp; Internet Security”, </a:t>
            </a:r>
            <a:r>
              <a:rPr lang="en-US" dirty="0" err="1"/>
              <a:t>Simson</a:t>
            </a:r>
            <a:r>
              <a:rPr lang="en-US" dirty="0"/>
              <a:t> </a:t>
            </a:r>
            <a:r>
              <a:rPr lang="en-US" dirty="0" err="1"/>
              <a:t>Garfinkel</a:t>
            </a:r>
            <a:r>
              <a:rPr lang="en-US" dirty="0"/>
              <a:t>, Gene </a:t>
            </a:r>
            <a:r>
              <a:rPr lang="en-US" dirty="0" err="1"/>
              <a:t>Spafford</a:t>
            </a:r>
            <a:r>
              <a:rPr lang="en-US" dirty="0"/>
              <a:t>, Alan Schwartz, 3</a:t>
            </a:r>
            <a:r>
              <a:rPr lang="en-US" baseline="30000" dirty="0"/>
              <a:t>rd</a:t>
            </a:r>
            <a:r>
              <a:rPr lang="en-US" dirty="0"/>
              <a:t> Edition, </a:t>
            </a:r>
            <a:r>
              <a:rPr lang="en-US" dirty="0" err="1"/>
              <a:t>Oreilly</a:t>
            </a:r>
            <a:r>
              <a:rPr lang="en-US" dirty="0"/>
              <a:t>.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solidFill>
                  <a:srgbClr val="FF0000"/>
                </a:solidFill>
              </a:rPr>
              <a:t>7. “Computer Security: Art &amp; Science”, Matt Bishop, </a:t>
            </a:r>
            <a:r>
              <a:rPr lang="en-US" b="1" i="1" dirty="0">
                <a:solidFill>
                  <a:srgbClr val="FF0000"/>
                </a:solidFill>
              </a:rPr>
              <a:t>Addison Wesley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endParaRPr b="1">
              <a:solidFill>
                <a:srgbClr val="FF0000"/>
              </a:solidFill>
            </a:endParaRPr>
          </a:p>
          <a:p>
            <a:pPr marL="0" lvl="0" indent="0" algn="just" rtl="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u="sng">
              <a:solidFill>
                <a:schemeClr val="dk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>
            <a:spLocks noGrp="1"/>
          </p:cNvSpPr>
          <p:nvPr>
            <p:ph type="title"/>
          </p:nvPr>
        </p:nvSpPr>
        <p:spPr>
          <a:xfrm>
            <a:off x="4572000" y="3048000"/>
            <a:ext cx="4343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3300"/>
              </a:buClr>
              <a:buSzPts val="4000"/>
              <a:buFont typeface="Calibri"/>
              <a:buNone/>
            </a:pPr>
            <a:r>
              <a:rPr lang="en-US" sz="6000" dirty="0"/>
              <a:t>Thank you</a:t>
            </a:r>
            <a:endParaRPr sz="60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aining New Employee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500</Words>
  <PresentationFormat>On-screen Show (4:3)</PresentationFormat>
  <Paragraphs>69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Training New Employees</vt:lpstr>
      <vt:lpstr>Information Security and Cryptography  Subject Code: CS3204 B. Tech. 6th Semester Computer Science and Technology </vt:lpstr>
      <vt:lpstr>Information Security &amp; Cryptography</vt:lpstr>
      <vt:lpstr>Syllabus</vt:lpstr>
      <vt:lpstr>Syllabus</vt:lpstr>
      <vt:lpstr>References / Books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Security and Cryptography  Subject Code: CS3204 B. Tech. 6th Semester Computer Science and Technology </dc:title>
  <cp:lastModifiedBy>hp</cp:lastModifiedBy>
  <cp:revision>13</cp:revision>
  <dcterms:modified xsi:type="dcterms:W3CDTF">2025-01-02T07:31:54Z</dcterms:modified>
</cp:coreProperties>
</file>