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8" r:id="rId3"/>
    <p:sldId id="260" r:id="rId4"/>
    <p:sldId id="262" r:id="rId5"/>
    <p:sldId id="263" r:id="rId6"/>
    <p:sldId id="293" r:id="rId7"/>
    <p:sldId id="267" r:id="rId8"/>
    <p:sldId id="294" r:id="rId9"/>
    <p:sldId id="295" r:id="rId10"/>
    <p:sldId id="296" r:id="rId11"/>
    <p:sldId id="297" r:id="rId12"/>
    <p:sldId id="298" r:id="rId13"/>
    <p:sldId id="299" r:id="rId14"/>
    <p:sldId id="300" r:id="rId15"/>
    <p:sldId id="301" r:id="rId16"/>
    <p:sldId id="268" r:id="rId17"/>
    <p:sldId id="269" r:id="rId18"/>
    <p:sldId id="270" r:id="rId19"/>
    <p:sldId id="271" r:id="rId20"/>
    <p:sldId id="272" r:id="rId21"/>
    <p:sldId id="274" r:id="rId22"/>
    <p:sldId id="275" r:id="rId23"/>
    <p:sldId id="276" r:id="rId24"/>
    <p:sldId id="302" r:id="rId25"/>
    <p:sldId id="292" r:id="rId26"/>
  </p:sldIdLst>
  <p:sldSz cx="9144000" cy="5143500" type="screen16x9"/>
  <p:notesSz cx="6858000" cy="9144000"/>
  <p:embeddedFontLst>
    <p:embeddedFont>
      <p:font typeface="Calibri"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39" autoAdjust="0"/>
    <p:restoredTop sz="94660"/>
  </p:normalViewPr>
  <p:slideViewPr>
    <p:cSldViewPr snapToGrid="0">
      <p:cViewPr varScale="1">
        <p:scale>
          <a:sx n="145" d="100"/>
          <a:sy n="145" d="100"/>
        </p:scale>
        <p:origin x="-654"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30613726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9f73e61299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9f73e61299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f73e61299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f73e61299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f73e61299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9f73e61299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9f73e61299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9f73e6129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f73e61299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f73e61299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f73e61299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f73e61299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a98e5695f9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a98e5695f9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f73e6129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f73e6129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f73e61299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f73e61299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9f73e61299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9f73e61299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f73e61299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9f73e6129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98e5695f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98e5695f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f73e61299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f73e61299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f73e61299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f73e61299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f73e61299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f73e61299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hyperlink" Target="https://brilliant.org/wiki/modular-arithmetic/"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brilliant.org/wiki/prime-number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238527"/>
            <a:ext cx="8222100" cy="137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RSA</a:t>
            </a:r>
            <a:r>
              <a:rPr lang="en-US" b="1" dirty="0" smtClean="0"/>
              <a:t> </a:t>
            </a:r>
            <a:r>
              <a:rPr lang="en" b="1" dirty="0" smtClean="0"/>
              <a:t>(</a:t>
            </a:r>
            <a:r>
              <a:rPr lang="en" b="1" dirty="0"/>
              <a:t>Rivest-Shamir-Adleman) ALGORITHM</a:t>
            </a:r>
            <a:endParaRPr b="1" dirty="0"/>
          </a:p>
        </p:txBody>
      </p:sp>
      <p:sp>
        <p:nvSpPr>
          <p:cNvPr id="2" name="Subtitle 1"/>
          <p:cNvSpPr>
            <a:spLocks noGrp="1"/>
          </p:cNvSpPr>
          <p:nvPr>
            <p:ph type="subTitle" idx="1"/>
          </p:nvPr>
        </p:nvSpPr>
        <p:spPr/>
        <p:txBody>
          <a:bodyPr/>
          <a:lstStyle/>
          <a:p>
            <a:r>
              <a:rPr lang="en-US" sz="2800" b="1" dirty="0" smtClean="0"/>
              <a:t>An Asymmetric Key Algorithm</a:t>
            </a:r>
            <a:endParaRPr lang="en-US" sz="2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04897"/>
            <a:ext cx="8520600" cy="607800"/>
          </a:xfrm>
        </p:spPr>
        <p:txBody>
          <a:bodyPr/>
          <a:lstStyle/>
          <a:p>
            <a:r>
              <a:rPr lang="en-IN" b="1" dirty="0" smtClean="0"/>
              <a:t>Modular Arithmetic (Contd.)</a:t>
            </a:r>
            <a:endParaRPr lang="en-IN" dirty="0"/>
          </a:p>
        </p:txBody>
      </p:sp>
      <p:sp>
        <p:nvSpPr>
          <p:cNvPr id="3" name="Text Placeholder 2"/>
          <p:cNvSpPr>
            <a:spLocks noGrp="1"/>
          </p:cNvSpPr>
          <p:nvPr>
            <p:ph type="body" idx="1"/>
          </p:nvPr>
        </p:nvSpPr>
        <p:spPr>
          <a:xfrm>
            <a:off x="311700" y="946096"/>
            <a:ext cx="8520600" cy="3339000"/>
          </a:xfrm>
        </p:spPr>
        <p:txBody>
          <a:bodyPr/>
          <a:lstStyle/>
          <a:p>
            <a:pPr>
              <a:lnSpc>
                <a:spcPct val="150000"/>
              </a:lnSpc>
            </a:pPr>
            <a:r>
              <a:rPr lang="en-IN" dirty="0" smtClean="0"/>
              <a:t>The notation </a:t>
            </a:r>
            <a:r>
              <a:rPr lang="en-IN" b="1" dirty="0" err="1" smtClean="0"/>
              <a:t>b|a</a:t>
            </a:r>
            <a:r>
              <a:rPr lang="en-IN" b="1" dirty="0" smtClean="0"/>
              <a:t> </a:t>
            </a:r>
            <a:r>
              <a:rPr lang="en-IN" dirty="0" smtClean="0"/>
              <a:t>implies </a:t>
            </a:r>
            <a:r>
              <a:rPr lang="en-IN" b="1" dirty="0" smtClean="0"/>
              <a:t>b divides a </a:t>
            </a:r>
            <a:r>
              <a:rPr lang="en-IN" dirty="0" smtClean="0"/>
              <a:t>where the non-zero </a:t>
            </a:r>
            <a:r>
              <a:rPr lang="en-IN" b="1" dirty="0" smtClean="0"/>
              <a:t>b</a:t>
            </a:r>
            <a:r>
              <a:rPr lang="en-IN" dirty="0" smtClean="0"/>
              <a:t> is the divisor of </a:t>
            </a:r>
            <a:r>
              <a:rPr lang="en-IN" b="1" dirty="0" smtClean="0"/>
              <a:t>a</a:t>
            </a:r>
            <a:r>
              <a:rPr lang="en-IN" dirty="0" smtClean="0"/>
              <a:t> and for an integer </a:t>
            </a:r>
            <a:r>
              <a:rPr lang="en-IN" b="1" dirty="0" smtClean="0"/>
              <a:t>m</a:t>
            </a:r>
            <a:r>
              <a:rPr lang="en-IN" dirty="0" smtClean="0"/>
              <a:t> we can write </a:t>
            </a:r>
            <a:r>
              <a:rPr lang="en-IN" b="1" dirty="0" smtClean="0"/>
              <a:t>a = </a:t>
            </a:r>
            <a:r>
              <a:rPr lang="en-IN" b="1" dirty="0" err="1" smtClean="0"/>
              <a:t>mb</a:t>
            </a:r>
            <a:r>
              <a:rPr lang="en-IN" dirty="0" smtClean="0"/>
              <a:t>.</a:t>
            </a:r>
            <a:r>
              <a:rPr lang="en-IN" b="1" dirty="0" smtClean="0"/>
              <a:t>  </a:t>
            </a:r>
          </a:p>
          <a:p>
            <a:pPr>
              <a:lnSpc>
                <a:spcPct val="150000"/>
              </a:lnSpc>
            </a:pPr>
            <a:r>
              <a:rPr lang="en-IN" dirty="0" smtClean="0"/>
              <a:t>The following relations hold:</a:t>
            </a:r>
          </a:p>
          <a:p>
            <a:pPr>
              <a:lnSpc>
                <a:spcPct val="150000"/>
              </a:lnSpc>
              <a:buFont typeface="Wingdings" pitchFamily="2" charset="2"/>
              <a:buChar char="Ø"/>
            </a:pPr>
            <a:r>
              <a:rPr lang="en-IN" dirty="0" smtClean="0"/>
              <a:t>If </a:t>
            </a:r>
            <a:r>
              <a:rPr lang="en-IN" dirty="0" smtClean="0">
                <a:latin typeface="Calibri" pitchFamily="34" charset="0"/>
              </a:rPr>
              <a:t>a|1,</a:t>
            </a:r>
            <a:r>
              <a:rPr lang="en-IN" dirty="0" smtClean="0"/>
              <a:t> then </a:t>
            </a:r>
            <a:r>
              <a:rPr lang="en-IN" dirty="0" smtClean="0">
                <a:latin typeface="Calibri" pitchFamily="34" charset="0"/>
              </a:rPr>
              <a:t>a = ± </a:t>
            </a:r>
            <a:r>
              <a:rPr lang="en-IN" dirty="0" smtClean="0">
                <a:latin typeface="Calibri"/>
              </a:rPr>
              <a:t>1.</a:t>
            </a:r>
          </a:p>
          <a:p>
            <a:pPr>
              <a:lnSpc>
                <a:spcPct val="150000"/>
              </a:lnSpc>
              <a:buFont typeface="Wingdings" pitchFamily="2" charset="2"/>
              <a:buChar char="Ø"/>
            </a:pPr>
            <a:r>
              <a:rPr lang="en-IN" dirty="0" smtClean="0"/>
              <a:t>If </a:t>
            </a:r>
            <a:r>
              <a:rPr lang="en-IN" dirty="0" err="1" smtClean="0">
                <a:latin typeface="Calibri" pitchFamily="34" charset="0"/>
              </a:rPr>
              <a:t>a|b</a:t>
            </a:r>
            <a:r>
              <a:rPr lang="en-IN" dirty="0" smtClean="0">
                <a:latin typeface="Calibri" pitchFamily="34" charset="0"/>
              </a:rPr>
              <a:t>,</a:t>
            </a:r>
            <a:r>
              <a:rPr lang="en-IN" dirty="0" smtClean="0"/>
              <a:t> and </a:t>
            </a:r>
            <a:r>
              <a:rPr lang="en-IN" dirty="0" err="1" smtClean="0">
                <a:latin typeface="Calibri" pitchFamily="34" charset="0"/>
              </a:rPr>
              <a:t>b|a</a:t>
            </a:r>
            <a:r>
              <a:rPr lang="en-IN" dirty="0" smtClean="0">
                <a:latin typeface="Calibri" pitchFamily="34" charset="0"/>
              </a:rPr>
              <a:t>, </a:t>
            </a:r>
            <a:r>
              <a:rPr lang="en-IN" dirty="0" smtClean="0"/>
              <a:t>then </a:t>
            </a:r>
            <a:r>
              <a:rPr lang="en-IN" dirty="0" smtClean="0">
                <a:latin typeface="Calibri" pitchFamily="34" charset="0"/>
              </a:rPr>
              <a:t>a = ± </a:t>
            </a:r>
            <a:r>
              <a:rPr lang="en-IN" dirty="0" smtClean="0">
                <a:latin typeface="Calibri"/>
              </a:rPr>
              <a:t>b.</a:t>
            </a:r>
          </a:p>
          <a:p>
            <a:pPr>
              <a:lnSpc>
                <a:spcPct val="150000"/>
              </a:lnSpc>
              <a:buFont typeface="Wingdings" pitchFamily="2" charset="2"/>
              <a:buChar char="Ø"/>
            </a:pPr>
            <a:r>
              <a:rPr lang="en-IN" dirty="0" smtClean="0"/>
              <a:t>Any </a:t>
            </a:r>
            <a:r>
              <a:rPr lang="en-IN" dirty="0" smtClean="0">
                <a:latin typeface="Calibri" pitchFamily="34" charset="0"/>
              </a:rPr>
              <a:t>b ≠ </a:t>
            </a:r>
            <a:r>
              <a:rPr lang="en-IN" dirty="0" smtClean="0">
                <a:latin typeface="Calibri"/>
              </a:rPr>
              <a:t>0 </a:t>
            </a:r>
            <a:r>
              <a:rPr lang="en-IN" dirty="0" smtClean="0"/>
              <a:t>divides</a:t>
            </a:r>
            <a:r>
              <a:rPr lang="en-IN" dirty="0" smtClean="0">
                <a:latin typeface="Calibri"/>
              </a:rPr>
              <a:t> 0.</a:t>
            </a:r>
            <a:r>
              <a:rPr lang="en-IN" dirty="0" smtClean="0"/>
              <a:t> </a:t>
            </a:r>
          </a:p>
          <a:p>
            <a:pPr>
              <a:lnSpc>
                <a:spcPct val="150000"/>
              </a:lnSpc>
              <a:buFont typeface="Wingdings" pitchFamily="2" charset="2"/>
              <a:buChar char="Ø"/>
            </a:pPr>
            <a:r>
              <a:rPr lang="en-IN" dirty="0" smtClean="0"/>
              <a:t>If </a:t>
            </a:r>
            <a:r>
              <a:rPr lang="en-IN" dirty="0" err="1" smtClean="0">
                <a:latin typeface="Calibri" pitchFamily="34" charset="0"/>
              </a:rPr>
              <a:t>b|g</a:t>
            </a:r>
            <a:r>
              <a:rPr lang="en-IN" dirty="0" smtClean="0">
                <a:latin typeface="Calibri" pitchFamily="34" charset="0"/>
              </a:rPr>
              <a:t>,</a:t>
            </a:r>
            <a:r>
              <a:rPr lang="en-IN" dirty="0" smtClean="0"/>
              <a:t> and </a:t>
            </a:r>
            <a:r>
              <a:rPr lang="en-IN" dirty="0" err="1" smtClean="0">
                <a:latin typeface="Calibri" pitchFamily="34" charset="0"/>
              </a:rPr>
              <a:t>b|h</a:t>
            </a:r>
            <a:r>
              <a:rPr lang="en-IN" dirty="0" smtClean="0">
                <a:latin typeface="Calibri" pitchFamily="34" charset="0"/>
              </a:rPr>
              <a:t>, </a:t>
            </a:r>
            <a:r>
              <a:rPr lang="en-IN" dirty="0" smtClean="0"/>
              <a:t>then </a:t>
            </a:r>
            <a:r>
              <a:rPr lang="en-IN" dirty="0" smtClean="0">
                <a:latin typeface="Calibri" pitchFamily="34" charset="0"/>
              </a:rPr>
              <a:t>b|(</a:t>
            </a:r>
            <a:r>
              <a:rPr lang="en-IN" dirty="0" err="1" smtClean="0">
                <a:latin typeface="Calibri" pitchFamily="34" charset="0"/>
              </a:rPr>
              <a:t>mg+nh</a:t>
            </a:r>
            <a:r>
              <a:rPr lang="en-IN" dirty="0" smtClean="0">
                <a:latin typeface="Calibri" pitchFamily="34" charset="0"/>
              </a:rPr>
              <a:t>) </a:t>
            </a:r>
            <a:r>
              <a:rPr lang="en-IN" dirty="0" smtClean="0"/>
              <a:t>for arbitrary integers</a:t>
            </a:r>
            <a:r>
              <a:rPr lang="en-IN" dirty="0" smtClean="0">
                <a:latin typeface="Calibri" pitchFamily="34" charset="0"/>
              </a:rPr>
              <a:t> m </a:t>
            </a:r>
            <a:r>
              <a:rPr lang="en-IN" dirty="0" smtClean="0"/>
              <a:t>and</a:t>
            </a:r>
            <a:r>
              <a:rPr lang="en-IN" dirty="0" smtClean="0">
                <a:latin typeface="Calibri" pitchFamily="34" charset="0"/>
              </a:rPr>
              <a:t> n</a:t>
            </a:r>
            <a:r>
              <a:rPr lang="en-IN" dirty="0" smtClean="0">
                <a:latin typeface="Calibri"/>
              </a:rPr>
              <a:t>.</a:t>
            </a:r>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Modular Arithmetic (Contd.)</a:t>
            </a:r>
            <a:endParaRPr lang="en-IN" dirty="0"/>
          </a:p>
        </p:txBody>
      </p:sp>
      <p:sp>
        <p:nvSpPr>
          <p:cNvPr id="3" name="Text Placeholder 2"/>
          <p:cNvSpPr>
            <a:spLocks noGrp="1"/>
          </p:cNvSpPr>
          <p:nvPr>
            <p:ph type="body" idx="1"/>
          </p:nvPr>
        </p:nvSpPr>
        <p:spPr/>
        <p:txBody>
          <a:bodyPr/>
          <a:lstStyle/>
          <a:p>
            <a:pPr>
              <a:buFont typeface="Wingdings" pitchFamily="2" charset="2"/>
              <a:buChar char="v"/>
            </a:pPr>
            <a:r>
              <a:rPr lang="en-IN" sz="2000" b="1" dirty="0" smtClean="0"/>
              <a:t>Properties of Modulo Operator:</a:t>
            </a:r>
          </a:p>
          <a:p>
            <a:pPr>
              <a:buNone/>
            </a:pPr>
            <a:endParaRPr lang="en-IN" dirty="0" smtClean="0"/>
          </a:p>
          <a:p>
            <a:pPr>
              <a:lnSpc>
                <a:spcPct val="150000"/>
              </a:lnSpc>
              <a:buNone/>
            </a:pPr>
            <a:r>
              <a:rPr lang="en-IN" dirty="0" smtClean="0"/>
              <a:t>1. </a:t>
            </a:r>
            <a:r>
              <a:rPr lang="en-IN" dirty="0" smtClean="0">
                <a:latin typeface="Calibri" pitchFamily="34" charset="0"/>
              </a:rPr>
              <a:t>a </a:t>
            </a:r>
            <a:r>
              <a:rPr lang="el-GR" dirty="0" smtClean="0">
                <a:latin typeface="Calibri" pitchFamily="34" charset="0"/>
              </a:rPr>
              <a:t>≡</a:t>
            </a:r>
            <a:r>
              <a:rPr lang="en-IN" dirty="0" smtClean="0">
                <a:latin typeface="Calibri" pitchFamily="34" charset="0"/>
              </a:rPr>
              <a:t> b mod </a:t>
            </a:r>
            <a:r>
              <a:rPr lang="en-IN" dirty="0" smtClean="0">
                <a:latin typeface="Calibri"/>
              </a:rPr>
              <a:t>n </a:t>
            </a:r>
            <a:r>
              <a:rPr lang="en-IN" dirty="0" smtClean="0"/>
              <a:t>if</a:t>
            </a:r>
            <a:r>
              <a:rPr lang="en-IN" dirty="0" smtClean="0">
                <a:latin typeface="Calibri"/>
              </a:rPr>
              <a:t> </a:t>
            </a:r>
            <a:r>
              <a:rPr lang="en-IN" dirty="0" smtClean="0">
                <a:latin typeface="Calibri" pitchFamily="34" charset="0"/>
              </a:rPr>
              <a:t>n|(a - b).</a:t>
            </a:r>
          </a:p>
          <a:p>
            <a:pPr>
              <a:lnSpc>
                <a:spcPct val="150000"/>
              </a:lnSpc>
              <a:buNone/>
            </a:pPr>
            <a:r>
              <a:rPr lang="en-IN" dirty="0" smtClean="0">
                <a:latin typeface="Calibri" pitchFamily="34" charset="0"/>
              </a:rPr>
              <a:t>       </a:t>
            </a:r>
            <a:r>
              <a:rPr lang="en-IN" dirty="0" smtClean="0"/>
              <a:t>Example:</a:t>
            </a:r>
            <a:r>
              <a:rPr lang="en-IN" dirty="0" smtClean="0">
                <a:latin typeface="Calibri" pitchFamily="34" charset="0"/>
              </a:rPr>
              <a:t> 23 </a:t>
            </a:r>
            <a:r>
              <a:rPr lang="el-GR" dirty="0" smtClean="0">
                <a:latin typeface="Calibri" pitchFamily="34" charset="0"/>
              </a:rPr>
              <a:t>≡</a:t>
            </a:r>
            <a:r>
              <a:rPr lang="en-IN" dirty="0" smtClean="0">
                <a:latin typeface="Calibri" pitchFamily="34" charset="0"/>
              </a:rPr>
              <a:t> 8 (mod </a:t>
            </a:r>
            <a:r>
              <a:rPr lang="en-IN" dirty="0" smtClean="0">
                <a:latin typeface="Calibri"/>
              </a:rPr>
              <a:t>5) </a:t>
            </a:r>
            <a:r>
              <a:rPr lang="en-IN" dirty="0" smtClean="0"/>
              <a:t>because </a:t>
            </a:r>
            <a:r>
              <a:rPr lang="en-IN" dirty="0" smtClean="0">
                <a:latin typeface="Calibri"/>
              </a:rPr>
              <a:t>23 – 8 = 15 = 5 × 3.</a:t>
            </a:r>
          </a:p>
          <a:p>
            <a:pPr>
              <a:lnSpc>
                <a:spcPct val="200000"/>
              </a:lnSpc>
              <a:buNone/>
            </a:pPr>
            <a:r>
              <a:rPr lang="en-IN" dirty="0" smtClean="0"/>
              <a:t>2. </a:t>
            </a:r>
            <a:r>
              <a:rPr lang="en-IN" dirty="0" smtClean="0">
                <a:latin typeface="Calibri" pitchFamily="34" charset="0"/>
              </a:rPr>
              <a:t>a </a:t>
            </a:r>
            <a:r>
              <a:rPr lang="el-GR" dirty="0" smtClean="0">
                <a:latin typeface="Calibri" pitchFamily="34" charset="0"/>
              </a:rPr>
              <a:t>≡</a:t>
            </a:r>
            <a:r>
              <a:rPr lang="en-IN" dirty="0" smtClean="0">
                <a:latin typeface="Calibri" pitchFamily="34" charset="0"/>
              </a:rPr>
              <a:t> b mod </a:t>
            </a:r>
            <a:r>
              <a:rPr lang="en-IN" dirty="0" smtClean="0">
                <a:latin typeface="Calibri"/>
              </a:rPr>
              <a:t>n </a:t>
            </a:r>
            <a:r>
              <a:rPr lang="en-IN" dirty="0" smtClean="0"/>
              <a:t>implies </a:t>
            </a:r>
            <a:r>
              <a:rPr lang="en-IN" dirty="0" smtClean="0">
                <a:latin typeface="Calibri" pitchFamily="34" charset="0"/>
              </a:rPr>
              <a:t>b </a:t>
            </a:r>
            <a:r>
              <a:rPr lang="el-GR" dirty="0" smtClean="0">
                <a:latin typeface="Calibri" pitchFamily="34" charset="0"/>
              </a:rPr>
              <a:t>≡</a:t>
            </a:r>
            <a:r>
              <a:rPr lang="en-IN" dirty="0" smtClean="0">
                <a:latin typeface="Calibri" pitchFamily="34" charset="0"/>
              </a:rPr>
              <a:t> a mod </a:t>
            </a:r>
            <a:r>
              <a:rPr lang="en-IN" dirty="0" smtClean="0">
                <a:latin typeface="Calibri"/>
              </a:rPr>
              <a:t>n.</a:t>
            </a:r>
          </a:p>
          <a:p>
            <a:pPr>
              <a:lnSpc>
                <a:spcPct val="200000"/>
              </a:lnSpc>
              <a:buNone/>
            </a:pPr>
            <a:r>
              <a:rPr lang="en-IN" dirty="0" smtClean="0"/>
              <a:t>3. </a:t>
            </a:r>
            <a:r>
              <a:rPr lang="en-IN" dirty="0" smtClean="0">
                <a:latin typeface="Calibri" pitchFamily="34" charset="0"/>
              </a:rPr>
              <a:t>a </a:t>
            </a:r>
            <a:r>
              <a:rPr lang="el-GR" dirty="0" smtClean="0">
                <a:latin typeface="Calibri" pitchFamily="34" charset="0"/>
              </a:rPr>
              <a:t>≡</a:t>
            </a:r>
            <a:r>
              <a:rPr lang="en-IN" dirty="0" smtClean="0">
                <a:latin typeface="Calibri" pitchFamily="34" charset="0"/>
              </a:rPr>
              <a:t> b mod </a:t>
            </a:r>
            <a:r>
              <a:rPr lang="en-IN" dirty="0" smtClean="0">
                <a:latin typeface="Calibri"/>
              </a:rPr>
              <a:t>n </a:t>
            </a:r>
            <a:r>
              <a:rPr lang="en-IN" dirty="0" smtClean="0"/>
              <a:t>and</a:t>
            </a:r>
            <a:r>
              <a:rPr lang="en-IN" dirty="0" smtClean="0">
                <a:latin typeface="Calibri"/>
              </a:rPr>
              <a:t> </a:t>
            </a:r>
            <a:r>
              <a:rPr lang="en-IN" dirty="0" smtClean="0">
                <a:latin typeface="Calibri" pitchFamily="34" charset="0"/>
              </a:rPr>
              <a:t>b </a:t>
            </a:r>
            <a:r>
              <a:rPr lang="el-GR" dirty="0" smtClean="0">
                <a:latin typeface="Calibri" pitchFamily="34" charset="0"/>
              </a:rPr>
              <a:t>≡</a:t>
            </a:r>
            <a:r>
              <a:rPr lang="en-IN" dirty="0" smtClean="0">
                <a:latin typeface="Calibri" pitchFamily="34" charset="0"/>
              </a:rPr>
              <a:t> c mod </a:t>
            </a:r>
            <a:r>
              <a:rPr lang="en-IN" dirty="0" smtClean="0">
                <a:latin typeface="Calibri"/>
              </a:rPr>
              <a:t>n </a:t>
            </a:r>
            <a:r>
              <a:rPr lang="en-IN" dirty="0" smtClean="0"/>
              <a:t>imply </a:t>
            </a:r>
            <a:r>
              <a:rPr lang="en-IN" dirty="0" smtClean="0">
                <a:latin typeface="Calibri" pitchFamily="34" charset="0"/>
              </a:rPr>
              <a:t>a </a:t>
            </a:r>
            <a:r>
              <a:rPr lang="el-GR" dirty="0" smtClean="0">
                <a:latin typeface="Calibri" pitchFamily="34" charset="0"/>
              </a:rPr>
              <a:t>≡</a:t>
            </a:r>
            <a:r>
              <a:rPr lang="en-IN" dirty="0" smtClean="0">
                <a:latin typeface="Calibri" pitchFamily="34" charset="0"/>
              </a:rPr>
              <a:t> c mod </a:t>
            </a:r>
            <a:r>
              <a:rPr lang="en-IN" dirty="0" smtClean="0">
                <a:latin typeface="Calibri"/>
              </a:rPr>
              <a:t>n. </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Modular Arithmetic (Contd.)</a:t>
            </a:r>
            <a:endParaRPr lang="en-IN" dirty="0"/>
          </a:p>
        </p:txBody>
      </p:sp>
      <p:sp>
        <p:nvSpPr>
          <p:cNvPr id="3" name="Text Placeholder 2"/>
          <p:cNvSpPr>
            <a:spLocks noGrp="1"/>
          </p:cNvSpPr>
          <p:nvPr>
            <p:ph type="body" idx="1"/>
          </p:nvPr>
        </p:nvSpPr>
        <p:spPr/>
        <p:txBody>
          <a:bodyPr/>
          <a:lstStyle/>
          <a:p>
            <a:pPr>
              <a:buFont typeface="Wingdings" pitchFamily="2" charset="2"/>
              <a:buChar char="v"/>
            </a:pPr>
            <a:r>
              <a:rPr lang="en-IN" b="1" dirty="0" smtClean="0"/>
              <a:t>Modular Arithmetic Operations:</a:t>
            </a:r>
          </a:p>
          <a:p>
            <a:pPr algn="just">
              <a:buNone/>
            </a:pPr>
            <a:r>
              <a:rPr lang="en-IN" dirty="0" smtClean="0"/>
              <a:t>					   The (mod n) operator maps all integers into the set of integers { 0, 1, ......., (n-1)}. We can perform arithmetic operations confined by this set. The technique is known as modular arithmetic.</a:t>
            </a:r>
          </a:p>
          <a:p>
            <a:pPr>
              <a:lnSpc>
                <a:spcPct val="150000"/>
              </a:lnSpc>
              <a:buFont typeface="Wingdings" pitchFamily="2" charset="2"/>
              <a:buChar char="q"/>
            </a:pPr>
            <a:r>
              <a:rPr lang="en-IN" b="1" dirty="0" smtClean="0"/>
              <a:t>Properties:</a:t>
            </a:r>
          </a:p>
          <a:p>
            <a:pPr>
              <a:lnSpc>
                <a:spcPct val="150000"/>
              </a:lnSpc>
              <a:buNone/>
            </a:pPr>
            <a:r>
              <a:rPr lang="en-IN" b="1" dirty="0" smtClean="0"/>
              <a:t>1. [(a mod n) + (b mod n)] mod n = (a + b) mod n.</a:t>
            </a:r>
          </a:p>
          <a:p>
            <a:pPr>
              <a:lnSpc>
                <a:spcPct val="150000"/>
              </a:lnSpc>
              <a:buNone/>
            </a:pPr>
            <a:r>
              <a:rPr lang="en-IN" b="1" dirty="0" smtClean="0"/>
              <a:t>2. [(a mod n) - (b mod n)] mod n = (a - b) mod n.</a:t>
            </a:r>
          </a:p>
          <a:p>
            <a:pPr>
              <a:lnSpc>
                <a:spcPct val="150000"/>
              </a:lnSpc>
              <a:buNone/>
            </a:pPr>
            <a:r>
              <a:rPr lang="en-IN" b="1" dirty="0" smtClean="0"/>
              <a:t>3. [(a mod n) × (b mod n)] mod n = (a × b) mod n.</a:t>
            </a:r>
          </a:p>
          <a:p>
            <a:pPr>
              <a:buNone/>
            </a:pP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Modular Arithmetic (Contd.)</a:t>
            </a:r>
            <a:endParaRPr lang="en-IN" dirty="0"/>
          </a:p>
        </p:txBody>
      </p:sp>
      <p:sp>
        <p:nvSpPr>
          <p:cNvPr id="3" name="Text Placeholder 2"/>
          <p:cNvSpPr>
            <a:spLocks noGrp="1"/>
          </p:cNvSpPr>
          <p:nvPr>
            <p:ph type="body" idx="1"/>
          </p:nvPr>
        </p:nvSpPr>
        <p:spPr>
          <a:xfrm>
            <a:off x="311700" y="1229875"/>
            <a:ext cx="8520600" cy="3625904"/>
          </a:xfrm>
        </p:spPr>
        <p:txBody>
          <a:bodyPr/>
          <a:lstStyle/>
          <a:p>
            <a:pPr>
              <a:buNone/>
            </a:pPr>
            <a:r>
              <a:rPr lang="en-IN" b="1" dirty="0" smtClean="0"/>
              <a:t>Proof 1:</a:t>
            </a:r>
          </a:p>
          <a:p>
            <a:pPr>
              <a:buNone/>
            </a:pPr>
            <a:r>
              <a:rPr lang="en-IN" dirty="0" smtClean="0"/>
              <a:t>		  We define </a:t>
            </a:r>
            <a:r>
              <a:rPr lang="en-IN" b="1" dirty="0" smtClean="0"/>
              <a:t>(a mod n) = </a:t>
            </a:r>
            <a:r>
              <a:rPr lang="en-IN" b="1" dirty="0" err="1" smtClean="0"/>
              <a:t>r</a:t>
            </a:r>
            <a:r>
              <a:rPr lang="en-IN" sz="1200" b="1" dirty="0" err="1" smtClean="0"/>
              <a:t>a</a:t>
            </a:r>
            <a:r>
              <a:rPr lang="en-IN" b="1" dirty="0" smtClean="0"/>
              <a:t> </a:t>
            </a:r>
            <a:r>
              <a:rPr lang="en-IN" dirty="0" smtClean="0"/>
              <a:t>and</a:t>
            </a:r>
            <a:r>
              <a:rPr lang="en-IN" b="1" dirty="0" smtClean="0"/>
              <a:t> (b mod n) = </a:t>
            </a:r>
            <a:r>
              <a:rPr lang="en-IN" b="1" dirty="0" err="1" smtClean="0"/>
              <a:t>r</a:t>
            </a:r>
            <a:r>
              <a:rPr lang="en-IN" sz="1200" b="1" dirty="0" err="1" smtClean="0"/>
              <a:t>b</a:t>
            </a:r>
            <a:r>
              <a:rPr lang="en-IN" b="1" dirty="0" smtClean="0"/>
              <a:t>.</a:t>
            </a:r>
          </a:p>
          <a:p>
            <a:pPr>
              <a:buNone/>
            </a:pPr>
            <a:r>
              <a:rPr lang="en-IN" dirty="0" smtClean="0"/>
              <a:t>Then we can write,</a:t>
            </a:r>
          </a:p>
          <a:p>
            <a:pPr>
              <a:buNone/>
            </a:pPr>
            <a:r>
              <a:rPr lang="en-IN" dirty="0" smtClean="0"/>
              <a:t>			     </a:t>
            </a:r>
            <a:r>
              <a:rPr lang="en-IN" b="1" dirty="0" smtClean="0"/>
              <a:t>a = </a:t>
            </a:r>
            <a:r>
              <a:rPr lang="en-IN" b="1" dirty="0" err="1" smtClean="0"/>
              <a:t>r</a:t>
            </a:r>
            <a:r>
              <a:rPr lang="en-IN" sz="1200" b="1" dirty="0" err="1" smtClean="0"/>
              <a:t>a</a:t>
            </a:r>
            <a:r>
              <a:rPr lang="en-IN" b="1" dirty="0" smtClean="0"/>
              <a:t> + </a:t>
            </a:r>
            <a:r>
              <a:rPr lang="en-IN" b="1" dirty="0" err="1" smtClean="0"/>
              <a:t>jn</a:t>
            </a:r>
            <a:r>
              <a:rPr lang="en-IN" b="1" dirty="0" smtClean="0"/>
              <a:t> </a:t>
            </a:r>
            <a:r>
              <a:rPr lang="en-IN" dirty="0" smtClean="0"/>
              <a:t>for some integer j</a:t>
            </a:r>
          </a:p>
          <a:p>
            <a:pPr>
              <a:buNone/>
            </a:pPr>
            <a:r>
              <a:rPr lang="en-IN" dirty="0" smtClean="0"/>
              <a:t>			and  </a:t>
            </a:r>
            <a:r>
              <a:rPr lang="en-IN" b="1" dirty="0" smtClean="0"/>
              <a:t>b = </a:t>
            </a:r>
            <a:r>
              <a:rPr lang="en-IN" b="1" dirty="0" err="1" smtClean="0"/>
              <a:t>r</a:t>
            </a:r>
            <a:r>
              <a:rPr lang="en-IN" sz="1200" b="1" dirty="0" err="1" smtClean="0"/>
              <a:t>b</a:t>
            </a:r>
            <a:r>
              <a:rPr lang="en-IN" b="1" dirty="0" smtClean="0"/>
              <a:t> + </a:t>
            </a:r>
            <a:r>
              <a:rPr lang="en-IN" b="1" dirty="0" err="1" smtClean="0"/>
              <a:t>kn</a:t>
            </a:r>
            <a:r>
              <a:rPr lang="en-IN" dirty="0" smtClean="0"/>
              <a:t> for some integer k.</a:t>
            </a:r>
          </a:p>
          <a:p>
            <a:pPr>
              <a:buNone/>
            </a:pPr>
            <a:r>
              <a:rPr lang="en-IN" dirty="0" smtClean="0"/>
              <a:t>Then</a:t>
            </a:r>
          </a:p>
          <a:p>
            <a:pPr>
              <a:buNone/>
            </a:pPr>
            <a:r>
              <a:rPr lang="en-IN" dirty="0" smtClean="0"/>
              <a:t>	 </a:t>
            </a:r>
            <a:r>
              <a:rPr lang="en-IN" b="1" dirty="0" smtClean="0"/>
              <a:t>(a + b) mod n</a:t>
            </a:r>
          </a:p>
          <a:p>
            <a:pPr>
              <a:buNone/>
            </a:pPr>
            <a:r>
              <a:rPr lang="en-IN" b="1" dirty="0" smtClean="0"/>
              <a:t>  = (</a:t>
            </a:r>
            <a:r>
              <a:rPr lang="en-IN" b="1" dirty="0" err="1" smtClean="0"/>
              <a:t>r</a:t>
            </a:r>
            <a:r>
              <a:rPr lang="en-IN" sz="1200" b="1" dirty="0" err="1" smtClean="0"/>
              <a:t>a</a:t>
            </a:r>
            <a:r>
              <a:rPr lang="en-IN" b="1" dirty="0" smtClean="0"/>
              <a:t> + </a:t>
            </a:r>
            <a:r>
              <a:rPr lang="en-IN" b="1" dirty="0" err="1" smtClean="0"/>
              <a:t>jn</a:t>
            </a:r>
            <a:r>
              <a:rPr lang="en-IN" b="1" dirty="0" smtClean="0"/>
              <a:t> + </a:t>
            </a:r>
            <a:r>
              <a:rPr lang="en-IN" b="1" dirty="0" err="1" smtClean="0"/>
              <a:t>r</a:t>
            </a:r>
            <a:r>
              <a:rPr lang="en-IN" sz="1200" b="1" dirty="0" err="1" smtClean="0"/>
              <a:t>b</a:t>
            </a:r>
            <a:r>
              <a:rPr lang="en-IN" b="1" dirty="0" smtClean="0"/>
              <a:t> + </a:t>
            </a:r>
            <a:r>
              <a:rPr lang="en-IN" b="1" dirty="0" err="1" smtClean="0"/>
              <a:t>kn</a:t>
            </a:r>
            <a:r>
              <a:rPr lang="en-IN" b="1" dirty="0" smtClean="0"/>
              <a:t>) mod n</a:t>
            </a:r>
          </a:p>
          <a:p>
            <a:pPr>
              <a:buNone/>
            </a:pPr>
            <a:r>
              <a:rPr lang="en-IN" dirty="0" smtClean="0"/>
              <a:t>  </a:t>
            </a:r>
            <a:r>
              <a:rPr lang="en-IN" b="1" dirty="0" smtClean="0"/>
              <a:t>= (</a:t>
            </a:r>
            <a:r>
              <a:rPr lang="en-IN" b="1" dirty="0" err="1" smtClean="0"/>
              <a:t>r</a:t>
            </a:r>
            <a:r>
              <a:rPr lang="en-IN" sz="1200" b="1" dirty="0" err="1" smtClean="0"/>
              <a:t>a</a:t>
            </a:r>
            <a:r>
              <a:rPr lang="en-IN" b="1" dirty="0" smtClean="0"/>
              <a:t> + </a:t>
            </a:r>
            <a:r>
              <a:rPr lang="en-IN" b="1" dirty="0" err="1" smtClean="0"/>
              <a:t>r</a:t>
            </a:r>
            <a:r>
              <a:rPr lang="en-IN" sz="1200" b="1" dirty="0" err="1" smtClean="0"/>
              <a:t>b</a:t>
            </a:r>
            <a:r>
              <a:rPr lang="en-IN" b="1" dirty="0" smtClean="0"/>
              <a:t> + (j + k)n) mod n</a:t>
            </a:r>
          </a:p>
          <a:p>
            <a:pPr>
              <a:buNone/>
            </a:pPr>
            <a:r>
              <a:rPr lang="en-IN" b="1" dirty="0" smtClean="0"/>
              <a:t>  = (</a:t>
            </a:r>
            <a:r>
              <a:rPr lang="en-IN" b="1" dirty="0" err="1" smtClean="0"/>
              <a:t>r</a:t>
            </a:r>
            <a:r>
              <a:rPr lang="en-IN" sz="1200" b="1" dirty="0" err="1" smtClean="0"/>
              <a:t>a</a:t>
            </a:r>
            <a:r>
              <a:rPr lang="en-IN" b="1" dirty="0" smtClean="0"/>
              <a:t> + </a:t>
            </a:r>
            <a:r>
              <a:rPr lang="en-IN" b="1" dirty="0" err="1" smtClean="0"/>
              <a:t>r</a:t>
            </a:r>
            <a:r>
              <a:rPr lang="en-IN" sz="1200" b="1" dirty="0" err="1" smtClean="0"/>
              <a:t>b</a:t>
            </a:r>
            <a:r>
              <a:rPr lang="en-IN" b="1" dirty="0" smtClean="0"/>
              <a:t>) mod n</a:t>
            </a:r>
          </a:p>
          <a:p>
            <a:pPr>
              <a:buNone/>
            </a:pPr>
            <a:r>
              <a:rPr lang="en-IN" b="1" dirty="0" smtClean="0"/>
              <a:t>  = [(a mod n) + (b mod n)] mod n. [Proved]</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190" y="252345"/>
            <a:ext cx="8520600" cy="607800"/>
          </a:xfrm>
        </p:spPr>
        <p:txBody>
          <a:bodyPr/>
          <a:lstStyle/>
          <a:p>
            <a:r>
              <a:rPr lang="en-IN" b="1" dirty="0" smtClean="0"/>
              <a:t>Modular Arithmetic (Contd.)</a:t>
            </a:r>
            <a:endParaRPr lang="en-IN" dirty="0"/>
          </a:p>
        </p:txBody>
      </p:sp>
      <p:sp>
        <p:nvSpPr>
          <p:cNvPr id="3" name="Text Placeholder 2"/>
          <p:cNvSpPr>
            <a:spLocks noGrp="1"/>
          </p:cNvSpPr>
          <p:nvPr>
            <p:ph type="body" idx="1"/>
          </p:nvPr>
        </p:nvSpPr>
        <p:spPr>
          <a:xfrm>
            <a:off x="178676" y="914564"/>
            <a:ext cx="8653624" cy="3941215"/>
          </a:xfrm>
        </p:spPr>
        <p:txBody>
          <a:bodyPr/>
          <a:lstStyle/>
          <a:p>
            <a:r>
              <a:rPr lang="en-IN" b="1" dirty="0" smtClean="0"/>
              <a:t>Residue Class:</a:t>
            </a:r>
          </a:p>
          <a:p>
            <a:pPr algn="just">
              <a:buNone/>
            </a:pPr>
            <a:r>
              <a:rPr lang="en-IN" b="1" dirty="0" smtClean="0"/>
              <a:t>			   </a:t>
            </a:r>
            <a:r>
              <a:rPr lang="en-IN" dirty="0" smtClean="0"/>
              <a:t>Let us define the set Z</a:t>
            </a:r>
            <a:r>
              <a:rPr lang="en-IN" sz="1200" dirty="0" smtClean="0"/>
              <a:t>n</a:t>
            </a:r>
            <a:r>
              <a:rPr lang="en-IN" dirty="0" smtClean="0"/>
              <a:t> as the set of non-negative</a:t>
            </a:r>
          </a:p>
          <a:p>
            <a:pPr algn="just">
              <a:buNone/>
            </a:pPr>
            <a:r>
              <a:rPr lang="en-IN" dirty="0" smtClean="0"/>
              <a:t>integers less than n: </a:t>
            </a:r>
            <a:r>
              <a:rPr lang="en-IN" dirty="0" smtClean="0">
                <a:latin typeface="Calibri" pitchFamily="34" charset="0"/>
              </a:rPr>
              <a:t>Z</a:t>
            </a:r>
            <a:r>
              <a:rPr lang="en-IN" sz="1200" dirty="0" smtClean="0">
                <a:latin typeface="Calibri" pitchFamily="34" charset="0"/>
              </a:rPr>
              <a:t>n </a:t>
            </a:r>
            <a:r>
              <a:rPr lang="en-IN" dirty="0" smtClean="0">
                <a:latin typeface="Calibri" pitchFamily="34" charset="0"/>
              </a:rPr>
              <a:t>= {0, 1, ....., (n-1)}.</a:t>
            </a:r>
          </a:p>
          <a:p>
            <a:pPr algn="just">
              <a:buNone/>
            </a:pPr>
            <a:r>
              <a:rPr lang="en-IN" dirty="0" smtClean="0"/>
              <a:t>This is referred to as the </a:t>
            </a:r>
            <a:r>
              <a:rPr lang="en-IN" b="1" dirty="0" smtClean="0"/>
              <a:t>set of residues</a:t>
            </a:r>
            <a:r>
              <a:rPr lang="en-IN" dirty="0" smtClean="0"/>
              <a:t>, or </a:t>
            </a:r>
            <a:r>
              <a:rPr lang="en-IN" b="1" dirty="0" smtClean="0"/>
              <a:t>residue classes modulo n</a:t>
            </a:r>
            <a:r>
              <a:rPr lang="en-IN" dirty="0" smtClean="0"/>
              <a:t>.</a:t>
            </a:r>
          </a:p>
          <a:p>
            <a:pPr algn="just">
              <a:buNone/>
            </a:pPr>
            <a:r>
              <a:rPr lang="en-IN" dirty="0" smtClean="0"/>
              <a:t>Each integer in Z</a:t>
            </a:r>
            <a:r>
              <a:rPr lang="en-IN" sz="1200" dirty="0" smtClean="0"/>
              <a:t>n </a:t>
            </a:r>
            <a:r>
              <a:rPr lang="en-IN" dirty="0" smtClean="0"/>
              <a:t>represents a residue class. We can label the residue</a:t>
            </a:r>
          </a:p>
          <a:p>
            <a:pPr algn="just">
              <a:buNone/>
            </a:pPr>
            <a:r>
              <a:rPr lang="en-IN" dirty="0" smtClean="0"/>
              <a:t>classes modulo n as [0], [1], [2], ...., [n-1], </a:t>
            </a:r>
          </a:p>
          <a:p>
            <a:pPr algn="just">
              <a:buNone/>
            </a:pPr>
            <a:r>
              <a:rPr lang="en-IN" dirty="0" smtClean="0"/>
              <a:t>Where </a:t>
            </a:r>
            <a:r>
              <a:rPr lang="en-IN" dirty="0" smtClean="0">
                <a:latin typeface="Calibri" pitchFamily="34" charset="0"/>
              </a:rPr>
              <a:t>[r] = { a: a is an integer, a </a:t>
            </a:r>
            <a:r>
              <a:rPr lang="el-GR" dirty="0" smtClean="0">
                <a:latin typeface="Calibri" pitchFamily="34" charset="0"/>
              </a:rPr>
              <a:t>≡</a:t>
            </a:r>
            <a:r>
              <a:rPr lang="en-IN" dirty="0" smtClean="0">
                <a:latin typeface="Calibri" pitchFamily="34" charset="0"/>
              </a:rPr>
              <a:t> r mod n}.</a:t>
            </a:r>
          </a:p>
          <a:p>
            <a:pPr algn="just">
              <a:buNone/>
            </a:pPr>
            <a:r>
              <a:rPr lang="en-IN" b="1" dirty="0" smtClean="0"/>
              <a:t>Example:</a:t>
            </a:r>
            <a:r>
              <a:rPr lang="en-IN" dirty="0" smtClean="0"/>
              <a:t> The residue classes modulo 4 are</a:t>
            </a:r>
            <a:r>
              <a:rPr lang="en-IN" dirty="0" smtClean="0">
                <a:latin typeface="Calibri" pitchFamily="34" charset="0"/>
              </a:rPr>
              <a:t> </a:t>
            </a:r>
          </a:p>
          <a:p>
            <a:pPr algn="just">
              <a:buNone/>
            </a:pPr>
            <a:r>
              <a:rPr lang="en-IN" dirty="0" smtClean="0">
                <a:latin typeface="Calibri" pitchFamily="34" charset="0"/>
              </a:rPr>
              <a:t>[0] = { ....., -16, -12, -8, -4, 0, 4, 8, 12, ......}</a:t>
            </a:r>
          </a:p>
          <a:p>
            <a:pPr algn="just">
              <a:buNone/>
            </a:pPr>
            <a:r>
              <a:rPr lang="en-IN" dirty="0" smtClean="0">
                <a:latin typeface="Calibri" pitchFamily="34" charset="0"/>
              </a:rPr>
              <a:t>[1] = { ....., -15, -11, -7, -3, 1, 5, 9, 13, ......}</a:t>
            </a:r>
          </a:p>
          <a:p>
            <a:pPr algn="just">
              <a:buNone/>
            </a:pPr>
            <a:r>
              <a:rPr lang="en-IN" dirty="0" smtClean="0">
                <a:latin typeface="Calibri" pitchFamily="34" charset="0"/>
              </a:rPr>
              <a:t>[2] = { ....., -14, -10, -6, -2, 2, 6, 10, 114, ......}</a:t>
            </a:r>
          </a:p>
          <a:p>
            <a:pPr algn="just">
              <a:buNone/>
            </a:pPr>
            <a:r>
              <a:rPr lang="en-IN" dirty="0" smtClean="0">
                <a:latin typeface="Calibri" pitchFamily="34" charset="0"/>
              </a:rPr>
              <a:t>[3] = { ....., -13, -9, -5, -1, 3, 7, 11, 15, ......}</a:t>
            </a:r>
          </a:p>
          <a:p>
            <a:pPr algn="just">
              <a:buNone/>
            </a:pPr>
            <a:endParaRPr lang="en-IN" dirty="0" smtClean="0">
              <a:latin typeface="Calibri" pitchFamily="34" charset="0"/>
            </a:endParaRPr>
          </a:p>
          <a:p>
            <a:pPr algn="just">
              <a:buNone/>
            </a:pPr>
            <a:endParaRPr lang="en-IN" dirty="0" smtClean="0">
              <a:latin typeface="Calibri" pitchFamily="34" charset="0"/>
            </a:endParaRPr>
          </a:p>
          <a:p>
            <a:pPr algn="just">
              <a:buNone/>
            </a:pP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Modular Arithmetic (Contd.)</a:t>
            </a:r>
            <a:endParaRPr lang="en-IN" dirty="0"/>
          </a:p>
        </p:txBody>
      </p:sp>
      <p:sp>
        <p:nvSpPr>
          <p:cNvPr id="3" name="Text Placeholder 2"/>
          <p:cNvSpPr>
            <a:spLocks noGrp="1"/>
          </p:cNvSpPr>
          <p:nvPr>
            <p:ph type="body" idx="1"/>
          </p:nvPr>
        </p:nvSpPr>
        <p:spPr>
          <a:xfrm>
            <a:off x="311700" y="1324468"/>
            <a:ext cx="8520600" cy="3339000"/>
          </a:xfrm>
        </p:spPr>
        <p:txBody>
          <a:bodyPr/>
          <a:lstStyle/>
          <a:p>
            <a:r>
              <a:rPr lang="en-IN" b="1" dirty="0" smtClean="0"/>
              <a:t>Residue Class (</a:t>
            </a:r>
            <a:r>
              <a:rPr lang="en-IN" b="1" dirty="0" err="1" smtClean="0"/>
              <a:t>Contd</a:t>
            </a:r>
            <a:r>
              <a:rPr lang="en-IN" b="1" dirty="0" smtClean="0"/>
              <a:t>):</a:t>
            </a:r>
          </a:p>
          <a:p>
            <a:pPr>
              <a:buNone/>
            </a:pPr>
            <a:r>
              <a:rPr lang="en-IN" dirty="0" smtClean="0"/>
              <a:t>				   Of all integers in a residue class, the smallest non-negative integer is the one usually used to represent the residue class. Finding the smallest non-negative integer to which </a:t>
            </a:r>
            <a:r>
              <a:rPr lang="en-IN" b="1" dirty="0" smtClean="0"/>
              <a:t>k</a:t>
            </a:r>
            <a:r>
              <a:rPr lang="en-IN" dirty="0" smtClean="0"/>
              <a:t> is congruent modulo </a:t>
            </a:r>
            <a:r>
              <a:rPr lang="en-IN" b="1" dirty="0" smtClean="0"/>
              <a:t>n</a:t>
            </a:r>
            <a:r>
              <a:rPr lang="en-IN" dirty="0" smtClean="0"/>
              <a:t> is called reducing </a:t>
            </a:r>
            <a:r>
              <a:rPr lang="en-IN" b="1" dirty="0" smtClean="0"/>
              <a:t>k</a:t>
            </a:r>
            <a:r>
              <a:rPr lang="en-IN" dirty="0" smtClean="0"/>
              <a:t> modulo </a:t>
            </a:r>
            <a:r>
              <a:rPr lang="en-IN" b="1" dirty="0" smtClean="0"/>
              <a:t>n</a:t>
            </a:r>
            <a:r>
              <a:rPr lang="en-IN" dirty="0" smtClean="0"/>
              <a:t>.</a:t>
            </a:r>
          </a:p>
          <a:p>
            <a:pPr>
              <a:buNone/>
            </a:pPr>
            <a:endParaRPr lang="en-IN" dirty="0" smtClean="0"/>
          </a:p>
          <a:p>
            <a:pPr>
              <a:buNone/>
            </a:pPr>
            <a:r>
              <a:rPr lang="en-IN" b="1" dirty="0" smtClean="0"/>
              <a:t>Question:</a:t>
            </a:r>
            <a:r>
              <a:rPr lang="en-IN" dirty="0" smtClean="0"/>
              <a:t> Prove that </a:t>
            </a:r>
            <a:r>
              <a:rPr lang="en-IN" b="1" dirty="0" smtClean="0"/>
              <a:t>Z</a:t>
            </a:r>
            <a:r>
              <a:rPr lang="en-IN" sz="1200" b="1" dirty="0" smtClean="0"/>
              <a:t>n</a:t>
            </a:r>
            <a:r>
              <a:rPr lang="en-IN" dirty="0" smtClean="0"/>
              <a:t> is commutative ring with a multiplicative 		   identity element.</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Euler’s Totient Function</a:t>
            </a:r>
            <a:endParaRPr b="1"/>
          </a:p>
        </p:txBody>
      </p:sp>
      <p:sp>
        <p:nvSpPr>
          <p:cNvPr id="160" name="Google Shape;160;p25"/>
          <p:cNvSpPr txBox="1">
            <a:spLocks noGrp="1"/>
          </p:cNvSpPr>
          <p:nvPr>
            <p:ph type="body" idx="1"/>
          </p:nvPr>
        </p:nvSpPr>
        <p:spPr>
          <a:xfrm>
            <a:off x="311700" y="1229875"/>
            <a:ext cx="8724724"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number of positive integers less than n and relatively prime to </a:t>
            </a:r>
            <a:r>
              <a:rPr lang="en" dirty="0" smtClean="0"/>
              <a:t>n. </a:t>
            </a:r>
            <a:endParaRPr dirty="0"/>
          </a:p>
          <a:p>
            <a:pPr marL="457200" lvl="0" indent="-342900" algn="l" rtl="0">
              <a:spcBef>
                <a:spcPts val="0"/>
              </a:spcBef>
              <a:spcAft>
                <a:spcPts val="0"/>
              </a:spcAft>
              <a:buSzPts val="1800"/>
              <a:buChar char="●"/>
            </a:pPr>
            <a:r>
              <a:rPr lang="en" dirty="0"/>
              <a:t>By convention  Φ(1) = 1 .</a:t>
            </a:r>
            <a:endParaRPr dirty="0"/>
          </a:p>
          <a:p>
            <a:pPr marL="457200" lvl="0" indent="-342900" algn="l" rtl="0">
              <a:spcBef>
                <a:spcPts val="0"/>
              </a:spcBef>
              <a:spcAft>
                <a:spcPts val="0"/>
              </a:spcAft>
              <a:buSzPts val="1800"/>
              <a:buChar char="●"/>
            </a:pPr>
            <a:r>
              <a:rPr lang="en" dirty="0"/>
              <a:t>To determine Φ(35</a:t>
            </a:r>
            <a:r>
              <a:rPr lang="en" dirty="0" smtClean="0"/>
              <a:t>), </a:t>
            </a:r>
            <a:r>
              <a:rPr lang="en" dirty="0"/>
              <a:t>we list all of the positive integers less than 35 that are relatively prime to </a:t>
            </a:r>
            <a:r>
              <a:rPr lang="en" dirty="0" smtClean="0"/>
              <a:t>it:</a:t>
            </a:r>
            <a:r>
              <a:rPr lang="en" dirty="0"/>
              <a:t> </a:t>
            </a:r>
            <a:r>
              <a:rPr lang="en" dirty="0" smtClean="0"/>
              <a:t>1</a:t>
            </a:r>
            <a:r>
              <a:rPr lang="en" dirty="0"/>
              <a:t>, 2, 3, 4, 6, 8, 9, 11, 12, 13, 16, 17, 18,19, 22, 23, 24, 26, 27, </a:t>
            </a:r>
            <a:r>
              <a:rPr lang="en" dirty="0" smtClean="0"/>
              <a:t>29</a:t>
            </a:r>
            <a:r>
              <a:rPr lang="en" dirty="0"/>
              <a:t>, 31, 32, 33</a:t>
            </a:r>
            <a:r>
              <a:rPr lang="en" dirty="0" smtClean="0"/>
              <a:t>,</a:t>
            </a:r>
            <a:r>
              <a:rPr lang="en-US" dirty="0" smtClean="0"/>
              <a:t> 34</a:t>
            </a:r>
            <a:endParaRPr dirty="0"/>
          </a:p>
          <a:p>
            <a:pPr marL="457200" lvl="0" indent="-342900" algn="l" rtl="0">
              <a:spcBef>
                <a:spcPts val="1600"/>
              </a:spcBef>
              <a:spcAft>
                <a:spcPts val="0"/>
              </a:spcAft>
              <a:buSzPts val="1800"/>
              <a:buChar char="●"/>
            </a:pPr>
            <a:r>
              <a:rPr lang="en" dirty="0"/>
              <a:t>There are 24 numbers on the list, so Φ(35) = 24 .</a:t>
            </a:r>
            <a:endParaRPr dirty="0"/>
          </a:p>
          <a:p>
            <a:pPr marL="457200" lvl="0" indent="-342900" algn="l" rtl="0">
              <a:spcBef>
                <a:spcPts val="0"/>
              </a:spcBef>
              <a:spcAft>
                <a:spcPts val="0"/>
              </a:spcAft>
              <a:buSzPts val="1800"/>
              <a:buChar char="●"/>
            </a:pPr>
            <a:r>
              <a:rPr lang="en" dirty="0"/>
              <a:t>F</a:t>
            </a:r>
            <a:r>
              <a:rPr lang="en" dirty="0" smtClean="0"/>
              <a:t>or </a:t>
            </a:r>
            <a:r>
              <a:rPr lang="en" dirty="0"/>
              <a:t>a prime number p , Φ(p) = p - 1</a:t>
            </a:r>
            <a:endParaRPr dirty="0"/>
          </a:p>
          <a:p>
            <a:pPr marL="457200" lvl="0" indent="-342900" algn="l" rtl="0">
              <a:spcBef>
                <a:spcPts val="0"/>
              </a:spcBef>
              <a:spcAft>
                <a:spcPts val="0"/>
              </a:spcAft>
              <a:buSzPts val="1800"/>
              <a:buChar char="●"/>
            </a:pPr>
            <a:r>
              <a:rPr lang="en" dirty="0"/>
              <a:t>Φ(n) = Φ(pq) = Φ(p) * Φ(q) = (p - 1) * (q - 1)</a:t>
            </a:r>
            <a:endParaRPr dirty="0"/>
          </a:p>
          <a:p>
            <a:pPr marL="457200" lvl="0" indent="0" algn="l" rtl="0">
              <a:spcBef>
                <a:spcPts val="1600"/>
              </a:spcBef>
              <a:spcAft>
                <a:spcPts val="1600"/>
              </a:spcAft>
              <a:buNone/>
            </a:pPr>
            <a:r>
              <a:rPr lang="en-IN" dirty="0" smtClean="0"/>
              <a:t> </a:t>
            </a: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Euler’s Theorem</a:t>
            </a:r>
            <a:endParaRPr b="1"/>
          </a:p>
        </p:txBody>
      </p:sp>
      <p:sp>
        <p:nvSpPr>
          <p:cNvPr id="166" name="Google Shape;166;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Euler’s theorem states that </a:t>
            </a:r>
            <a:r>
              <a:rPr lang="en-US" dirty="0" smtClean="0"/>
              <a:t>if n is a positive integer and a, n</a:t>
            </a:r>
            <a:r>
              <a:rPr lang="en-US" dirty="0"/>
              <a:t> </a:t>
            </a:r>
            <a:r>
              <a:rPr lang="en" dirty="0" smtClean="0"/>
              <a:t>are </a:t>
            </a:r>
            <a:r>
              <a:rPr lang="en-US" dirty="0" smtClean="0"/>
              <a:t>co</a:t>
            </a:r>
            <a:r>
              <a:rPr lang="en-US" dirty="0"/>
              <a:t>-</a:t>
            </a:r>
            <a:r>
              <a:rPr lang="en" dirty="0" smtClean="0"/>
              <a:t>prime</a:t>
            </a:r>
            <a:r>
              <a:rPr lang="en-US" dirty="0" smtClean="0"/>
              <a:t>, then</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67" name="Google Shape;167;p26"/>
          <p:cNvPicPr preferRelativeResize="0"/>
          <p:nvPr/>
        </p:nvPicPr>
        <p:blipFill>
          <a:blip r:embed="rId3">
            <a:alphaModFix/>
          </a:blip>
          <a:stretch>
            <a:fillRect/>
          </a:stretch>
        </p:blipFill>
        <p:spPr>
          <a:xfrm>
            <a:off x="1136975" y="2079261"/>
            <a:ext cx="2222575" cy="376263"/>
          </a:xfrm>
          <a:prstGeom prst="rect">
            <a:avLst/>
          </a:prstGeom>
          <a:noFill/>
          <a:ln>
            <a:noFill/>
          </a:ln>
        </p:spPr>
      </p:pic>
      <p:pic>
        <p:nvPicPr>
          <p:cNvPr id="168" name="Google Shape;168;p26"/>
          <p:cNvPicPr preferRelativeResize="0"/>
          <p:nvPr/>
        </p:nvPicPr>
        <p:blipFill rotWithShape="1">
          <a:blip r:embed="rId4">
            <a:alphaModFix/>
          </a:blip>
          <a:srcRect l="3688" t="10201"/>
          <a:stretch/>
        </p:blipFill>
        <p:spPr>
          <a:xfrm>
            <a:off x="311700" y="2644698"/>
            <a:ext cx="8194274" cy="9756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highlight>
                  <a:srgbClr val="FFFFFF"/>
                </a:highlight>
              </a:rPr>
              <a:t>Fermat's </a:t>
            </a:r>
            <a:r>
              <a:rPr lang="en-US" b="1" dirty="0" smtClean="0">
                <a:highlight>
                  <a:srgbClr val="FFFFFF"/>
                </a:highlight>
              </a:rPr>
              <a:t>L</a:t>
            </a:r>
            <a:r>
              <a:rPr lang="en" b="1" dirty="0" smtClean="0">
                <a:highlight>
                  <a:srgbClr val="FFFFFF"/>
                </a:highlight>
              </a:rPr>
              <a:t>ittle </a:t>
            </a:r>
            <a:r>
              <a:rPr lang="en-US" b="1" dirty="0">
                <a:highlight>
                  <a:srgbClr val="FFFFFF"/>
                </a:highlight>
              </a:rPr>
              <a:t>T</a:t>
            </a:r>
            <a:r>
              <a:rPr lang="en" b="1" dirty="0" smtClean="0">
                <a:highlight>
                  <a:srgbClr val="FFFFFF"/>
                </a:highlight>
              </a:rPr>
              <a:t>heorem </a:t>
            </a:r>
            <a:endParaRPr b="1" dirty="0"/>
          </a:p>
        </p:txBody>
      </p:sp>
      <p:sp>
        <p:nvSpPr>
          <p:cNvPr id="174" name="Google Shape;174;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dirty="0">
                <a:highlight>
                  <a:srgbClr val="FFFFFF"/>
                </a:highlight>
              </a:rPr>
              <a:t>It is a fundamental theorem in elementary number theory, which helps compute powers of integers </a:t>
            </a:r>
            <a:r>
              <a:rPr lang="en" b="1" dirty="0">
                <a:highlight>
                  <a:srgbClr val="FFFFFF"/>
                </a:highlight>
                <a:uFill>
                  <a:noFill/>
                </a:uFill>
                <a:hlinkClick r:id="rId3"/>
              </a:rPr>
              <a:t>modulo</a:t>
            </a:r>
            <a:r>
              <a:rPr lang="en" b="1" dirty="0">
                <a:highlight>
                  <a:srgbClr val="FFFFFF"/>
                </a:highlight>
              </a:rPr>
              <a:t> </a:t>
            </a:r>
            <a:r>
              <a:rPr lang="en" b="1" dirty="0">
                <a:highlight>
                  <a:srgbClr val="FFFFFF"/>
                </a:highlight>
                <a:uFill>
                  <a:noFill/>
                </a:uFill>
                <a:hlinkClick r:id="rId4"/>
              </a:rPr>
              <a:t>prime numbers</a:t>
            </a:r>
            <a:r>
              <a:rPr lang="en" dirty="0"/>
              <a:t>.</a:t>
            </a:r>
            <a:endParaRPr dirty="0"/>
          </a:p>
          <a:p>
            <a:pPr marL="457200" lvl="0" indent="-342900" algn="just" rtl="0">
              <a:spcBef>
                <a:spcPts val="0"/>
              </a:spcBef>
              <a:spcAft>
                <a:spcPts val="0"/>
              </a:spcAft>
              <a:buSzPts val="1800"/>
              <a:buChar char="●"/>
            </a:pPr>
            <a:r>
              <a:rPr lang="en" dirty="0"/>
              <a:t>If </a:t>
            </a:r>
            <a:r>
              <a:rPr lang="en" b="1" dirty="0"/>
              <a:t>p </a:t>
            </a:r>
            <a:r>
              <a:rPr lang="en" dirty="0"/>
              <a:t>is prime and </a:t>
            </a:r>
            <a:r>
              <a:rPr lang="en" b="1" dirty="0"/>
              <a:t>a </a:t>
            </a:r>
            <a:r>
              <a:rPr lang="en" dirty="0"/>
              <a:t>is a positive integer not divisible by </a:t>
            </a:r>
            <a:r>
              <a:rPr lang="en" dirty="0" smtClean="0"/>
              <a:t>p, </a:t>
            </a:r>
            <a:r>
              <a:rPr lang="en" dirty="0"/>
              <a:t>then</a:t>
            </a:r>
            <a:endParaRPr dirty="0"/>
          </a:p>
          <a:p>
            <a:pPr marL="0" lvl="0" indent="0" algn="just" rtl="0">
              <a:spcBef>
                <a:spcPts val="1600"/>
              </a:spcBef>
              <a:spcAft>
                <a:spcPts val="0"/>
              </a:spcAft>
              <a:buNone/>
            </a:pPr>
            <a:r>
              <a:rPr lang="en" dirty="0"/>
              <a:t>       a</a:t>
            </a:r>
            <a:r>
              <a:rPr lang="en" baseline="30000" dirty="0"/>
              <a:t>p - 1</a:t>
            </a:r>
            <a:r>
              <a:rPr lang="en" dirty="0"/>
              <a:t>≡ 1 (mod p)</a:t>
            </a:r>
            <a:endParaRPr dirty="0"/>
          </a:p>
          <a:p>
            <a:pPr marL="457200" lvl="0" indent="-342900" algn="just" rtl="0">
              <a:spcBef>
                <a:spcPts val="1600"/>
              </a:spcBef>
              <a:spcAft>
                <a:spcPts val="0"/>
              </a:spcAft>
              <a:buSzPts val="1800"/>
              <a:buChar char="●"/>
            </a:pPr>
            <a:r>
              <a:rPr lang="en" dirty="0"/>
              <a:t>If</a:t>
            </a:r>
            <a:r>
              <a:rPr lang="en" b="1" dirty="0"/>
              <a:t> p </a:t>
            </a:r>
            <a:r>
              <a:rPr lang="en" dirty="0"/>
              <a:t>is prime and </a:t>
            </a:r>
            <a:r>
              <a:rPr lang="en" b="1" dirty="0"/>
              <a:t>a</a:t>
            </a:r>
            <a:r>
              <a:rPr lang="en" dirty="0"/>
              <a:t> is a positive integer, then</a:t>
            </a:r>
            <a:endParaRPr dirty="0"/>
          </a:p>
          <a:p>
            <a:pPr marL="0" indent="0" algn="just">
              <a:spcBef>
                <a:spcPts val="1600"/>
              </a:spcBef>
              <a:spcAft>
                <a:spcPts val="1600"/>
              </a:spcAft>
            </a:pPr>
            <a:endParaRPr lang="en-IN" dirty="0" smtClean="0"/>
          </a:p>
          <a:p>
            <a:pPr marL="0" indent="0" algn="just">
              <a:lnSpc>
                <a:spcPct val="100000"/>
              </a:lnSpc>
              <a:spcAft>
                <a:spcPts val="1600"/>
              </a:spcAft>
            </a:pPr>
            <a:r>
              <a:rPr lang="en-IN" dirty="0" smtClean="0"/>
              <a:t> p = 5, a = 3	  </a:t>
            </a:r>
            <a:r>
              <a:rPr lang="en-IN" dirty="0" err="1" smtClean="0"/>
              <a:t>a^p</a:t>
            </a:r>
            <a:r>
              <a:rPr lang="en-IN" dirty="0" smtClean="0"/>
              <a:t> = 3^5 = 243 = 3(mod 5) = a(mod p)</a:t>
            </a:r>
            <a:endParaRPr dirty="0"/>
          </a:p>
        </p:txBody>
      </p:sp>
      <p:pic>
        <p:nvPicPr>
          <p:cNvPr id="175" name="Google Shape;175;p27"/>
          <p:cNvPicPr preferRelativeResize="0"/>
          <p:nvPr/>
        </p:nvPicPr>
        <p:blipFill rotWithShape="1">
          <a:blip r:embed="rId5">
            <a:alphaModFix/>
          </a:blip>
          <a:srcRect b="32777"/>
          <a:stretch/>
        </p:blipFill>
        <p:spPr>
          <a:xfrm>
            <a:off x="975025" y="3311950"/>
            <a:ext cx="3204875" cy="4513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r>
              <a:rPr lang="en-IN" sz="3200" b="1" dirty="0" smtClean="0">
                <a:solidFill>
                  <a:schemeClr val="accent1"/>
                </a:solidFill>
              </a:rPr>
              <a:t>Miller-Rabin </a:t>
            </a:r>
            <a:r>
              <a:rPr lang="en" sz="3200" b="1" dirty="0" smtClean="0"/>
              <a:t>Primality Test</a:t>
            </a:r>
            <a:r>
              <a:rPr lang="en-IN" sz="3200" b="1" dirty="0" smtClean="0">
                <a:solidFill>
                  <a:schemeClr val="accent1"/>
                </a:solidFill>
              </a:rPr>
              <a:t/>
            </a:r>
            <a:br>
              <a:rPr lang="en-IN" sz="3200" b="1" dirty="0" smtClean="0">
                <a:solidFill>
                  <a:schemeClr val="accent1"/>
                </a:solidFill>
              </a:rPr>
            </a:br>
            <a:endParaRPr sz="3200" b="1" dirty="0"/>
          </a:p>
        </p:txBody>
      </p:sp>
      <p:sp>
        <p:nvSpPr>
          <p:cNvPr id="182" name="Google Shape;182;p28"/>
          <p:cNvSpPr txBox="1">
            <a:spLocks noGrp="1"/>
          </p:cNvSpPr>
          <p:nvPr>
            <p:ph type="body" idx="1"/>
          </p:nvPr>
        </p:nvSpPr>
        <p:spPr>
          <a:xfrm>
            <a:off x="301190" y="1143924"/>
            <a:ext cx="8520600" cy="355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solidFill>
                <a:schemeClr val="accent1"/>
              </a:solidFill>
            </a:endParaRPr>
          </a:p>
        </p:txBody>
      </p:sp>
      <p:pic>
        <p:nvPicPr>
          <p:cNvPr id="183" name="Google Shape;183;p28"/>
          <p:cNvPicPr preferRelativeResize="0"/>
          <p:nvPr/>
        </p:nvPicPr>
        <p:blipFill rotWithShape="1">
          <a:blip r:embed="rId3">
            <a:alphaModFix/>
          </a:blip>
          <a:srcRect l="-989"/>
          <a:stretch/>
        </p:blipFill>
        <p:spPr>
          <a:xfrm>
            <a:off x="217108" y="1121457"/>
            <a:ext cx="7486975" cy="3776364"/>
          </a:xfrm>
          <a:prstGeom prst="rect">
            <a:avLst/>
          </a:prstGeom>
          <a:noFill/>
          <a:ln>
            <a:noFill/>
          </a:ln>
        </p:spPr>
      </p:pic>
      <p:sp>
        <p:nvSpPr>
          <p:cNvPr id="5" name="Rectangle 4"/>
          <p:cNvSpPr/>
          <p:nvPr/>
        </p:nvSpPr>
        <p:spPr>
          <a:xfrm>
            <a:off x="6085490" y="2953407"/>
            <a:ext cx="1608082" cy="409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0000"/>
                </a:solidFill>
                <a:latin typeface="Calibri" pitchFamily="34" charset="0"/>
              </a:rPr>
              <a:t>// Probably Prime</a:t>
            </a:r>
            <a:endParaRPr lang="en-IN" b="1" dirty="0">
              <a:solidFill>
                <a:srgbClr val="000000"/>
              </a:solidFill>
              <a:latin typeface="Calibri" pitchFamily="34" charset="0"/>
            </a:endParaRPr>
          </a:p>
        </p:txBody>
      </p:sp>
      <p:sp>
        <p:nvSpPr>
          <p:cNvPr id="6" name="Rectangle 5"/>
          <p:cNvSpPr/>
          <p:nvPr/>
        </p:nvSpPr>
        <p:spPr>
          <a:xfrm>
            <a:off x="6532170" y="3883547"/>
            <a:ext cx="1608082" cy="409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0000"/>
                </a:solidFill>
                <a:latin typeface="Calibri" pitchFamily="34" charset="0"/>
              </a:rPr>
              <a:t>// Probably Prime</a:t>
            </a:r>
            <a:endParaRPr lang="en-IN" b="1" dirty="0">
              <a:solidFill>
                <a:srgbClr val="000000"/>
              </a:solidFill>
              <a:latin typeface="Calibri" pitchFamily="34" charset="0"/>
            </a:endParaRPr>
          </a:p>
        </p:txBody>
      </p:sp>
      <p:sp>
        <p:nvSpPr>
          <p:cNvPr id="9" name="Rectangle 8"/>
          <p:cNvSpPr/>
          <p:nvPr/>
        </p:nvSpPr>
        <p:spPr>
          <a:xfrm>
            <a:off x="3310860" y="4330227"/>
            <a:ext cx="1177057" cy="409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0000"/>
                </a:solidFill>
                <a:latin typeface="Calibri" pitchFamily="34" charset="0"/>
              </a:rPr>
              <a:t>// Not Prime</a:t>
            </a:r>
            <a:endParaRPr lang="en-IN" b="1" dirty="0">
              <a:solidFill>
                <a:srgbClr val="000000"/>
              </a:solidFill>
              <a:latin typeface="Calibri" pitchFamily="34" charset="0"/>
            </a:endParaRPr>
          </a:p>
        </p:txBody>
      </p:sp>
      <p:sp>
        <p:nvSpPr>
          <p:cNvPr id="10" name="Rectangle 9"/>
          <p:cNvSpPr/>
          <p:nvPr/>
        </p:nvSpPr>
        <p:spPr>
          <a:xfrm>
            <a:off x="5938360" y="2490977"/>
            <a:ext cx="1608082" cy="409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0000"/>
                </a:solidFill>
                <a:latin typeface="Calibri" pitchFamily="34" charset="0"/>
              </a:rPr>
              <a:t>// a is called base</a:t>
            </a:r>
            <a:endParaRPr lang="en-IN" b="1" dirty="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INTRODUCTION</a:t>
            </a:r>
            <a:endParaRPr b="1"/>
          </a:p>
        </p:txBody>
      </p:sp>
      <p:sp>
        <p:nvSpPr>
          <p:cNvPr id="98" name="Google Shape;98;p15"/>
          <p:cNvSpPr txBox="1">
            <a:spLocks noGrp="1"/>
          </p:cNvSpPr>
          <p:nvPr>
            <p:ph type="body" idx="1"/>
          </p:nvPr>
        </p:nvSpPr>
        <p:spPr>
          <a:xfrm>
            <a:off x="311700" y="1229875"/>
            <a:ext cx="7685692" cy="33390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US" dirty="0" smtClean="0"/>
              <a:t>Proposed b</a:t>
            </a:r>
            <a:r>
              <a:rPr lang="en" dirty="0" smtClean="0"/>
              <a:t>y </a:t>
            </a:r>
            <a:r>
              <a:rPr lang="en" dirty="0"/>
              <a:t>Rivest, Shamir &amp; Adleman </a:t>
            </a:r>
            <a:r>
              <a:rPr lang="en" dirty="0" smtClean="0"/>
              <a:t>in </a:t>
            </a:r>
            <a:r>
              <a:rPr lang="en" dirty="0"/>
              <a:t>1977 </a:t>
            </a:r>
            <a:endParaRPr dirty="0"/>
          </a:p>
          <a:p>
            <a:pPr marL="457200" lvl="0" indent="-342900" algn="just" rtl="0">
              <a:lnSpc>
                <a:spcPct val="150000"/>
              </a:lnSpc>
              <a:spcBef>
                <a:spcPts val="0"/>
              </a:spcBef>
              <a:spcAft>
                <a:spcPts val="0"/>
              </a:spcAft>
              <a:buSzPts val="1800"/>
              <a:buChar char="●"/>
            </a:pPr>
            <a:r>
              <a:rPr lang="en-US" dirty="0"/>
              <a:t>B</a:t>
            </a:r>
            <a:r>
              <a:rPr lang="en" dirty="0" smtClean="0"/>
              <a:t>est </a:t>
            </a:r>
            <a:r>
              <a:rPr lang="en" dirty="0"/>
              <a:t>known &amp; widely used public-key scheme</a:t>
            </a:r>
            <a:endParaRPr dirty="0"/>
          </a:p>
          <a:p>
            <a:pPr marL="457200" lvl="0" indent="-342900" algn="just" rtl="0">
              <a:lnSpc>
                <a:spcPct val="150000"/>
              </a:lnSpc>
              <a:spcBef>
                <a:spcPts val="0"/>
              </a:spcBef>
              <a:spcAft>
                <a:spcPts val="0"/>
              </a:spcAft>
              <a:buSzPts val="1800"/>
              <a:buChar char="●"/>
            </a:pPr>
            <a:r>
              <a:rPr lang="en-US" dirty="0"/>
              <a:t>U</a:t>
            </a:r>
            <a:r>
              <a:rPr lang="en" dirty="0" smtClean="0"/>
              <a:t>ses </a:t>
            </a:r>
            <a:r>
              <a:rPr lang="en" dirty="0"/>
              <a:t>large </a:t>
            </a:r>
            <a:r>
              <a:rPr lang="en" dirty="0" smtClean="0"/>
              <a:t>numbers</a:t>
            </a:r>
            <a:r>
              <a:rPr lang="en-US" dirty="0" smtClean="0"/>
              <a:t> </a:t>
            </a:r>
            <a:r>
              <a:rPr lang="en" dirty="0" smtClean="0"/>
              <a:t>(</a:t>
            </a:r>
            <a:r>
              <a:rPr lang="en" dirty="0"/>
              <a:t>1024 bits, 2048 bits )</a:t>
            </a:r>
            <a:endParaRPr dirty="0"/>
          </a:p>
          <a:p>
            <a:pPr marL="457200" lvl="0" indent="-342900" algn="just" rtl="0">
              <a:lnSpc>
                <a:spcPct val="150000"/>
              </a:lnSpc>
              <a:spcBef>
                <a:spcPts val="0"/>
              </a:spcBef>
              <a:spcAft>
                <a:spcPts val="0"/>
              </a:spcAft>
              <a:buSzPts val="1800"/>
              <a:buChar char="●"/>
            </a:pPr>
            <a:r>
              <a:rPr lang="en-US" dirty="0">
                <a:highlight>
                  <a:srgbClr val="FFFFFF"/>
                </a:highlight>
              </a:rPr>
              <a:t>U</a:t>
            </a:r>
            <a:r>
              <a:rPr lang="en" dirty="0" smtClean="0">
                <a:highlight>
                  <a:srgbClr val="FFFFFF"/>
                </a:highlight>
              </a:rPr>
              <a:t>ses </a:t>
            </a:r>
            <a:r>
              <a:rPr lang="en" dirty="0">
                <a:highlight>
                  <a:srgbClr val="FFFFFF"/>
                </a:highlight>
              </a:rPr>
              <a:t>two different but mathematically linked </a:t>
            </a:r>
            <a:r>
              <a:rPr lang="en" dirty="0" smtClean="0">
                <a:highlight>
                  <a:srgbClr val="FFFFFF"/>
                </a:highlight>
              </a:rPr>
              <a:t>keys</a:t>
            </a:r>
            <a:r>
              <a:rPr lang="en-US" dirty="0" smtClean="0">
                <a:highlight>
                  <a:srgbClr val="FFFFFF"/>
                </a:highlight>
              </a:rPr>
              <a:t> - </a:t>
            </a:r>
            <a:r>
              <a:rPr lang="en" dirty="0" smtClean="0">
                <a:highlight>
                  <a:srgbClr val="FFFFFF"/>
                </a:highlight>
              </a:rPr>
              <a:t>one </a:t>
            </a:r>
            <a:r>
              <a:rPr lang="en" dirty="0">
                <a:highlight>
                  <a:srgbClr val="FFFFFF"/>
                </a:highlight>
              </a:rPr>
              <a:t>public and one private. </a:t>
            </a:r>
            <a:endParaRPr dirty="0">
              <a:highlight>
                <a:srgbClr val="FFFFFF"/>
              </a:highlight>
            </a:endParaRPr>
          </a:p>
          <a:p>
            <a:pPr marL="457200" lvl="0" indent="-342900" algn="just" rtl="0">
              <a:lnSpc>
                <a:spcPct val="150000"/>
              </a:lnSpc>
              <a:spcBef>
                <a:spcPts val="0"/>
              </a:spcBef>
              <a:spcAft>
                <a:spcPts val="0"/>
              </a:spcAft>
              <a:buSzPts val="1800"/>
              <a:buChar char="●"/>
            </a:pPr>
            <a:r>
              <a:rPr lang="en-US" dirty="0">
                <a:highlight>
                  <a:srgbClr val="FFFFFF"/>
                </a:highlight>
              </a:rPr>
              <a:t>T</a:t>
            </a:r>
            <a:r>
              <a:rPr lang="en" dirty="0" smtClean="0">
                <a:highlight>
                  <a:srgbClr val="FFFFFF"/>
                </a:highlight>
              </a:rPr>
              <a:t>he </a:t>
            </a:r>
            <a:r>
              <a:rPr lang="en" dirty="0">
                <a:highlight>
                  <a:srgbClr val="FFFFFF"/>
                </a:highlight>
              </a:rPr>
              <a:t>public key can be shared with everyone, whereas </a:t>
            </a:r>
            <a:r>
              <a:rPr lang="en" dirty="0" smtClean="0">
                <a:highlight>
                  <a:srgbClr val="FFFFFF"/>
                </a:highlight>
              </a:rPr>
              <a:t>the </a:t>
            </a:r>
            <a:r>
              <a:rPr lang="en" dirty="0">
                <a:highlight>
                  <a:srgbClr val="FFFFFF"/>
                </a:highlight>
              </a:rPr>
              <a:t>private key must be kept secret.</a:t>
            </a:r>
            <a:r>
              <a:rPr lang="en" dirty="0"/>
              <a:t> </a:t>
            </a:r>
            <a:endParaRPr dirty="0"/>
          </a:p>
          <a:p>
            <a:pPr marL="4572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EXPONENTIATION </a:t>
            </a:r>
            <a:endParaRPr b="1"/>
          </a:p>
        </p:txBody>
      </p:sp>
      <p:sp>
        <p:nvSpPr>
          <p:cNvPr id="189" name="Google Shape;189;p29"/>
          <p:cNvSpPr txBox="1">
            <a:spLocks noGrp="1"/>
          </p:cNvSpPr>
          <p:nvPr>
            <p:ph type="body" idx="1"/>
          </p:nvPr>
        </p:nvSpPr>
        <p:spPr>
          <a:xfrm>
            <a:off x="301190" y="988136"/>
            <a:ext cx="8520600" cy="3836111"/>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Both encryption and decryption in RSA involve raising an integer to an integer power, mod n.</a:t>
            </a:r>
            <a:endParaRPr sz="1600"/>
          </a:p>
          <a:p>
            <a:pPr marL="457200" lvl="0" indent="-330200" algn="l" rtl="0">
              <a:spcBef>
                <a:spcPts val="0"/>
              </a:spcBef>
              <a:spcAft>
                <a:spcPts val="0"/>
              </a:spcAft>
              <a:buSzPts val="1600"/>
              <a:buChar char="●"/>
            </a:pPr>
            <a:r>
              <a:rPr lang="en" sz="1600" dirty="0"/>
              <a:t>To find the value a</a:t>
            </a:r>
            <a:r>
              <a:rPr lang="en" sz="1600" baseline="30000" dirty="0"/>
              <a:t>b </a:t>
            </a:r>
            <a:r>
              <a:rPr lang="en" sz="1600" dirty="0"/>
              <a:t>with a and b positive integers. If we express b as a binary number b</a:t>
            </a:r>
            <a:r>
              <a:rPr lang="en" sz="1600" baseline="-25000" dirty="0"/>
              <a:t>k</a:t>
            </a:r>
            <a:r>
              <a:rPr lang="en" sz="1600" dirty="0"/>
              <a:t> b</a:t>
            </a:r>
            <a:r>
              <a:rPr lang="en" sz="1600" baseline="-25000" dirty="0"/>
              <a:t>k-1</a:t>
            </a:r>
            <a:r>
              <a:rPr lang="en" sz="1600" dirty="0"/>
              <a:t>... b</a:t>
            </a:r>
            <a:r>
              <a:rPr lang="en" sz="1600" baseline="-25000" dirty="0"/>
              <a:t>0,</a:t>
            </a:r>
            <a:r>
              <a:rPr lang="en" sz="1600" dirty="0"/>
              <a:t> then we have</a:t>
            </a:r>
            <a:endParaRPr sz="1600" baseline="-25000"/>
          </a:p>
          <a:p>
            <a:pPr marL="0" lvl="0" indent="0" algn="l" rtl="0">
              <a:spcBef>
                <a:spcPts val="1600"/>
              </a:spcBef>
              <a:spcAft>
                <a:spcPts val="1600"/>
              </a:spcAft>
              <a:buNone/>
            </a:pPr>
            <a:r>
              <a:rPr lang="en" dirty="0"/>
              <a:t>      </a:t>
            </a:r>
            <a:endParaRPr/>
          </a:p>
        </p:txBody>
      </p:sp>
      <p:pic>
        <p:nvPicPr>
          <p:cNvPr id="190" name="Google Shape;190;p29"/>
          <p:cNvPicPr preferRelativeResize="0"/>
          <p:nvPr/>
        </p:nvPicPr>
        <p:blipFill>
          <a:blip r:embed="rId3">
            <a:alphaModFix/>
          </a:blip>
          <a:stretch>
            <a:fillRect/>
          </a:stretch>
        </p:blipFill>
        <p:spPr>
          <a:xfrm>
            <a:off x="525517" y="2375337"/>
            <a:ext cx="8618483" cy="2511973"/>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smtClean="0"/>
              <a:t>RSA Key Generation – Implementation Viewpoint</a:t>
            </a:r>
            <a:endParaRPr sz="2800" b="1"/>
          </a:p>
        </p:txBody>
      </p:sp>
      <p:sp>
        <p:nvSpPr>
          <p:cNvPr id="202" name="Google Shape;202;p31"/>
          <p:cNvSpPr txBox="1">
            <a:spLocks noGrp="1"/>
          </p:cNvSpPr>
          <p:nvPr>
            <p:ph type="body" idx="1"/>
          </p:nvPr>
        </p:nvSpPr>
        <p:spPr>
          <a:xfrm>
            <a:off x="0" y="1229875"/>
            <a:ext cx="9144000" cy="366794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dirty="0"/>
              <a:t>Step 1: </a:t>
            </a:r>
            <a:r>
              <a:rPr lang="en" dirty="0"/>
              <a:t>Determining two prime numbers, </a:t>
            </a:r>
            <a:r>
              <a:rPr lang="en" b="1" dirty="0"/>
              <a:t>p</a:t>
            </a:r>
            <a:r>
              <a:rPr lang="en" dirty="0"/>
              <a:t> and </a:t>
            </a:r>
            <a:r>
              <a:rPr lang="en" b="1" dirty="0" smtClean="0"/>
              <a:t>q</a:t>
            </a:r>
            <a:r>
              <a:rPr lang="en" dirty="0" smtClean="0"/>
              <a:t>.Repeat the following technique twice, one for p and another for q.</a:t>
            </a:r>
            <a:endParaRPr/>
          </a:p>
          <a:p>
            <a:pPr marL="457200" lvl="0" indent="0" algn="l" rtl="0">
              <a:lnSpc>
                <a:spcPct val="100000"/>
              </a:lnSpc>
              <a:spcBef>
                <a:spcPts val="1200"/>
              </a:spcBef>
              <a:spcAft>
                <a:spcPts val="0"/>
              </a:spcAft>
              <a:buNone/>
            </a:pPr>
            <a:r>
              <a:rPr lang="en" sz="1600" b="1" dirty="0"/>
              <a:t>i</a:t>
            </a:r>
            <a:r>
              <a:rPr lang="en" sz="1600" dirty="0" smtClean="0"/>
              <a:t>. </a:t>
            </a:r>
            <a:r>
              <a:rPr lang="en" sz="1600" dirty="0"/>
              <a:t>Pick an odd integer </a:t>
            </a:r>
            <a:r>
              <a:rPr lang="en" sz="1600" b="1" dirty="0"/>
              <a:t>n</a:t>
            </a:r>
            <a:r>
              <a:rPr lang="en" sz="1600" dirty="0"/>
              <a:t> at random (e.g., using a pseudorandom number generator).</a:t>
            </a:r>
            <a:endParaRPr sz="1600"/>
          </a:p>
          <a:p>
            <a:pPr marL="457200" lvl="0" indent="0" algn="l" rtl="0">
              <a:lnSpc>
                <a:spcPct val="100000"/>
              </a:lnSpc>
              <a:spcBef>
                <a:spcPts val="1200"/>
              </a:spcBef>
              <a:spcAft>
                <a:spcPts val="0"/>
              </a:spcAft>
              <a:buNone/>
            </a:pPr>
            <a:r>
              <a:rPr lang="en" sz="1600" b="1" dirty="0" smtClean="0"/>
              <a:t>ii</a:t>
            </a:r>
            <a:r>
              <a:rPr lang="en" sz="1600" dirty="0" smtClean="0"/>
              <a:t>. </a:t>
            </a:r>
            <a:r>
              <a:rPr lang="en" sz="1600" dirty="0"/>
              <a:t>Pick an integer </a:t>
            </a:r>
            <a:r>
              <a:rPr lang="en" sz="1600" b="1" dirty="0"/>
              <a:t>a &lt; n</a:t>
            </a:r>
            <a:r>
              <a:rPr lang="en" sz="1600" dirty="0"/>
              <a:t> at random.</a:t>
            </a:r>
            <a:endParaRPr sz="1600"/>
          </a:p>
          <a:p>
            <a:pPr marL="457200" lvl="0" indent="0" algn="l" rtl="0">
              <a:lnSpc>
                <a:spcPct val="100000"/>
              </a:lnSpc>
              <a:spcBef>
                <a:spcPts val="1200"/>
              </a:spcBef>
              <a:spcAft>
                <a:spcPts val="0"/>
              </a:spcAft>
              <a:buNone/>
            </a:pPr>
            <a:r>
              <a:rPr lang="en" sz="1600" b="1" dirty="0" smtClean="0"/>
              <a:t>iii</a:t>
            </a:r>
            <a:r>
              <a:rPr lang="en" sz="1600" dirty="0" smtClean="0"/>
              <a:t>. </a:t>
            </a:r>
            <a:r>
              <a:rPr lang="en" sz="1600" dirty="0"/>
              <a:t>Perform the probabilistic primality test, such as Miller-Rabin, </a:t>
            </a:r>
            <a:r>
              <a:rPr lang="en" sz="1600" dirty="0" smtClean="0"/>
              <a:t>with </a:t>
            </a:r>
            <a:r>
              <a:rPr lang="en" sz="1600" b="1" dirty="0"/>
              <a:t>a</a:t>
            </a:r>
            <a:r>
              <a:rPr lang="en" sz="1600" dirty="0"/>
              <a:t> as a parameter.</a:t>
            </a:r>
            <a:endParaRPr sz="1600"/>
          </a:p>
          <a:p>
            <a:pPr marL="457200" lvl="0" indent="0" algn="l" rtl="0">
              <a:lnSpc>
                <a:spcPct val="100000"/>
              </a:lnSpc>
              <a:spcBef>
                <a:spcPts val="1200"/>
              </a:spcBef>
              <a:spcAft>
                <a:spcPts val="0"/>
              </a:spcAft>
              <a:buNone/>
            </a:pPr>
            <a:r>
              <a:rPr lang="en" sz="1600" dirty="0"/>
              <a:t>If </a:t>
            </a:r>
            <a:r>
              <a:rPr lang="en" sz="1600" b="1" dirty="0"/>
              <a:t>n</a:t>
            </a:r>
            <a:r>
              <a:rPr lang="en" sz="1600" dirty="0"/>
              <a:t> fails the test, reject the value </a:t>
            </a:r>
            <a:r>
              <a:rPr lang="en" sz="1600" b="1" dirty="0"/>
              <a:t>n</a:t>
            </a:r>
            <a:r>
              <a:rPr lang="en" sz="1600" dirty="0"/>
              <a:t> and go to step </a:t>
            </a:r>
            <a:r>
              <a:rPr lang="en" sz="1600" b="1" dirty="0" smtClean="0"/>
              <a:t>i</a:t>
            </a:r>
            <a:r>
              <a:rPr lang="en" sz="1600" dirty="0" smtClean="0"/>
              <a:t>.</a:t>
            </a:r>
            <a:endParaRPr sz="1600"/>
          </a:p>
          <a:p>
            <a:pPr marL="457200" lvl="0" indent="0" algn="l" rtl="0">
              <a:lnSpc>
                <a:spcPct val="100000"/>
              </a:lnSpc>
              <a:spcBef>
                <a:spcPts val="1200"/>
              </a:spcBef>
              <a:spcAft>
                <a:spcPts val="0"/>
              </a:spcAft>
              <a:buNone/>
            </a:pPr>
            <a:r>
              <a:rPr lang="en" sz="1600" b="1" dirty="0" smtClean="0"/>
              <a:t>iv</a:t>
            </a:r>
            <a:r>
              <a:rPr lang="en" sz="1600" dirty="0" smtClean="0"/>
              <a:t>. </a:t>
            </a:r>
            <a:r>
              <a:rPr lang="en" sz="1600" dirty="0"/>
              <a:t>If </a:t>
            </a:r>
            <a:r>
              <a:rPr lang="en" sz="1600" b="1" dirty="0"/>
              <a:t>n</a:t>
            </a:r>
            <a:r>
              <a:rPr lang="en" sz="1600" dirty="0"/>
              <a:t> has passed a sufficient number of tests, accept </a:t>
            </a:r>
            <a:r>
              <a:rPr lang="en" sz="1600" b="1" dirty="0"/>
              <a:t>n</a:t>
            </a:r>
            <a:r>
              <a:rPr lang="en" sz="1600" dirty="0"/>
              <a:t>; </a:t>
            </a:r>
            <a:endParaRPr lang="en" sz="1600" dirty="0" smtClean="0"/>
          </a:p>
          <a:p>
            <a:pPr marL="457200" lvl="0" indent="0" algn="l" rtl="0">
              <a:lnSpc>
                <a:spcPct val="100000"/>
              </a:lnSpc>
              <a:spcBef>
                <a:spcPts val="1200"/>
              </a:spcBef>
              <a:spcAft>
                <a:spcPts val="0"/>
              </a:spcAft>
              <a:buNone/>
            </a:pPr>
            <a:r>
              <a:rPr lang="en" sz="1600" dirty="0" smtClean="0"/>
              <a:t>   otherwise</a:t>
            </a:r>
            <a:r>
              <a:rPr lang="en" sz="1600" dirty="0"/>
              <a:t>, go to step </a:t>
            </a:r>
            <a:r>
              <a:rPr lang="en" sz="1600" b="1" dirty="0" smtClean="0"/>
              <a:t>ii</a:t>
            </a:r>
            <a:r>
              <a:rPr lang="en" sz="1600" dirty="0" smtClean="0"/>
              <a:t>.</a:t>
            </a:r>
            <a:endParaRPr sz="1600"/>
          </a:p>
          <a:p>
            <a:pPr marL="0" lvl="0" indent="0" algn="l" rtl="0">
              <a:lnSpc>
                <a:spcPct val="100000"/>
              </a:lnSpc>
              <a:spcBef>
                <a:spcPts val="1600"/>
              </a:spcBef>
              <a:spcAft>
                <a:spcPts val="0"/>
              </a:spcAft>
              <a:buNone/>
            </a:pPr>
            <a:endParaRPr sz="1600"/>
          </a:p>
          <a:p>
            <a:pPr marL="9144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lvl="0"/>
            <a:r>
              <a:rPr lang="en" sz="2400" b="1" dirty="0" smtClean="0"/>
              <a:t>RSA Key Generation – Implementation Viewpoint (</a:t>
            </a:r>
            <a:r>
              <a:rPr lang="en" sz="2400" dirty="0" smtClean="0"/>
              <a:t>Contd.</a:t>
            </a:r>
            <a:r>
              <a:rPr lang="en" sz="2400" b="1" dirty="0" smtClean="0"/>
              <a:t>)</a:t>
            </a:r>
            <a:endParaRPr sz="2400" b="1"/>
          </a:p>
          <a:p>
            <a:pPr marL="0" lvl="0" indent="0" algn="l" rtl="0">
              <a:spcBef>
                <a:spcPts val="0"/>
              </a:spcBef>
              <a:spcAft>
                <a:spcPts val="0"/>
              </a:spcAft>
              <a:buNone/>
            </a:pPr>
            <a:endParaRPr/>
          </a:p>
        </p:txBody>
      </p:sp>
      <p:sp>
        <p:nvSpPr>
          <p:cNvPr id="208" name="Google Shape;208;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None/>
            </a:pPr>
            <a:r>
              <a:rPr lang="en" b="1" dirty="0" smtClean="0"/>
              <a:t>NOTE:</a:t>
            </a:r>
          </a:p>
          <a:p>
            <a:pPr marL="457200" lvl="0" indent="-342900" algn="just" rtl="0">
              <a:spcBef>
                <a:spcPts val="0"/>
              </a:spcBef>
              <a:spcAft>
                <a:spcPts val="0"/>
              </a:spcAft>
              <a:buSzPts val="1800"/>
              <a:buChar char="●"/>
            </a:pPr>
            <a:r>
              <a:rPr lang="en" dirty="0" smtClean="0"/>
              <a:t>The </a:t>
            </a:r>
            <a:r>
              <a:rPr lang="en" dirty="0"/>
              <a:t>prime number theorem states that the primes near N are spaced on the average one every (ln N) integers.</a:t>
            </a:r>
            <a:endParaRPr/>
          </a:p>
          <a:p>
            <a:pPr marL="457200" lvl="0" indent="-342900" algn="just" rtl="0">
              <a:spcBef>
                <a:spcPts val="0"/>
              </a:spcBef>
              <a:spcAft>
                <a:spcPts val="0"/>
              </a:spcAft>
              <a:buSzPts val="1800"/>
              <a:buChar char="●"/>
            </a:pPr>
            <a:r>
              <a:rPr lang="en" dirty="0"/>
              <a:t>Thus, on </a:t>
            </a:r>
            <a:r>
              <a:rPr lang="en" dirty="0" smtClean="0"/>
              <a:t>average</a:t>
            </a:r>
            <a:r>
              <a:rPr lang="en" dirty="0"/>
              <a:t>, one would have to test on the order of ln(N) integers before a prime is found.</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311700" y="388980"/>
            <a:ext cx="8520600" cy="607800"/>
          </a:xfrm>
          <a:prstGeom prst="rect">
            <a:avLst/>
          </a:prstGeom>
        </p:spPr>
        <p:txBody>
          <a:bodyPr spcFirstLastPara="1" wrap="square" lIns="91425" tIns="91425" rIns="91425" bIns="91425" anchor="t" anchorCtr="0">
            <a:noAutofit/>
          </a:bodyPr>
          <a:lstStyle/>
          <a:p>
            <a:pPr lvl="0"/>
            <a:r>
              <a:rPr lang="en" sz="2400" b="1" dirty="0" smtClean="0"/>
              <a:t>RSA Key Generation – Implementation Viewpoint (</a:t>
            </a:r>
            <a:r>
              <a:rPr lang="en" sz="2400" dirty="0" smtClean="0"/>
              <a:t>Contd.)</a:t>
            </a:r>
            <a:endParaRPr sz="2400"/>
          </a:p>
          <a:p>
            <a:pPr marL="0" lvl="0" indent="0" algn="l" rtl="0">
              <a:spcBef>
                <a:spcPts val="0"/>
              </a:spcBef>
              <a:spcAft>
                <a:spcPts val="0"/>
              </a:spcAft>
              <a:buNone/>
            </a:pPr>
            <a:endParaRPr/>
          </a:p>
        </p:txBody>
      </p:sp>
      <p:sp>
        <p:nvSpPr>
          <p:cNvPr id="214" name="Google Shape;214;p33"/>
          <p:cNvSpPr txBox="1">
            <a:spLocks noGrp="1"/>
          </p:cNvSpPr>
          <p:nvPr>
            <p:ph type="body" idx="1"/>
          </p:nvPr>
        </p:nvSpPr>
        <p:spPr>
          <a:xfrm>
            <a:off x="0" y="1229874"/>
            <a:ext cx="8029903" cy="363641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dirty="0"/>
              <a:t>Step 2-</a:t>
            </a:r>
            <a:r>
              <a:rPr lang="en" dirty="0"/>
              <a:t> Selecting either e or d and calculating the other.</a:t>
            </a:r>
            <a:endParaRPr/>
          </a:p>
          <a:p>
            <a:pPr marL="914400" lvl="1" indent="-330200" algn="l" rtl="0">
              <a:spcBef>
                <a:spcPts val="0"/>
              </a:spcBef>
              <a:spcAft>
                <a:spcPts val="0"/>
              </a:spcAft>
              <a:buSzPts val="1600"/>
              <a:buChar char="○"/>
            </a:pPr>
            <a:r>
              <a:rPr lang="en" sz="1600" dirty="0"/>
              <a:t>we need to select an e such that gcd(Φ(n), e) = 1 and then calculate d≡e</a:t>
            </a:r>
            <a:r>
              <a:rPr lang="en" sz="1600" baseline="30000" dirty="0"/>
              <a:t>-1</a:t>
            </a:r>
            <a:r>
              <a:rPr lang="en" sz="1600" dirty="0"/>
              <a:t> (mod Φ(n)).</a:t>
            </a:r>
            <a:endParaRPr sz="1600"/>
          </a:p>
          <a:p>
            <a:pPr marL="914400" lvl="1" indent="-330200" algn="l" rtl="0">
              <a:spcBef>
                <a:spcPts val="0"/>
              </a:spcBef>
              <a:spcAft>
                <a:spcPts val="0"/>
              </a:spcAft>
              <a:buSzPts val="1600"/>
              <a:buChar char="○"/>
            </a:pPr>
            <a:r>
              <a:rPr lang="en" sz="1600" dirty="0"/>
              <a:t>We </a:t>
            </a:r>
            <a:r>
              <a:rPr lang="en" sz="1600" dirty="0" smtClean="0"/>
              <a:t>can use </a:t>
            </a:r>
            <a:r>
              <a:rPr lang="en" sz="1600" dirty="0"/>
              <a:t>extended Euclid’s algorithm.</a:t>
            </a:r>
            <a:endParaRPr sz="1600"/>
          </a:p>
          <a:p>
            <a:pPr marL="914400" lvl="1" indent="-330200" algn="l" rtl="0">
              <a:spcBef>
                <a:spcPts val="0"/>
              </a:spcBef>
              <a:spcAft>
                <a:spcPts val="0"/>
              </a:spcAft>
              <a:buSzPts val="1600"/>
              <a:buChar char="○"/>
            </a:pPr>
            <a:r>
              <a:rPr lang="en" sz="1600" dirty="0"/>
              <a:t>It calculates the greatest common divisor of two integers and, if the gcd is 1, determine the inverse of one of the integers modulo the </a:t>
            </a:r>
            <a:r>
              <a:rPr lang="en" sz="1600" dirty="0" smtClean="0"/>
              <a:t>other.</a:t>
            </a:r>
          </a:p>
          <a:p>
            <a:pPr indent="-330200">
              <a:buSzPts val="1600"/>
              <a:buNone/>
            </a:pPr>
            <a:r>
              <a:rPr lang="en" sz="2000" b="1" dirty="0" smtClean="0"/>
              <a:t>NOTE:</a:t>
            </a:r>
          </a:p>
          <a:p>
            <a:pPr indent="-330200">
              <a:buSzPts val="1600"/>
              <a:buFont typeface="Courier New" pitchFamily="49" charset="0"/>
              <a:buChar char="o"/>
            </a:pPr>
            <a:r>
              <a:rPr lang="en" sz="1400" dirty="0" smtClean="0"/>
              <a:t>The </a:t>
            </a:r>
            <a:r>
              <a:rPr lang="en" sz="1400" dirty="0"/>
              <a:t>procedure is to generate a series of random </a:t>
            </a:r>
            <a:r>
              <a:rPr lang="en" sz="1400" dirty="0" smtClean="0"/>
              <a:t>numbers testing </a:t>
            </a:r>
            <a:r>
              <a:rPr lang="en" sz="1400" dirty="0"/>
              <a:t>each against </a:t>
            </a:r>
            <a:r>
              <a:rPr lang="en" sz="1400" dirty="0" smtClean="0"/>
              <a:t>Φ(n) until </a:t>
            </a:r>
            <a:r>
              <a:rPr lang="en" sz="1400" dirty="0"/>
              <a:t>a number relatively prime </a:t>
            </a:r>
            <a:r>
              <a:rPr lang="en" sz="1400" dirty="0" smtClean="0"/>
              <a:t>to Φ(n) is </a:t>
            </a:r>
            <a:r>
              <a:rPr lang="en" sz="1400" dirty="0"/>
              <a:t>found.</a:t>
            </a:r>
            <a:endParaRPr sz="1400"/>
          </a:p>
          <a:p>
            <a:pPr indent="-330200">
              <a:buSzPts val="1600"/>
              <a:buChar char="○"/>
            </a:pPr>
            <a:r>
              <a:rPr lang="en" sz="1400" dirty="0"/>
              <a:t>The probability that two random numbers are relatively prime is about </a:t>
            </a:r>
            <a:r>
              <a:rPr lang="en" sz="1400" b="1" dirty="0"/>
              <a:t>0.6</a:t>
            </a:r>
            <a:r>
              <a:rPr lang="en" sz="1400" dirty="0"/>
              <a:t>;</a:t>
            </a:r>
            <a:endParaRPr sz="1400"/>
          </a:p>
          <a:p>
            <a:pPr marL="0" lvl="0" indent="0" algn="l" rtl="0">
              <a:spcBef>
                <a:spcPts val="1600"/>
              </a:spcBef>
              <a:spcAft>
                <a:spcPts val="0"/>
              </a:spcAft>
              <a:buNone/>
            </a:pPr>
            <a:endParaRPr sz="1600"/>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Next Topic</a:t>
            </a:r>
            <a:endParaRPr lang="en-IN" b="1" dirty="0"/>
          </a:p>
        </p:txBody>
      </p:sp>
      <p:sp>
        <p:nvSpPr>
          <p:cNvPr id="3" name="Text Placeholder 2"/>
          <p:cNvSpPr>
            <a:spLocks noGrp="1"/>
          </p:cNvSpPr>
          <p:nvPr>
            <p:ph type="body" idx="1"/>
          </p:nvPr>
        </p:nvSpPr>
        <p:spPr/>
        <p:txBody>
          <a:bodyPr/>
          <a:lstStyle/>
          <a:p>
            <a:endParaRPr lang="en-IN" dirty="0" smtClean="0"/>
          </a:p>
          <a:p>
            <a:pPr>
              <a:buNone/>
            </a:pPr>
            <a:endParaRPr lang="en-IN" dirty="0" smtClean="0"/>
          </a:p>
          <a:p>
            <a:endParaRPr lang="en-IN" dirty="0" smtClean="0"/>
          </a:p>
          <a:p>
            <a:pPr>
              <a:buNone/>
            </a:pPr>
            <a:r>
              <a:rPr lang="en-IN" sz="2800" b="1" dirty="0" smtClean="0"/>
              <a:t>Knapsack Cryptosystem</a:t>
            </a:r>
            <a:endParaRPr lang="en-IN" sz="28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9"/>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smtClean="0"/>
              <a:t>Thank You</a:t>
            </a:r>
            <a:endParaRPr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t>W</a:t>
            </a:r>
            <a:r>
              <a:rPr lang="en-US" b="1" dirty="0" err="1" smtClean="0"/>
              <a:t>hy</a:t>
            </a:r>
            <a:r>
              <a:rPr lang="en" b="1" dirty="0" smtClean="0"/>
              <a:t> </a:t>
            </a:r>
            <a:r>
              <a:rPr lang="en" b="1" dirty="0"/>
              <a:t>RSA </a:t>
            </a:r>
            <a:r>
              <a:rPr lang="en" b="1" dirty="0" smtClean="0"/>
              <a:t>A</a:t>
            </a:r>
            <a:r>
              <a:rPr lang="en-US" b="1" dirty="0" err="1" smtClean="0"/>
              <a:t>lgorithm</a:t>
            </a:r>
            <a:r>
              <a:rPr lang="en-US" b="1" dirty="0" smtClean="0"/>
              <a:t> ?</a:t>
            </a:r>
            <a:endParaRPr b="1" dirty="0"/>
          </a:p>
        </p:txBody>
      </p:sp>
      <p:sp>
        <p:nvSpPr>
          <p:cNvPr id="111" name="Google Shape;111;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US" dirty="0">
                <a:highlight>
                  <a:srgbClr val="FFFFFF"/>
                </a:highlight>
              </a:rPr>
              <a:t>D</a:t>
            </a:r>
            <a:r>
              <a:rPr lang="en" dirty="0" smtClean="0">
                <a:highlight>
                  <a:srgbClr val="FFFFFF"/>
                </a:highlight>
              </a:rPr>
              <a:t>erives </a:t>
            </a:r>
            <a:r>
              <a:rPr lang="en" dirty="0">
                <a:highlight>
                  <a:srgbClr val="FFFFFF"/>
                </a:highlight>
              </a:rPr>
              <a:t>its security from the difficulty of factoring large integers that are the product of two large prime numbers.</a:t>
            </a:r>
            <a:endParaRPr dirty="0">
              <a:highlight>
                <a:srgbClr val="FFFFFF"/>
              </a:highlight>
            </a:endParaRPr>
          </a:p>
          <a:p>
            <a:pPr marL="457200" lvl="0" indent="-342900" algn="just" rtl="0">
              <a:lnSpc>
                <a:spcPct val="150000"/>
              </a:lnSpc>
              <a:spcBef>
                <a:spcPts val="0"/>
              </a:spcBef>
              <a:spcAft>
                <a:spcPts val="0"/>
              </a:spcAft>
              <a:buSzPts val="1800"/>
              <a:buChar char="●"/>
            </a:pPr>
            <a:endParaRPr lang="en-US" dirty="0" smtClean="0">
              <a:highlight>
                <a:srgbClr val="FFFFFF"/>
              </a:highlight>
            </a:endParaRPr>
          </a:p>
          <a:p>
            <a:pPr marL="457200" lvl="0" indent="-342900" algn="just" rtl="0">
              <a:lnSpc>
                <a:spcPct val="150000"/>
              </a:lnSpc>
              <a:spcBef>
                <a:spcPts val="0"/>
              </a:spcBef>
              <a:spcAft>
                <a:spcPts val="0"/>
              </a:spcAft>
              <a:buSzPts val="1800"/>
              <a:buChar char="●"/>
            </a:pPr>
            <a:r>
              <a:rPr lang="en" dirty="0" smtClean="0">
                <a:highlight>
                  <a:srgbClr val="FFFFFF"/>
                </a:highlight>
              </a:rPr>
              <a:t>Either </a:t>
            </a:r>
            <a:r>
              <a:rPr lang="en" dirty="0">
                <a:highlight>
                  <a:srgbClr val="FFFFFF"/>
                </a:highlight>
              </a:rPr>
              <a:t>of the two related keys can be used for encryption, with the other used for decryption</a:t>
            </a:r>
            <a:r>
              <a:rPr lang="en" dirty="0" smtClean="0">
                <a:highlight>
                  <a:srgbClr val="FFFFFF"/>
                </a:highlight>
              </a:rPr>
              <a:t>.</a:t>
            </a:r>
            <a:r>
              <a:rPr lang="en-US" dirty="0" smtClean="0">
                <a:highlight>
                  <a:srgbClr val="FFFFFF"/>
                </a:highlight>
              </a:rPr>
              <a:t> So, it can be used for both confidential communications and generating digital signatures.</a:t>
            </a:r>
            <a:endParaRPr dirty="0">
              <a:highlight>
                <a:srgbClr val="FFFFFF"/>
              </a:highlight>
            </a:endParaRPr>
          </a:p>
          <a:p>
            <a:pPr marL="0" lvl="0" indent="0" algn="just" rtl="0">
              <a:lnSpc>
                <a:spcPct val="150000"/>
              </a:lnSpc>
              <a:spcBef>
                <a:spcPts val="1600"/>
              </a:spcBef>
              <a:spcAft>
                <a:spcPts val="0"/>
              </a:spcAft>
              <a:buNone/>
            </a:pPr>
            <a:endParaRPr dirty="0">
              <a:highlight>
                <a:srgbClr val="FFFFFF"/>
              </a:highlight>
            </a:endParaRPr>
          </a:p>
          <a:p>
            <a:pPr marL="457200" lvl="0" indent="0" algn="l" rtl="0">
              <a:spcBef>
                <a:spcPts val="1600"/>
              </a:spcBef>
              <a:spcAft>
                <a:spcPts val="1600"/>
              </a:spcAft>
              <a:buNone/>
            </a:pPr>
            <a:endParaRPr dirty="0">
              <a:highlight>
                <a:srgbClr val="FFFFFF"/>
              </a:highligh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315407"/>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RSA Key Setup</a:t>
            </a:r>
            <a:endParaRPr b="1"/>
          </a:p>
        </p:txBody>
      </p:sp>
      <p:sp>
        <p:nvSpPr>
          <p:cNvPr id="124" name="Google Shape;124;p19"/>
          <p:cNvSpPr txBox="1">
            <a:spLocks noGrp="1"/>
          </p:cNvSpPr>
          <p:nvPr>
            <p:ph type="body" idx="1"/>
          </p:nvPr>
        </p:nvSpPr>
        <p:spPr>
          <a:xfrm>
            <a:off x="269658" y="967116"/>
            <a:ext cx="8745715" cy="3731008"/>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E</a:t>
            </a:r>
            <a:r>
              <a:rPr lang="en" dirty="0" smtClean="0"/>
              <a:t>ach </a:t>
            </a:r>
            <a:r>
              <a:rPr lang="en" dirty="0"/>
              <a:t>user generates a </a:t>
            </a:r>
            <a:r>
              <a:rPr lang="en" dirty="0" smtClean="0"/>
              <a:t>public</a:t>
            </a:r>
            <a:r>
              <a:rPr lang="en-US" dirty="0" smtClean="0"/>
              <a:t> </a:t>
            </a:r>
            <a:r>
              <a:rPr lang="en" dirty="0" smtClean="0"/>
              <a:t>/</a:t>
            </a:r>
            <a:r>
              <a:rPr lang="en-US" dirty="0" smtClean="0"/>
              <a:t> </a:t>
            </a:r>
            <a:r>
              <a:rPr lang="en" dirty="0" smtClean="0"/>
              <a:t>private </a:t>
            </a:r>
            <a:r>
              <a:rPr lang="en" dirty="0"/>
              <a:t>key pair by selecting two large </a:t>
            </a:r>
            <a:r>
              <a:rPr lang="en" dirty="0" smtClean="0"/>
              <a:t>prime</a:t>
            </a:r>
            <a:r>
              <a:rPr lang="en-US" dirty="0" smtClean="0"/>
              <a:t> number</a:t>
            </a:r>
            <a:r>
              <a:rPr lang="en" dirty="0" smtClean="0"/>
              <a:t>s </a:t>
            </a:r>
            <a:r>
              <a:rPr lang="en" dirty="0"/>
              <a:t>at random: p, q </a:t>
            </a:r>
            <a:r>
              <a:rPr lang="en-US" sz="1600" dirty="0" smtClean="0">
                <a:solidFill>
                  <a:srgbClr val="008000"/>
                </a:solidFill>
              </a:rPr>
              <a:t>[As an </a:t>
            </a:r>
            <a:r>
              <a:rPr lang="en-US" sz="1600" b="1" dirty="0" smtClean="0">
                <a:solidFill>
                  <a:srgbClr val="008000"/>
                </a:solidFill>
              </a:rPr>
              <a:t>example</a:t>
            </a:r>
            <a:r>
              <a:rPr lang="en-US" sz="1600" dirty="0" smtClean="0">
                <a:solidFill>
                  <a:srgbClr val="008000"/>
                </a:solidFill>
              </a:rPr>
              <a:t>, </a:t>
            </a:r>
            <a:r>
              <a:rPr lang="en-US" sz="1600" dirty="0">
                <a:solidFill>
                  <a:srgbClr val="008000"/>
                </a:solidFill>
              </a:rPr>
              <a:t>l</a:t>
            </a:r>
            <a:r>
              <a:rPr lang="en-US" sz="1600" dirty="0" smtClean="0">
                <a:solidFill>
                  <a:srgbClr val="008000"/>
                </a:solidFill>
              </a:rPr>
              <a:t>et, p=7 and q=17]</a:t>
            </a:r>
            <a:endParaRPr sz="1600" dirty="0">
              <a:solidFill>
                <a:srgbClr val="008000"/>
              </a:solidFill>
            </a:endParaRPr>
          </a:p>
          <a:p>
            <a:pPr marL="457200" lvl="0" indent="-342900" algn="l" rtl="0">
              <a:spcBef>
                <a:spcPts val="0"/>
              </a:spcBef>
              <a:spcAft>
                <a:spcPts val="0"/>
              </a:spcAft>
              <a:buSzPts val="1800"/>
              <a:buChar char="●"/>
            </a:pPr>
            <a:r>
              <a:rPr lang="en-US" dirty="0"/>
              <a:t>C</a:t>
            </a:r>
            <a:r>
              <a:rPr lang="en" dirty="0" smtClean="0"/>
              <a:t>omput</a:t>
            </a:r>
            <a:r>
              <a:rPr lang="en-US" dirty="0" smtClean="0"/>
              <a:t>e</a:t>
            </a:r>
            <a:r>
              <a:rPr lang="en" dirty="0" smtClean="0"/>
              <a:t> </a:t>
            </a:r>
            <a:r>
              <a:rPr lang="en" dirty="0"/>
              <a:t>their system modulus </a:t>
            </a:r>
            <a:r>
              <a:rPr lang="en" dirty="0" smtClean="0"/>
              <a:t>n=p.q</a:t>
            </a:r>
            <a:r>
              <a:rPr lang="en-US" dirty="0" smtClean="0"/>
              <a:t> </a:t>
            </a:r>
            <a:r>
              <a:rPr lang="en-US" sz="1600" dirty="0" smtClean="0">
                <a:solidFill>
                  <a:srgbClr val="008000"/>
                </a:solidFill>
              </a:rPr>
              <a:t>[n=7.17=119]</a:t>
            </a:r>
            <a:endParaRPr sz="1600" dirty="0">
              <a:solidFill>
                <a:srgbClr val="008000"/>
              </a:solidFill>
            </a:endParaRPr>
          </a:p>
          <a:p>
            <a:pPr lvl="0"/>
            <a:r>
              <a:rPr lang="en" dirty="0" smtClean="0"/>
              <a:t>Compute </a:t>
            </a:r>
            <a:r>
              <a:rPr lang="en-US" dirty="0"/>
              <a:t>E</a:t>
            </a:r>
            <a:r>
              <a:rPr lang="en" dirty="0" smtClean="0"/>
              <a:t>uler’s </a:t>
            </a:r>
            <a:r>
              <a:rPr lang="en-US" dirty="0"/>
              <a:t>T</a:t>
            </a:r>
            <a:r>
              <a:rPr lang="en" dirty="0" smtClean="0"/>
              <a:t>otient </a:t>
            </a:r>
            <a:r>
              <a:rPr lang="en" dirty="0"/>
              <a:t>function ø(n)=(p-1)(q-1</a:t>
            </a:r>
            <a:r>
              <a:rPr lang="en" dirty="0" smtClean="0"/>
              <a:t>)</a:t>
            </a:r>
            <a:r>
              <a:rPr lang="en-US" dirty="0" smtClean="0"/>
              <a:t> </a:t>
            </a:r>
            <a:r>
              <a:rPr lang="en-US" sz="1600" dirty="0" smtClean="0">
                <a:solidFill>
                  <a:srgbClr val="008000"/>
                </a:solidFill>
              </a:rPr>
              <a:t>[</a:t>
            </a:r>
            <a:r>
              <a:rPr lang="en" sz="1600" dirty="0">
                <a:solidFill>
                  <a:srgbClr val="008000"/>
                </a:solidFill>
              </a:rPr>
              <a:t>ø(n</a:t>
            </a:r>
            <a:r>
              <a:rPr lang="en" sz="1600" dirty="0" smtClean="0">
                <a:solidFill>
                  <a:srgbClr val="008000"/>
                </a:solidFill>
              </a:rPr>
              <a:t>)</a:t>
            </a:r>
            <a:r>
              <a:rPr lang="en-US" sz="1600" dirty="0" smtClean="0">
                <a:solidFill>
                  <a:srgbClr val="008000"/>
                </a:solidFill>
              </a:rPr>
              <a:t>=6.16=96]</a:t>
            </a:r>
            <a:endParaRPr sz="1600" dirty="0">
              <a:solidFill>
                <a:srgbClr val="008000"/>
              </a:solidFill>
            </a:endParaRPr>
          </a:p>
          <a:p>
            <a:r>
              <a:rPr lang="en-US" dirty="0"/>
              <a:t>S</a:t>
            </a:r>
            <a:r>
              <a:rPr lang="en" dirty="0" smtClean="0"/>
              <a:t>elect </a:t>
            </a:r>
            <a:r>
              <a:rPr lang="en" dirty="0"/>
              <a:t>at random the encryption key </a:t>
            </a:r>
            <a:r>
              <a:rPr lang="en" dirty="0" smtClean="0"/>
              <a:t>e</a:t>
            </a:r>
            <a:r>
              <a:rPr lang="en-US" dirty="0" smtClean="0"/>
              <a:t> </a:t>
            </a:r>
            <a:r>
              <a:rPr lang="en-US" sz="1600" dirty="0">
                <a:solidFill>
                  <a:srgbClr val="008000"/>
                </a:solidFill>
              </a:rPr>
              <a:t>[Let, e=</a:t>
            </a:r>
            <a:r>
              <a:rPr lang="en-US" sz="1600" dirty="0" smtClean="0">
                <a:solidFill>
                  <a:srgbClr val="008000"/>
                </a:solidFill>
              </a:rPr>
              <a:t>5 because it is not a </a:t>
            </a:r>
            <a:r>
              <a:rPr lang="en-US" sz="1600" dirty="0" smtClean="0">
                <a:solidFill>
                  <a:srgbClr val="008000"/>
                </a:solidFill>
              </a:rPr>
              <a:t>factors </a:t>
            </a:r>
            <a:r>
              <a:rPr lang="en-US" sz="1600" dirty="0" smtClean="0">
                <a:solidFill>
                  <a:srgbClr val="008000"/>
                </a:solidFill>
              </a:rPr>
              <a:t>of 96]</a:t>
            </a:r>
            <a:r>
              <a:rPr lang="en-US" sz="1600" dirty="0" smtClean="0"/>
              <a:t> </a:t>
            </a:r>
            <a:r>
              <a:rPr lang="en-US" sz="1600" dirty="0" smtClean="0">
                <a:solidFill>
                  <a:srgbClr val="008000"/>
                </a:solidFill>
              </a:rPr>
              <a:t>	</a:t>
            </a:r>
            <a:r>
              <a:rPr lang="pt-BR" dirty="0" smtClean="0"/>
              <a:t>Such that 1&lt;e&lt;ø(n), gcd(e,ø(n))=1</a:t>
            </a:r>
            <a:r>
              <a:rPr lang="pt-BR" sz="1600" dirty="0" smtClean="0"/>
              <a:t>  </a:t>
            </a:r>
            <a:r>
              <a:rPr lang="en-US" sz="1600" dirty="0" smtClean="0">
                <a:solidFill>
                  <a:srgbClr val="008000"/>
                </a:solidFill>
              </a:rPr>
              <a:t>			</a:t>
            </a:r>
            <a:endParaRPr sz="1600" dirty="0"/>
          </a:p>
          <a:p>
            <a:r>
              <a:rPr lang="en-US" dirty="0" smtClean="0"/>
              <a:t>S</a:t>
            </a:r>
            <a:r>
              <a:rPr lang="en" dirty="0" smtClean="0"/>
              <a:t>olve </a:t>
            </a:r>
            <a:r>
              <a:rPr lang="en-US" dirty="0" smtClean="0"/>
              <a:t>the </a:t>
            </a:r>
            <a:r>
              <a:rPr lang="en" dirty="0" smtClean="0"/>
              <a:t>following </a:t>
            </a:r>
            <a:r>
              <a:rPr lang="en" dirty="0"/>
              <a:t>equation to find decryption key </a:t>
            </a:r>
            <a:r>
              <a:rPr lang="en" dirty="0" smtClean="0"/>
              <a:t>d</a:t>
            </a:r>
            <a:endParaRPr lang="en-US" sz="1600" dirty="0" smtClean="0">
              <a:solidFill>
                <a:srgbClr val="008000"/>
              </a:solidFill>
            </a:endParaRPr>
          </a:p>
          <a:p>
            <a:pPr>
              <a:buNone/>
            </a:pPr>
            <a:r>
              <a:rPr lang="en-US" sz="1600" dirty="0" smtClean="0">
                <a:solidFill>
                  <a:srgbClr val="008000"/>
                </a:solidFill>
              </a:rPr>
              <a:t>	</a:t>
            </a:r>
            <a:r>
              <a:rPr lang="en-IN" dirty="0" err="1" smtClean="0"/>
              <a:t>e.d</a:t>
            </a:r>
            <a:r>
              <a:rPr lang="en-IN" dirty="0" smtClean="0"/>
              <a:t>=1 </a:t>
            </a:r>
            <a:r>
              <a:rPr lang="en-IN" dirty="0" smtClean="0"/>
              <a:t>mod ø(n) and 0≤d≤n</a:t>
            </a:r>
            <a:r>
              <a:rPr lang="en-IN" sz="1600" dirty="0" smtClean="0"/>
              <a:t> {Equivalently, (</a:t>
            </a:r>
            <a:r>
              <a:rPr lang="en-IN" sz="1600" dirty="0" err="1" smtClean="0"/>
              <a:t>d.e</a:t>
            </a:r>
            <a:r>
              <a:rPr lang="en-IN" sz="1600" dirty="0" smtClean="0"/>
              <a:t>) mod (p-1).(q-1)=1</a:t>
            </a:r>
            <a:r>
              <a:rPr lang="en-IN" sz="1600" dirty="0" smtClean="0"/>
              <a:t>} </a:t>
            </a:r>
          </a:p>
          <a:p>
            <a:pPr>
              <a:buNone/>
            </a:pPr>
            <a:r>
              <a:rPr lang="en-IN" sz="1600" dirty="0" smtClean="0">
                <a:solidFill>
                  <a:srgbClr val="008000"/>
                </a:solidFill>
              </a:rPr>
              <a:t>	</a:t>
            </a:r>
            <a:r>
              <a:rPr lang="en-IN" sz="1600" dirty="0" smtClean="0">
                <a:solidFill>
                  <a:srgbClr val="008000"/>
                </a:solidFill>
              </a:rPr>
              <a:t>				           </a:t>
            </a:r>
            <a:r>
              <a:rPr lang="en-US" sz="1600" dirty="0" smtClean="0">
                <a:solidFill>
                  <a:srgbClr val="008000"/>
                </a:solidFill>
              </a:rPr>
              <a:t>[(</a:t>
            </a:r>
            <a:r>
              <a:rPr lang="en-US" sz="1600" dirty="0" smtClean="0">
                <a:solidFill>
                  <a:srgbClr val="008000"/>
                </a:solidFill>
              </a:rPr>
              <a:t>77.5) mod 96=1. </a:t>
            </a:r>
            <a:r>
              <a:rPr lang="en-IN" sz="1600" dirty="0" smtClean="0"/>
              <a:t> </a:t>
            </a:r>
            <a:r>
              <a:rPr lang="en-US" sz="1600" dirty="0" smtClean="0">
                <a:solidFill>
                  <a:srgbClr val="008000"/>
                </a:solidFill>
              </a:rPr>
              <a:t>So, d=77]</a:t>
            </a:r>
            <a:endParaRPr lang="en-US" sz="1600" dirty="0">
              <a:solidFill>
                <a:srgbClr val="008000"/>
              </a:solidFill>
            </a:endParaRPr>
          </a:p>
          <a:p>
            <a:r>
              <a:rPr lang="en-US" sz="1800" dirty="0" smtClean="0"/>
              <a:t>P</a:t>
            </a:r>
            <a:r>
              <a:rPr lang="en" sz="1800" dirty="0" smtClean="0"/>
              <a:t>ublish public </a:t>
            </a:r>
            <a:r>
              <a:rPr lang="en" sz="1800" dirty="0"/>
              <a:t>encryption key: {e,n} </a:t>
            </a:r>
            <a:r>
              <a:rPr lang="en-US" sz="1600" dirty="0" smtClean="0">
                <a:solidFill>
                  <a:srgbClr val="008000"/>
                </a:solidFill>
              </a:rPr>
              <a:t>[{5,119}]</a:t>
            </a:r>
            <a:endParaRPr sz="1600" dirty="0">
              <a:solidFill>
                <a:srgbClr val="008000"/>
              </a:solidFill>
            </a:endParaRPr>
          </a:p>
          <a:p>
            <a:pPr marL="457200" lvl="0" indent="-342900" algn="l" rtl="0">
              <a:spcBef>
                <a:spcPts val="0"/>
              </a:spcBef>
              <a:spcAft>
                <a:spcPts val="0"/>
              </a:spcAft>
              <a:buSzPts val="1800"/>
              <a:buChar char="●"/>
            </a:pPr>
            <a:r>
              <a:rPr lang="en-US" dirty="0"/>
              <a:t>K</a:t>
            </a:r>
            <a:r>
              <a:rPr lang="en" dirty="0" smtClean="0"/>
              <a:t>eep </a:t>
            </a:r>
            <a:r>
              <a:rPr lang="en" dirty="0"/>
              <a:t>secret private decryption key: {d,n} </a:t>
            </a:r>
            <a:r>
              <a:rPr lang="en-US" sz="1600" dirty="0" smtClean="0">
                <a:solidFill>
                  <a:srgbClr val="008000"/>
                </a:solidFill>
              </a:rPr>
              <a:t>[{77,119}]</a:t>
            </a:r>
            <a:endParaRPr sz="1600" dirty="0">
              <a:solidFill>
                <a:srgbClr val="008000"/>
              </a:solidFill>
            </a:endParaRPr>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RSA </a:t>
            </a:r>
            <a:r>
              <a:rPr lang="en" b="1" dirty="0" smtClean="0"/>
              <a:t>Encryption</a:t>
            </a:r>
            <a:r>
              <a:rPr lang="en-US" b="1" dirty="0" smtClean="0"/>
              <a:t> </a:t>
            </a:r>
            <a:r>
              <a:rPr lang="en" b="1" dirty="0" smtClean="0"/>
              <a:t>/</a:t>
            </a:r>
            <a:r>
              <a:rPr lang="en-US" b="1" dirty="0" smtClean="0"/>
              <a:t> </a:t>
            </a:r>
            <a:r>
              <a:rPr lang="en" b="1" dirty="0" smtClean="0"/>
              <a:t>Decryption</a:t>
            </a:r>
            <a:endParaRPr b="1" dirty="0"/>
          </a:p>
        </p:txBody>
      </p:sp>
      <p:sp>
        <p:nvSpPr>
          <p:cNvPr id="130" name="Google Shape;130;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dirty="0"/>
              <a:t>To encrypt a message M the sender:</a:t>
            </a:r>
            <a:endParaRPr dirty="0"/>
          </a:p>
          <a:p>
            <a:pPr marL="914400" lvl="1" indent="-330200" algn="l" rtl="0">
              <a:lnSpc>
                <a:spcPct val="150000"/>
              </a:lnSpc>
              <a:spcBef>
                <a:spcPts val="0"/>
              </a:spcBef>
              <a:spcAft>
                <a:spcPts val="0"/>
              </a:spcAft>
              <a:buSzPts val="1600"/>
              <a:buChar char="○"/>
            </a:pPr>
            <a:r>
              <a:rPr lang="en" sz="1600" dirty="0"/>
              <a:t>obtains public key of recipient {e,n} </a:t>
            </a:r>
            <a:endParaRPr sz="1600" dirty="0"/>
          </a:p>
          <a:p>
            <a:pPr marL="914400" lvl="1" indent="-330200" algn="l" rtl="0">
              <a:lnSpc>
                <a:spcPct val="150000"/>
              </a:lnSpc>
              <a:spcBef>
                <a:spcPts val="0"/>
              </a:spcBef>
              <a:spcAft>
                <a:spcPts val="0"/>
              </a:spcAft>
              <a:buSzPts val="1600"/>
              <a:buChar char="○"/>
            </a:pPr>
            <a:r>
              <a:rPr lang="en" sz="1600" dirty="0"/>
              <a:t>computes: C = M</a:t>
            </a:r>
            <a:r>
              <a:rPr lang="en" sz="1600" baseline="30000" dirty="0"/>
              <a:t>e</a:t>
            </a:r>
            <a:r>
              <a:rPr lang="en" sz="1600" dirty="0"/>
              <a:t> mod n, where 0≤M&lt;n</a:t>
            </a:r>
            <a:endParaRPr sz="1600" dirty="0"/>
          </a:p>
          <a:p>
            <a:pPr marL="457200" lvl="0" indent="-342900" algn="l" rtl="0">
              <a:lnSpc>
                <a:spcPct val="150000"/>
              </a:lnSpc>
              <a:spcBef>
                <a:spcPts val="0"/>
              </a:spcBef>
              <a:spcAft>
                <a:spcPts val="0"/>
              </a:spcAft>
              <a:buSzPts val="1800"/>
              <a:buChar char="●"/>
            </a:pPr>
            <a:r>
              <a:rPr lang="en" dirty="0"/>
              <a:t>To decrypt the ciphertext C the owner:</a:t>
            </a:r>
            <a:endParaRPr dirty="0"/>
          </a:p>
          <a:p>
            <a:pPr marL="914400" lvl="1" indent="-330200" algn="l" rtl="0">
              <a:lnSpc>
                <a:spcPct val="150000"/>
              </a:lnSpc>
              <a:spcBef>
                <a:spcPts val="0"/>
              </a:spcBef>
              <a:spcAft>
                <a:spcPts val="0"/>
              </a:spcAft>
              <a:buSzPts val="1600"/>
              <a:buChar char="○"/>
            </a:pPr>
            <a:r>
              <a:rPr lang="en" sz="1600" dirty="0"/>
              <a:t>uses their private key {d,n} </a:t>
            </a:r>
            <a:endParaRPr sz="1600" dirty="0"/>
          </a:p>
          <a:p>
            <a:pPr marL="914400" lvl="1" indent="-330200" algn="l" rtl="0">
              <a:lnSpc>
                <a:spcPct val="150000"/>
              </a:lnSpc>
              <a:spcBef>
                <a:spcPts val="0"/>
              </a:spcBef>
              <a:spcAft>
                <a:spcPts val="0"/>
              </a:spcAft>
              <a:buSzPts val="1600"/>
              <a:buChar char="○"/>
            </a:pPr>
            <a:r>
              <a:rPr lang="en" sz="1600" dirty="0"/>
              <a:t>computes: M = C</a:t>
            </a:r>
            <a:r>
              <a:rPr lang="en" sz="1600" baseline="30000" dirty="0"/>
              <a:t>d</a:t>
            </a:r>
            <a:r>
              <a:rPr lang="en" sz="1600" dirty="0"/>
              <a:t> mod n </a:t>
            </a:r>
            <a:endParaRPr sz="1600" dirty="0"/>
          </a:p>
          <a:p>
            <a:pPr marL="457200" lvl="0" indent="-342900" algn="l" rtl="0">
              <a:lnSpc>
                <a:spcPct val="150000"/>
              </a:lnSpc>
              <a:spcBef>
                <a:spcPts val="0"/>
              </a:spcBef>
              <a:spcAft>
                <a:spcPts val="0"/>
              </a:spcAft>
              <a:buSzPts val="1800"/>
              <a:buChar char="●"/>
            </a:pPr>
            <a:r>
              <a:rPr lang="en-US" dirty="0"/>
              <a:t>N</a:t>
            </a:r>
            <a:r>
              <a:rPr lang="en" dirty="0" smtClean="0"/>
              <a:t>ote </a:t>
            </a:r>
            <a:r>
              <a:rPr lang="en" dirty="0"/>
              <a:t>that the message M must be smaller than the modulus </a:t>
            </a:r>
            <a:r>
              <a:rPr lang="en" dirty="0" smtClean="0"/>
              <a:t>n</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7"/>
          <p:cNvSpPr txBox="1">
            <a:spLocks noGrp="1"/>
          </p:cNvSpPr>
          <p:nvPr>
            <p:ph type="title"/>
          </p:nvPr>
        </p:nvSpPr>
        <p:spPr>
          <a:xfrm>
            <a:off x="359225" y="1843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Conclusion</a:t>
            </a:r>
            <a:endParaRPr b="1"/>
          </a:p>
        </p:txBody>
      </p:sp>
      <p:sp>
        <p:nvSpPr>
          <p:cNvPr id="298" name="Google Shape;298;p47"/>
          <p:cNvSpPr txBox="1">
            <a:spLocks noGrp="1"/>
          </p:cNvSpPr>
          <p:nvPr>
            <p:ph type="body" idx="1"/>
          </p:nvPr>
        </p:nvSpPr>
        <p:spPr>
          <a:xfrm>
            <a:off x="0" y="724600"/>
            <a:ext cx="9144000" cy="3794848"/>
          </a:xfrm>
          <a:prstGeom prst="rect">
            <a:avLst/>
          </a:prstGeom>
          <a:solidFill>
            <a:schemeClr val="bg1"/>
          </a:solidFill>
        </p:spPr>
        <p:txBody>
          <a:bodyPr spcFirstLastPara="1" wrap="square" lIns="91425" tIns="91425" rIns="91425" bIns="91425" anchor="t" anchorCtr="0">
            <a:noAutofit/>
          </a:bodyPr>
          <a:lstStyle/>
          <a:p>
            <a:pPr marL="457200" lvl="0" indent="-342900" algn="just" rtl="0">
              <a:spcBef>
                <a:spcPts val="0"/>
              </a:spcBef>
              <a:spcAft>
                <a:spcPts val="600"/>
              </a:spcAft>
              <a:buSzPts val="1800"/>
              <a:buChar char="●"/>
            </a:pPr>
            <a:r>
              <a:rPr lang="en" sz="2000" dirty="0"/>
              <a:t>RSA is the most popular public key encryption available today. It can be used </a:t>
            </a:r>
            <a:r>
              <a:rPr lang="en" sz="2000" dirty="0" smtClean="0"/>
              <a:t>for maintaining both confidentiality </a:t>
            </a:r>
            <a:r>
              <a:rPr lang="en" sz="2000" dirty="0"/>
              <a:t>and authentication. </a:t>
            </a:r>
            <a:endParaRPr lang="en" sz="2000" dirty="0" smtClean="0"/>
          </a:p>
          <a:p>
            <a:pPr marL="457200" lvl="0" indent="-342900" algn="just" rtl="0">
              <a:spcBef>
                <a:spcPts val="0"/>
              </a:spcBef>
              <a:spcAft>
                <a:spcPts val="600"/>
              </a:spcAft>
              <a:buSzPts val="1800"/>
              <a:buChar char="●"/>
            </a:pPr>
            <a:r>
              <a:rPr lang="en" sz="2000" dirty="0" smtClean="0"/>
              <a:t>The </a:t>
            </a:r>
            <a:r>
              <a:rPr lang="en" sz="2000" dirty="0"/>
              <a:t>security of RSA is related to the assumption that factoring is difficult</a:t>
            </a:r>
            <a:r>
              <a:rPr lang="en" sz="2000" dirty="0" smtClean="0"/>
              <a:t>.</a:t>
            </a:r>
            <a:endParaRPr sz="2000" dirty="0"/>
          </a:p>
          <a:p>
            <a:pPr marL="457200" lvl="0" indent="-342900" algn="just" rtl="0">
              <a:spcBef>
                <a:spcPts val="0"/>
              </a:spcBef>
              <a:spcAft>
                <a:spcPts val="600"/>
              </a:spcAft>
              <a:buSzPts val="1800"/>
              <a:buChar char="●"/>
            </a:pPr>
            <a:r>
              <a:rPr lang="en" sz="2000" dirty="0"/>
              <a:t>RSA is built into current operating systems by Microsoft, Apple, Sun, and Novell. In hardware, RSA can be found in secure telephones, on Ethernet network cards. The estimated installed base of RSA encryption engines is around 20 million, making it by far the most widely used public </a:t>
            </a:r>
            <a:r>
              <a:rPr lang="en" sz="2000" dirty="0" smtClean="0"/>
              <a:t>key</a:t>
            </a:r>
            <a:r>
              <a:rPr lang="en-US" sz="2000" dirty="0" smtClean="0"/>
              <a:t> </a:t>
            </a:r>
            <a:r>
              <a:rPr lang="en" sz="2000" dirty="0" smtClean="0"/>
              <a:t>cryptosystem </a:t>
            </a:r>
            <a:r>
              <a:rPr lang="en" sz="2000" dirty="0"/>
              <a:t>in the world</a:t>
            </a:r>
            <a:r>
              <a:rPr lang="en" sz="2000" dirty="0" smtClean="0"/>
              <a:t>.</a:t>
            </a:r>
            <a:endParaRPr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273268" y="1052700"/>
            <a:ext cx="8324193" cy="28781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smtClean="0"/>
              <a:t>Mathematics Related to </a:t>
            </a:r>
            <a:r>
              <a:rPr lang="en" b="1" dirty="0"/>
              <a:t>RSA</a:t>
            </a:r>
            <a:endParaRPr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Modular Arithmetic </a:t>
            </a:r>
            <a:endParaRPr lang="en-IN" b="1" dirty="0"/>
          </a:p>
        </p:txBody>
      </p:sp>
      <p:sp>
        <p:nvSpPr>
          <p:cNvPr id="3" name="Text Placeholder 2"/>
          <p:cNvSpPr>
            <a:spLocks noGrp="1"/>
          </p:cNvSpPr>
          <p:nvPr>
            <p:ph type="body" idx="1"/>
          </p:nvPr>
        </p:nvSpPr>
        <p:spPr/>
        <p:txBody>
          <a:bodyPr/>
          <a:lstStyle/>
          <a:p>
            <a:pPr algn="just"/>
            <a:r>
              <a:rPr lang="en-IN" dirty="0" smtClean="0"/>
              <a:t>Given any positive integer n and any integer a, if we divide a by n, we get an integer quotient q and an integer remainder r that obey the following relationship.</a:t>
            </a:r>
          </a:p>
          <a:p>
            <a:pPr algn="just">
              <a:buNone/>
            </a:pPr>
            <a:r>
              <a:rPr lang="en-IN" dirty="0" smtClean="0"/>
              <a:t>     </a:t>
            </a:r>
            <a:r>
              <a:rPr lang="en-IN" dirty="0" smtClean="0">
                <a:latin typeface="Calibri" pitchFamily="34" charset="0"/>
              </a:rPr>
              <a:t>a = qn + r where 0 ≤ r &lt; n; q = L a/n ˩</a:t>
            </a:r>
          </a:p>
          <a:p>
            <a:pPr algn="just">
              <a:buNone/>
            </a:pPr>
            <a:r>
              <a:rPr lang="en-IN" dirty="0" smtClean="0">
                <a:latin typeface="Calibri"/>
              </a:rPr>
              <a:t>        </a:t>
            </a:r>
            <a:r>
              <a:rPr lang="en-IN" dirty="0" smtClean="0"/>
              <a:t>Remainder is often referred to as residue.</a:t>
            </a:r>
          </a:p>
          <a:p>
            <a:pPr algn="just">
              <a:buNone/>
            </a:pPr>
            <a:r>
              <a:rPr lang="en-IN" dirty="0" smtClean="0"/>
              <a:t>	 So, for any integer a, the above equation can be written as</a:t>
            </a:r>
          </a:p>
          <a:p>
            <a:pPr algn="just">
              <a:buNone/>
            </a:pPr>
            <a:r>
              <a:rPr lang="en-IN" dirty="0" smtClean="0"/>
              <a:t>	  </a:t>
            </a:r>
            <a:r>
              <a:rPr lang="en-IN" dirty="0" smtClean="0">
                <a:latin typeface="Calibri" pitchFamily="34" charset="0"/>
              </a:rPr>
              <a:t>a = L a/n ˩ × n + ( a mod n )</a:t>
            </a:r>
          </a:p>
          <a:p>
            <a:pPr algn="just">
              <a:buNone/>
            </a:pPr>
            <a:r>
              <a:rPr lang="en-IN" dirty="0" smtClean="0">
                <a:latin typeface="Calibri" pitchFamily="34" charset="0"/>
              </a:rPr>
              <a:t>Example:</a:t>
            </a:r>
          </a:p>
          <a:p>
            <a:pPr algn="just">
              <a:buNone/>
            </a:pPr>
            <a:r>
              <a:rPr lang="en-IN" dirty="0" smtClean="0">
                <a:latin typeface="Calibri" pitchFamily="34" charset="0"/>
              </a:rPr>
              <a:t>		11 mod 7 = 4</a:t>
            </a:r>
          </a:p>
          <a:p>
            <a:pPr algn="just">
              <a:buNone/>
            </a:pPr>
            <a:r>
              <a:rPr lang="en-IN" dirty="0" smtClean="0">
                <a:latin typeface="Calibri" pitchFamily="34" charset="0"/>
              </a:rPr>
              <a:t>	       -11 mod 7 = 3</a:t>
            </a:r>
            <a:endParaRPr lang="en-IN"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Modular Arithmetic (Contd.)</a:t>
            </a:r>
            <a:endParaRPr lang="en-IN" dirty="0"/>
          </a:p>
        </p:txBody>
      </p:sp>
      <p:sp>
        <p:nvSpPr>
          <p:cNvPr id="3" name="Text Placeholder 2"/>
          <p:cNvSpPr>
            <a:spLocks noGrp="1"/>
          </p:cNvSpPr>
          <p:nvPr>
            <p:ph type="body" idx="1"/>
          </p:nvPr>
        </p:nvSpPr>
        <p:spPr/>
        <p:txBody>
          <a:bodyPr/>
          <a:lstStyle/>
          <a:p>
            <a:r>
              <a:rPr lang="en-IN" dirty="0" smtClean="0"/>
              <a:t>Two integers are said to be </a:t>
            </a:r>
            <a:r>
              <a:rPr lang="en-IN" b="1" dirty="0" smtClean="0"/>
              <a:t>congruent modulo n</a:t>
            </a:r>
            <a:r>
              <a:rPr lang="en-IN" dirty="0" smtClean="0"/>
              <a:t>, if</a:t>
            </a:r>
          </a:p>
          <a:p>
            <a:pPr>
              <a:buNone/>
            </a:pPr>
            <a:r>
              <a:rPr lang="en-IN" dirty="0" smtClean="0"/>
              <a:t>		</a:t>
            </a:r>
            <a:r>
              <a:rPr lang="en-IN" dirty="0" smtClean="0">
                <a:latin typeface="Calibri" pitchFamily="34" charset="0"/>
              </a:rPr>
              <a:t>( a mod n ) = ( b mod n ).</a:t>
            </a:r>
          </a:p>
          <a:p>
            <a:pPr>
              <a:buNone/>
            </a:pPr>
            <a:r>
              <a:rPr lang="en-IN" dirty="0" smtClean="0"/>
              <a:t>   This is written as</a:t>
            </a:r>
          </a:p>
          <a:p>
            <a:pPr>
              <a:buNone/>
            </a:pPr>
            <a:r>
              <a:rPr lang="en-IN" dirty="0" smtClean="0"/>
              <a:t>       </a:t>
            </a:r>
            <a:r>
              <a:rPr lang="en-IN" dirty="0" smtClean="0">
                <a:latin typeface="Calibri" pitchFamily="34" charset="0"/>
              </a:rPr>
              <a:t>a </a:t>
            </a:r>
            <a:r>
              <a:rPr lang="el-GR" dirty="0" smtClean="0">
                <a:latin typeface="Calibri" pitchFamily="34" charset="0"/>
              </a:rPr>
              <a:t>≡</a:t>
            </a:r>
            <a:r>
              <a:rPr lang="en-IN" dirty="0" smtClean="0">
                <a:latin typeface="Calibri" pitchFamily="34" charset="0"/>
              </a:rPr>
              <a:t> b mod </a:t>
            </a:r>
            <a:r>
              <a:rPr lang="en-IN" dirty="0" smtClean="0">
                <a:latin typeface="Calibri"/>
              </a:rPr>
              <a:t>n.</a:t>
            </a:r>
          </a:p>
          <a:p>
            <a:pPr>
              <a:buNone/>
            </a:pPr>
            <a:r>
              <a:rPr lang="en-IN" dirty="0" smtClean="0">
                <a:latin typeface="Calibri"/>
              </a:rPr>
              <a:t>Example:</a:t>
            </a:r>
          </a:p>
          <a:p>
            <a:pPr>
              <a:buNone/>
            </a:pPr>
            <a:r>
              <a:rPr lang="en-IN" dirty="0" smtClean="0">
                <a:latin typeface="Calibri"/>
              </a:rPr>
              <a:t>		a = 73,	b = 4,	n = 23,	 then </a:t>
            </a:r>
            <a:r>
              <a:rPr lang="en-IN" dirty="0" smtClean="0">
                <a:latin typeface="Calibri" pitchFamily="34" charset="0"/>
              </a:rPr>
              <a:t> 	73 </a:t>
            </a:r>
            <a:r>
              <a:rPr lang="el-GR" dirty="0" smtClean="0">
                <a:latin typeface="Calibri" pitchFamily="34" charset="0"/>
              </a:rPr>
              <a:t>≡</a:t>
            </a:r>
            <a:r>
              <a:rPr lang="en-IN" dirty="0" smtClean="0">
                <a:latin typeface="Calibri" pitchFamily="34" charset="0"/>
              </a:rPr>
              <a:t> 4 mod </a:t>
            </a:r>
            <a:r>
              <a:rPr lang="en-IN" dirty="0" smtClean="0">
                <a:latin typeface="Calibri"/>
              </a:rPr>
              <a:t>23.</a:t>
            </a:r>
          </a:p>
          <a:p>
            <a:pPr>
              <a:buNone/>
            </a:pPr>
            <a:r>
              <a:rPr lang="en-IN" dirty="0" smtClean="0">
                <a:latin typeface="Calibri"/>
              </a:rPr>
              <a:t>		 a = 21,	b = -9,	n = 10,	 then </a:t>
            </a:r>
            <a:r>
              <a:rPr lang="en-IN" dirty="0" smtClean="0">
                <a:latin typeface="Calibri" pitchFamily="34" charset="0"/>
              </a:rPr>
              <a:t> 	21 </a:t>
            </a:r>
            <a:r>
              <a:rPr lang="el-GR" dirty="0" smtClean="0">
                <a:latin typeface="Calibri" pitchFamily="34" charset="0"/>
              </a:rPr>
              <a:t>≡</a:t>
            </a:r>
            <a:r>
              <a:rPr lang="en-IN" dirty="0" smtClean="0">
                <a:latin typeface="Calibri" pitchFamily="34" charset="0"/>
              </a:rPr>
              <a:t> -9 mod </a:t>
            </a:r>
            <a:r>
              <a:rPr lang="en-IN" dirty="0" smtClean="0">
                <a:latin typeface="Calibri"/>
              </a:rPr>
              <a:t>10.</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2406</TotalTime>
  <Words>1264</Words>
  <Application>Microsoft Macintosh PowerPoint</Application>
  <PresentationFormat>On-screen Show (16:9)</PresentationFormat>
  <Paragraphs>156</Paragraphs>
  <Slides>25</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Roboto</vt:lpstr>
      <vt:lpstr>Calibri</vt:lpstr>
      <vt:lpstr>Wingdings</vt:lpstr>
      <vt:lpstr>Courier New</vt:lpstr>
      <vt:lpstr>Geometric</vt:lpstr>
      <vt:lpstr>RSA (Rivest-Shamir-Adleman) ALGORITHM</vt:lpstr>
      <vt:lpstr>INTRODUCTION</vt:lpstr>
      <vt:lpstr>Why RSA Algorithm ?</vt:lpstr>
      <vt:lpstr>RSA Key Setup</vt:lpstr>
      <vt:lpstr>RSA Encryption / Decryption</vt:lpstr>
      <vt:lpstr>Conclusion</vt:lpstr>
      <vt:lpstr>Mathematics Related to RSA</vt:lpstr>
      <vt:lpstr>Modular Arithmetic </vt:lpstr>
      <vt:lpstr>Modular Arithmetic (Contd.)</vt:lpstr>
      <vt:lpstr>Modular Arithmetic (Contd.)</vt:lpstr>
      <vt:lpstr>Modular Arithmetic (Contd.)</vt:lpstr>
      <vt:lpstr>Modular Arithmetic (Contd.)</vt:lpstr>
      <vt:lpstr>Modular Arithmetic (Contd.)</vt:lpstr>
      <vt:lpstr>Modular Arithmetic (Contd.)</vt:lpstr>
      <vt:lpstr>Modular Arithmetic (Contd.)</vt:lpstr>
      <vt:lpstr>Euler’s Totient Function</vt:lpstr>
      <vt:lpstr>Euler’s Theorem</vt:lpstr>
      <vt:lpstr>Fermat's Little Theorem </vt:lpstr>
      <vt:lpstr>Miller-Rabin Primality Test </vt:lpstr>
      <vt:lpstr>EXPONENTIATION </vt:lpstr>
      <vt:lpstr>RSA Key Generation – Implementation Viewpoint</vt:lpstr>
      <vt:lpstr>RSA Key Generation – Implementation Viewpoint (Contd.) </vt:lpstr>
      <vt:lpstr>RSA Key Generation – Implementation Viewpoint (Contd.) </vt:lpstr>
      <vt:lpstr>Next Topic</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RSA(Rivest-Shamir-Adleman) ALGORITHM</dc:title>
  <cp:lastModifiedBy>hp</cp:lastModifiedBy>
  <cp:revision>124</cp:revision>
  <dcterms:modified xsi:type="dcterms:W3CDTF">2024-02-05T05:08:15Z</dcterms:modified>
</cp:coreProperties>
</file>