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1" r:id="rId3"/>
    <p:sldId id="266" r:id="rId4"/>
    <p:sldId id="270" r:id="rId5"/>
    <p:sldId id="271" r:id="rId6"/>
    <p:sldId id="272" r:id="rId7"/>
    <p:sldId id="276" r:id="rId8"/>
    <p:sldId id="277" r:id="rId9"/>
    <p:sldId id="274" r:id="rId10"/>
    <p:sldId id="278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Friday, March 31,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Friday, March 31,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Friday, March 31,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Friday, March 31,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Friday, March 31,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Friday, March 31,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Friday, March 31,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Friday, March 31,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Friday, March 31,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Friday, March 31,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Friday, March 31,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Friday, March 31,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6591"/>
            <a:ext cx="7848600" cy="1420838"/>
          </a:xfrm>
        </p:spPr>
        <p:txBody>
          <a:bodyPr/>
          <a:lstStyle/>
          <a:p>
            <a:pPr algn="ctr"/>
            <a:r>
              <a:rPr lang="en-US" sz="4000" dirty="0" smtClean="0"/>
              <a:t>Secure Hash Algorithm</a:t>
            </a:r>
            <a:br>
              <a:rPr lang="en-US" sz="4000" dirty="0" smtClean="0"/>
            </a:br>
            <a:r>
              <a:rPr lang="en-US" sz="4000" dirty="0"/>
              <a:t>(</a:t>
            </a:r>
            <a:r>
              <a:rPr lang="en-US" sz="4000" dirty="0" smtClean="0"/>
              <a:t>SHA–1)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195283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2400"/>
            <a:ext cx="8229600" cy="990600"/>
          </a:xfrm>
        </p:spPr>
        <p:txBody>
          <a:bodyPr/>
          <a:lstStyle/>
          <a:p>
            <a:r>
              <a:rPr lang="en-US" dirty="0" smtClean="0"/>
              <a:t>Next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0444"/>
            <a:ext cx="8229600" cy="832556"/>
          </a:xfrm>
        </p:spPr>
        <p:txBody>
          <a:bodyPr>
            <a:noAutofit/>
          </a:bodyPr>
          <a:lstStyle/>
          <a:p>
            <a:r>
              <a:rPr lang="en-US" sz="3600" dirty="0" smtClean="0"/>
              <a:t>Message Authentication Code (MAC) 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239391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9956"/>
            <a:ext cx="8229600" cy="990600"/>
          </a:xfrm>
        </p:spPr>
        <p:txBody>
          <a:bodyPr/>
          <a:lstStyle/>
          <a:p>
            <a:pPr algn="ctr"/>
            <a:r>
              <a:rPr lang="en-US" b="1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b="1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01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SHA-1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2666"/>
            <a:ext cx="8229600" cy="4614333"/>
          </a:xfrm>
        </p:spPr>
        <p:txBody>
          <a:bodyPr/>
          <a:lstStyle/>
          <a:p>
            <a:r>
              <a:rPr lang="en-US" dirty="0" smtClean="0"/>
              <a:t>Step 1: Append padding bits [</a:t>
            </a:r>
            <a:r>
              <a:rPr lang="en-US" dirty="0" smtClean="0">
                <a:solidFill>
                  <a:srgbClr val="0000FF"/>
                </a:solidFill>
              </a:rPr>
              <a:t>same as MD5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smtClean="0"/>
              <a:t>Step 2: Append </a:t>
            </a:r>
            <a:r>
              <a:rPr lang="en-US" dirty="0"/>
              <a:t>length [</a:t>
            </a:r>
            <a:r>
              <a:rPr lang="en-US" dirty="0">
                <a:solidFill>
                  <a:srgbClr val="0000FF"/>
                </a:solidFill>
              </a:rPr>
              <a:t>same as MD5</a:t>
            </a:r>
            <a:r>
              <a:rPr lang="en-US" dirty="0"/>
              <a:t>]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3: Divide the input into 512-bit </a:t>
            </a:r>
            <a:r>
              <a:rPr lang="en-US" dirty="0"/>
              <a:t>blocks [</a:t>
            </a:r>
            <a:r>
              <a:rPr lang="en-US" dirty="0">
                <a:solidFill>
                  <a:srgbClr val="0000FF"/>
                </a:solidFill>
              </a:rPr>
              <a:t>same as MD5</a:t>
            </a:r>
            <a:r>
              <a:rPr lang="en-US" dirty="0"/>
              <a:t>]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4: Initialize chaining variables [</a:t>
            </a:r>
            <a:r>
              <a:rPr lang="en-US" dirty="0" smtClean="0">
                <a:solidFill>
                  <a:srgbClr val="0000FF"/>
                </a:solidFill>
              </a:rPr>
              <a:t>One extra chaining 	    variable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0000FF"/>
                </a:solidFill>
              </a:rPr>
              <a:t> is required. So, message digest length 	    will be (32 X 5) = 160 bits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Step 5: Process blocks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071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5: Process </a:t>
            </a:r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223"/>
            <a:ext cx="8229600" cy="349955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process is repeated for each 512-bit blocks. Step 5 consists of the following sub-steps:</a:t>
            </a:r>
          </a:p>
          <a:p>
            <a:pPr algn="just"/>
            <a:endParaRPr lang="en-US" sz="800" dirty="0" smtClean="0"/>
          </a:p>
          <a:p>
            <a:pPr algn="just"/>
            <a:r>
              <a:rPr lang="en-US" dirty="0" smtClean="0"/>
              <a:t>Step 5.1: Copy chaining variables into temporary 		       variables.</a:t>
            </a:r>
          </a:p>
          <a:p>
            <a:pPr algn="just"/>
            <a:endParaRPr lang="en-US" sz="800" dirty="0" smtClean="0"/>
          </a:p>
          <a:p>
            <a:pPr algn="just"/>
            <a:r>
              <a:rPr lang="en-US" dirty="0" smtClean="0"/>
              <a:t>Step	5.2: Divide the 512-bit block into 16 sub-blocks.</a:t>
            </a:r>
          </a:p>
          <a:p>
            <a:pPr algn="just"/>
            <a:endParaRPr lang="en-US" sz="800" dirty="0" smtClean="0"/>
          </a:p>
          <a:p>
            <a:pPr algn="just"/>
            <a:r>
              <a:rPr lang="en-US" dirty="0" smtClean="0"/>
              <a:t>Step 5.3: Perform four rounds consisting of 20 iterations</a:t>
            </a:r>
          </a:p>
          <a:p>
            <a:pPr algn="just">
              <a:buNone/>
            </a:pPr>
            <a:r>
              <a:rPr lang="en-US" dirty="0" smtClean="0"/>
              <a:t>                  in each round.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00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SHA-1 Processing of a Single 512-bit Block</a:t>
            </a:r>
            <a:endParaRPr lang="en-US" sz="3200" dirty="0"/>
          </a:p>
        </p:txBody>
      </p:sp>
      <p:pic>
        <p:nvPicPr>
          <p:cNvPr id="5" name="Content Placeholder 4" descr="20201222_234950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60402" r="-60402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34867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Elementary SHA-1 Operation</a:t>
            </a:r>
            <a:br>
              <a:rPr lang="en-US" dirty="0" smtClean="0"/>
            </a:br>
            <a:r>
              <a:rPr lang="en-US" dirty="0" smtClean="0"/>
              <a:t> (Single Iteration) </a:t>
            </a:r>
            <a:endParaRPr lang="en-US" dirty="0"/>
          </a:p>
        </p:txBody>
      </p:sp>
      <p:pic>
        <p:nvPicPr>
          <p:cNvPr id="5" name="Content Placeholder 4" descr="20201222_235120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4282" r="-14282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376835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/>
              <a:t>f</a:t>
            </a:r>
            <a:r>
              <a:rPr lang="en-US" dirty="0" smtClean="0"/>
              <a:t> in each round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08947643"/>
              </p:ext>
            </p:extLst>
          </p:nvPr>
        </p:nvGraphicFramePr>
        <p:xfrm>
          <a:off x="352778" y="2221090"/>
          <a:ext cx="8334022" cy="3437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244"/>
                <a:gridCol w="6575778"/>
              </a:tblGrid>
              <a:tr h="6874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Round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Process f</a:t>
                      </a:r>
                      <a:endParaRPr lang="en-US" sz="2000" b="1" dirty="0"/>
                    </a:p>
                  </a:txBody>
                  <a:tcPr/>
                </a:tc>
              </a:tr>
              <a:tr h="6874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 (f</a:t>
                      </a:r>
                      <a:r>
                        <a:rPr lang="en-US" sz="2000" b="1" baseline="-25000" dirty="0" smtClean="0"/>
                        <a:t>1</a:t>
                      </a:r>
                      <a:r>
                        <a:rPr lang="en-US" sz="2000" b="1" dirty="0" smtClean="0"/>
                        <a:t>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(b AND c) OR ((NOT b) AND (d))</a:t>
                      </a:r>
                      <a:endParaRPr lang="en-US" sz="2000" b="1" dirty="0"/>
                    </a:p>
                  </a:txBody>
                  <a:tcPr/>
                </a:tc>
              </a:tr>
              <a:tr h="6874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 (f</a:t>
                      </a:r>
                      <a:r>
                        <a:rPr lang="en-US" sz="2000" b="1" baseline="-25000" dirty="0" smtClean="0"/>
                        <a:t>2</a:t>
                      </a:r>
                      <a:r>
                        <a:rPr lang="en-US" sz="2000" b="1" dirty="0" smtClean="0"/>
                        <a:t>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b XOR c XOR d</a:t>
                      </a:r>
                    </a:p>
                  </a:txBody>
                  <a:tcPr/>
                </a:tc>
              </a:tr>
              <a:tr h="6874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 (f</a:t>
                      </a:r>
                      <a:r>
                        <a:rPr lang="en-US" sz="2000" b="1" baseline="-25000" dirty="0" smtClean="0"/>
                        <a:t>3</a:t>
                      </a:r>
                      <a:r>
                        <a:rPr lang="en-US" sz="2000" b="1" dirty="0" smtClean="0"/>
                        <a:t>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(b AND c) OR (b AND d) OR (c</a:t>
                      </a:r>
                      <a:r>
                        <a:rPr lang="en-US" sz="2000" b="1" baseline="0" dirty="0" smtClean="0"/>
                        <a:t> AND d)</a:t>
                      </a:r>
                      <a:endParaRPr lang="en-US" sz="2000" b="1" dirty="0" smtClean="0"/>
                    </a:p>
                  </a:txBody>
                  <a:tcPr/>
                </a:tc>
              </a:tr>
              <a:tr h="6874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 (f</a:t>
                      </a:r>
                      <a:r>
                        <a:rPr lang="en-US" sz="2000" b="1" baseline="-25000" dirty="0" smtClean="0"/>
                        <a:t>4</a:t>
                      </a:r>
                      <a:r>
                        <a:rPr lang="en-US" sz="2000" b="1" dirty="0" smtClean="0"/>
                        <a:t>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 XOR c XOR d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0792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</a:t>
            </a:r>
            <a:r>
              <a:rPr lang="en-US" dirty="0" smtClean="0"/>
              <a:t> used in different rounds</a:t>
            </a:r>
            <a:endParaRPr lang="en-US" dirty="0"/>
          </a:p>
        </p:txBody>
      </p:sp>
      <p:pic>
        <p:nvPicPr>
          <p:cNvPr id="4" name="Content Placeholder 3" descr="20201223_022607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32285" b="-32285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18591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Derivation of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dirty="0" smtClean="0"/>
              <a:t>from message sub-blocks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34022" cy="48768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800" dirty="0" smtClean="0"/>
              <a:t>For the </a:t>
            </a:r>
            <a:r>
              <a:rPr lang="en-US" sz="2800" dirty="0" smtClean="0">
                <a:solidFill>
                  <a:srgbClr val="008000"/>
                </a:solidFill>
              </a:rPr>
              <a:t>first 16 </a:t>
            </a:r>
            <a:r>
              <a:rPr lang="en-US" sz="2800" dirty="0" smtClean="0"/>
              <a:t>words of W (i.e. t = 0 to 15), the contents of the input message sub-blocks (</a:t>
            </a:r>
            <a:r>
              <a:rPr lang="en-US" sz="2800" dirty="0"/>
              <a:t>32-</a:t>
            </a:r>
            <a:r>
              <a:rPr lang="en-US" sz="2800" dirty="0" smtClean="0"/>
              <a:t>bit each) become the contents of </a:t>
            </a:r>
            <a:r>
              <a:rPr lang="en-US" sz="2800" dirty="0" err="1" smtClean="0"/>
              <a:t>W</a:t>
            </a:r>
            <a:r>
              <a:rPr lang="en-US" sz="2800" baseline="-25000" dirty="0" err="1" smtClean="0"/>
              <a:t>t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straightaway.</a:t>
            </a:r>
          </a:p>
          <a:p>
            <a:pPr algn="just">
              <a:lnSpc>
                <a:spcPct val="120000"/>
              </a:lnSpc>
            </a:pPr>
            <a:endParaRPr lang="en-US" sz="1200" dirty="0"/>
          </a:p>
          <a:p>
            <a:pPr algn="just">
              <a:lnSpc>
                <a:spcPct val="120000"/>
              </a:lnSpc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008000"/>
                </a:solidFill>
              </a:rPr>
              <a:t>remaining 64</a:t>
            </a:r>
            <a:r>
              <a:rPr lang="en-US" sz="2800" dirty="0" smtClean="0"/>
              <a:t> values of W </a:t>
            </a:r>
            <a:r>
              <a:rPr lang="en-US" sz="2800" dirty="0"/>
              <a:t>(i.e. t = 16 to 79) </a:t>
            </a:r>
            <a:r>
              <a:rPr lang="en-US" sz="2800" dirty="0" smtClean="0"/>
              <a:t>are derived using the following equation: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660066"/>
                </a:solidFill>
              </a:rPr>
              <a:t>W</a:t>
            </a:r>
            <a:r>
              <a:rPr lang="en-US" sz="2800" baseline="-25000" dirty="0" err="1" smtClean="0">
                <a:solidFill>
                  <a:srgbClr val="660066"/>
                </a:solidFill>
              </a:rPr>
              <a:t>t</a:t>
            </a:r>
            <a:r>
              <a:rPr lang="en-US" sz="2800" baseline="-25000" dirty="0" smtClean="0">
                <a:solidFill>
                  <a:srgbClr val="660066"/>
                </a:solidFill>
              </a:rPr>
              <a:t> </a:t>
            </a:r>
            <a:r>
              <a:rPr lang="en-US" sz="2800" dirty="0" smtClean="0">
                <a:solidFill>
                  <a:srgbClr val="660066"/>
                </a:solidFill>
              </a:rPr>
              <a:t>= S</a:t>
            </a:r>
            <a:r>
              <a:rPr lang="en-US" sz="2800" baseline="30000" dirty="0" smtClean="0">
                <a:solidFill>
                  <a:srgbClr val="660066"/>
                </a:solidFill>
              </a:rPr>
              <a:t>1</a:t>
            </a:r>
            <a:r>
              <a:rPr lang="en-US" sz="2800" dirty="0" smtClean="0">
                <a:solidFill>
                  <a:srgbClr val="660066"/>
                </a:solidFill>
              </a:rPr>
              <a:t>(W</a:t>
            </a:r>
            <a:r>
              <a:rPr lang="en-US" sz="2800" baseline="-25000" dirty="0" smtClean="0">
                <a:solidFill>
                  <a:srgbClr val="660066"/>
                </a:solidFill>
              </a:rPr>
              <a:t>t-16 </a:t>
            </a:r>
            <a:r>
              <a:rPr lang="en-US" sz="2800" dirty="0" smtClean="0">
                <a:solidFill>
                  <a:srgbClr val="660066"/>
                </a:solidFill>
              </a:rPr>
              <a:t>XOR</a:t>
            </a:r>
            <a:r>
              <a:rPr lang="en-US" sz="2800" baseline="-25000" dirty="0" smtClean="0">
                <a:solidFill>
                  <a:srgbClr val="660066"/>
                </a:solidFill>
              </a:rPr>
              <a:t> </a:t>
            </a:r>
            <a:r>
              <a:rPr lang="en-US" sz="2800" dirty="0" smtClean="0">
                <a:solidFill>
                  <a:srgbClr val="660066"/>
                </a:solidFill>
              </a:rPr>
              <a:t>W</a:t>
            </a:r>
            <a:r>
              <a:rPr lang="en-US" sz="2800" baseline="-25000" dirty="0" smtClean="0">
                <a:solidFill>
                  <a:srgbClr val="660066"/>
                </a:solidFill>
              </a:rPr>
              <a:t>t-14 </a:t>
            </a:r>
            <a:r>
              <a:rPr lang="en-US" sz="2800" dirty="0" smtClean="0">
                <a:solidFill>
                  <a:srgbClr val="660066"/>
                </a:solidFill>
              </a:rPr>
              <a:t>XOR</a:t>
            </a:r>
            <a:r>
              <a:rPr lang="en-US" sz="2800" baseline="-25000" dirty="0" smtClean="0">
                <a:solidFill>
                  <a:srgbClr val="660066"/>
                </a:solidFill>
              </a:rPr>
              <a:t> </a:t>
            </a:r>
            <a:r>
              <a:rPr lang="en-US" sz="2800" dirty="0" smtClean="0">
                <a:solidFill>
                  <a:srgbClr val="660066"/>
                </a:solidFill>
              </a:rPr>
              <a:t>W</a:t>
            </a:r>
            <a:r>
              <a:rPr lang="en-US" sz="2800" baseline="-25000" dirty="0" smtClean="0">
                <a:solidFill>
                  <a:srgbClr val="660066"/>
                </a:solidFill>
              </a:rPr>
              <a:t>t-8 </a:t>
            </a:r>
            <a:r>
              <a:rPr lang="en-US" sz="2800" dirty="0" smtClean="0">
                <a:solidFill>
                  <a:srgbClr val="660066"/>
                </a:solidFill>
              </a:rPr>
              <a:t>XOR</a:t>
            </a:r>
            <a:r>
              <a:rPr lang="en-US" sz="2800" baseline="-25000" dirty="0" smtClean="0">
                <a:solidFill>
                  <a:srgbClr val="660066"/>
                </a:solidFill>
              </a:rPr>
              <a:t> </a:t>
            </a:r>
            <a:r>
              <a:rPr lang="en-US" sz="2800" dirty="0" smtClean="0">
                <a:solidFill>
                  <a:srgbClr val="660066"/>
                </a:solidFill>
              </a:rPr>
              <a:t>W</a:t>
            </a:r>
            <a:r>
              <a:rPr lang="en-US" sz="2800" baseline="-25000" dirty="0" smtClean="0">
                <a:solidFill>
                  <a:srgbClr val="660066"/>
                </a:solidFill>
              </a:rPr>
              <a:t>t-3</a:t>
            </a:r>
            <a:r>
              <a:rPr lang="en-US" sz="2800" dirty="0" smtClean="0">
                <a:solidFill>
                  <a:srgbClr val="660066"/>
                </a:solidFill>
              </a:rPr>
              <a:t>)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dirty="0" smtClean="0"/>
              <a:t>where S</a:t>
            </a:r>
            <a:r>
              <a:rPr lang="en-US" sz="2800" baseline="30000" dirty="0" smtClean="0"/>
              <a:t>1 </a:t>
            </a:r>
            <a:r>
              <a:rPr lang="en-US" sz="2800" dirty="0" smtClean="0"/>
              <a:t>indicates a circular left shift by 1 position.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8317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8700"/>
            <a:ext cx="8229600" cy="990600"/>
          </a:xfrm>
        </p:spPr>
        <p:txBody>
          <a:bodyPr/>
          <a:lstStyle/>
          <a:p>
            <a:r>
              <a:rPr lang="en-US" smtClean="0"/>
              <a:t>Question [3 Marks]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29556"/>
            <a:ext cx="8229600" cy="2638777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4000" dirty="0" smtClean="0"/>
              <a:t>Compare </a:t>
            </a:r>
            <a:r>
              <a:rPr lang="en-US" sz="4000" smtClean="0"/>
              <a:t>and </a:t>
            </a:r>
            <a:r>
              <a:rPr lang="en-US" sz="4000" smtClean="0"/>
              <a:t>Contrast </a:t>
            </a:r>
            <a:r>
              <a:rPr lang="en-US" sz="4000" dirty="0" smtClean="0"/>
              <a:t>MD5 and </a:t>
            </a:r>
            <a:r>
              <a:rPr lang="en-US" sz="4000" smtClean="0"/>
              <a:t>SHA-1 </a:t>
            </a:r>
            <a:r>
              <a:rPr lang="en-US" sz="4000" smtClean="0"/>
              <a:t>Algorithms.</a:t>
            </a:r>
            <a:endParaRPr lang="en-US" sz="4000" dirty="0"/>
          </a:p>
        </p:txBody>
      </p:sp>
    </p:spTree>
    <p:extLst>
      <p:ext uri="{BB962C8B-B14F-4D97-AF65-F5344CB8AC3E}">
        <p14:creationId xmlns="" xmlns:p14="http://schemas.microsoft.com/office/powerpoint/2010/main" val="407599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722</TotalTime>
  <Words>248</Words>
  <Application>Microsoft Macintosh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Secure Hash Algorithm (SHA–1)</vt:lpstr>
      <vt:lpstr>Steps of SHA-1 Algorithm</vt:lpstr>
      <vt:lpstr>Step 5: Process blocks</vt:lpstr>
      <vt:lpstr>SHA-1 Processing of a Single 512-bit Block</vt:lpstr>
      <vt:lpstr>Elementary SHA-1 Operation  (Single Iteration) </vt:lpstr>
      <vt:lpstr>Process f in each round</vt:lpstr>
      <vt:lpstr>Constant Kt used in different rounds</vt:lpstr>
      <vt:lpstr>Derivation of Wt from message sub-blocks </vt:lpstr>
      <vt:lpstr>Question [3 Marks]</vt:lpstr>
      <vt:lpstr>Next Topic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User</cp:lastModifiedBy>
  <cp:revision>57</cp:revision>
  <dcterms:created xsi:type="dcterms:W3CDTF">2020-12-20T13:37:51Z</dcterms:created>
  <dcterms:modified xsi:type="dcterms:W3CDTF">2023-03-31T07:29:45Z</dcterms:modified>
</cp:coreProperties>
</file>