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62" autoAdjust="0"/>
    <p:restoredTop sz="94660"/>
  </p:normalViewPr>
  <p:slideViewPr>
    <p:cSldViewPr>
      <p:cViewPr>
        <p:scale>
          <a:sx n="66" d="100"/>
          <a:sy n="66" d="100"/>
        </p:scale>
        <p:origin x="-588"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Digital Signature Techniques</a:t>
            </a:r>
            <a:endParaRPr lang="en-IN" dirty="0"/>
          </a:p>
        </p:txBody>
      </p:sp>
      <p:sp>
        <p:nvSpPr>
          <p:cNvPr id="3" name="Subtitle 2"/>
          <p:cNvSpPr>
            <a:spLocks noGrp="1"/>
          </p:cNvSpPr>
          <p:nvPr>
            <p:ph type="subTitle" idx="1"/>
          </p:nvPr>
        </p:nvSpPr>
        <p:spPr/>
        <p:txBody>
          <a:bodyPr/>
          <a:lstStyle/>
          <a:p>
            <a:r>
              <a:rPr lang="en-IN" dirty="0" smtClean="0"/>
              <a:t>RSA and Digital Signatures</a:t>
            </a:r>
          </a:p>
          <a:p>
            <a:r>
              <a:rPr lang="en-IN" dirty="0" smtClean="0"/>
              <a:t>DSA and Digital Signatures</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DSA and Digital Signatures</a:t>
            </a:r>
            <a:endParaRPr lang="en-IN" dirty="0"/>
          </a:p>
        </p:txBody>
      </p:sp>
      <p:sp>
        <p:nvSpPr>
          <p:cNvPr id="3" name="Content Placeholder 2"/>
          <p:cNvSpPr>
            <a:spLocks noGrp="1"/>
          </p:cNvSpPr>
          <p:nvPr>
            <p:ph idx="1"/>
          </p:nvPr>
        </p:nvSpPr>
        <p:spPr/>
        <p:txBody>
          <a:bodyPr>
            <a:normAutofit fontScale="92500"/>
          </a:bodyPr>
          <a:lstStyle/>
          <a:p>
            <a:pPr algn="just"/>
            <a:r>
              <a:rPr lang="en-IN" dirty="0" smtClean="0"/>
              <a:t>Like RSA, DSA is also based on asymmetric-key cryptography.</a:t>
            </a:r>
          </a:p>
          <a:p>
            <a:pPr algn="just"/>
            <a:r>
              <a:rPr lang="en-IN" dirty="0" smtClean="0"/>
              <a:t>However, their objectives are totally different. RSA is primarily used for encrypting a message. Additionally, RSA can also be used for performing a digital signature over a message. </a:t>
            </a:r>
          </a:p>
          <a:p>
            <a:pPr algn="just"/>
            <a:r>
              <a:rPr lang="en-IN" dirty="0" smtClean="0"/>
              <a:t>In contrast, DSA is used only for performing digital signature over a message. It cannot be used for encryption.</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Variables used in Digital Signature(1/2)</a:t>
            </a:r>
            <a:endParaRPr lang="en-IN" dirty="0"/>
          </a:p>
        </p:txBody>
      </p:sp>
      <p:sp>
        <p:nvSpPr>
          <p:cNvPr id="3" name="Content Placeholder 2"/>
          <p:cNvSpPr>
            <a:spLocks noGrp="1"/>
          </p:cNvSpPr>
          <p:nvPr>
            <p:ph idx="1"/>
          </p:nvPr>
        </p:nvSpPr>
        <p:spPr>
          <a:xfrm>
            <a:off x="152400" y="1752600"/>
            <a:ext cx="8839200" cy="4525963"/>
          </a:xfrm>
        </p:spPr>
        <p:txBody>
          <a:bodyPr>
            <a:normAutofit fontScale="92500"/>
          </a:bodyPr>
          <a:lstStyle/>
          <a:p>
            <a:pPr algn="just">
              <a:buNone/>
            </a:pPr>
            <a:r>
              <a:rPr lang="en-IN" dirty="0" smtClean="0"/>
              <a:t>The DSA algorithm makes use of the following variables:</a:t>
            </a:r>
          </a:p>
          <a:p>
            <a:pPr algn="just">
              <a:buNone/>
            </a:pPr>
            <a:endParaRPr lang="en-IN" sz="1100" dirty="0" smtClean="0"/>
          </a:p>
          <a:p>
            <a:pPr algn="just"/>
            <a:r>
              <a:rPr lang="en-IN" dirty="0" smtClean="0"/>
              <a:t>p = A prime number of length L bits. </a:t>
            </a:r>
          </a:p>
          <a:p>
            <a:pPr algn="just"/>
            <a:r>
              <a:rPr lang="en-IN" dirty="0" smtClean="0"/>
              <a:t>L = A multiple of 64 between 512 and 1024 (i.e. L = </a:t>
            </a:r>
            <a:r>
              <a:rPr lang="en-IN" b="1" dirty="0" smtClean="0">
                <a:solidFill>
                  <a:srgbClr val="00B050"/>
                </a:solidFill>
              </a:rPr>
              <a:t>512</a:t>
            </a:r>
            <a:r>
              <a:rPr lang="en-IN" dirty="0" smtClean="0"/>
              <a:t> or 576 or 640 or … 1024).</a:t>
            </a:r>
          </a:p>
          <a:p>
            <a:pPr algn="just"/>
            <a:r>
              <a:rPr lang="en-IN" dirty="0" smtClean="0"/>
              <a:t>q = A 160-bit prime factor of (p – 1).</a:t>
            </a:r>
          </a:p>
          <a:p>
            <a:pPr algn="just"/>
            <a:r>
              <a:rPr lang="en-IN" dirty="0" smtClean="0"/>
              <a:t>g = {h^((p – 1) / q)} mod p, where h is a number less than (p – 1) such that {h^((p – 1) / q)} mod p is greater than 1.</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Variables used in Digital Signature(2/2)</a:t>
            </a:r>
            <a:endParaRPr lang="en-IN" dirty="0"/>
          </a:p>
        </p:txBody>
      </p:sp>
      <p:sp>
        <p:nvSpPr>
          <p:cNvPr id="3" name="Content Placeholder 2"/>
          <p:cNvSpPr>
            <a:spLocks noGrp="1"/>
          </p:cNvSpPr>
          <p:nvPr>
            <p:ph idx="1"/>
          </p:nvPr>
        </p:nvSpPr>
        <p:spPr/>
        <p:txBody>
          <a:bodyPr/>
          <a:lstStyle/>
          <a:p>
            <a:pPr algn="just"/>
            <a:r>
              <a:rPr lang="en-IN" dirty="0" smtClean="0"/>
              <a:t>x = A number less than q.</a:t>
            </a:r>
          </a:p>
          <a:p>
            <a:pPr algn="just"/>
            <a:r>
              <a:rPr lang="en-IN" dirty="0" smtClean="0"/>
              <a:t>y =(</a:t>
            </a:r>
            <a:r>
              <a:rPr lang="en-IN" dirty="0" err="1" smtClean="0"/>
              <a:t>g^x</a:t>
            </a:r>
            <a:r>
              <a:rPr lang="en-IN" dirty="0" smtClean="0"/>
              <a:t>) mod p.</a:t>
            </a:r>
          </a:p>
          <a:p>
            <a:pPr algn="just"/>
            <a:r>
              <a:rPr lang="en-IN" dirty="0" smtClean="0"/>
              <a:t>H = Message-digest algorithm (usually SHA-1).</a:t>
            </a:r>
          </a:p>
          <a:p>
            <a:pPr algn="just"/>
            <a:r>
              <a:rPr lang="en-IN" dirty="0" smtClean="0"/>
              <a:t>The first three variables, p, q and g are public in nature, and can be sent across an insecure network freely. The private key is x, whereas the corresponding public key is y.</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Signature Creation</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smtClean="0"/>
              <a:t>Let us assume that the sender wants to sign a message m and send the signed message to the receiver.</a:t>
            </a:r>
          </a:p>
          <a:p>
            <a:pPr algn="just"/>
            <a:r>
              <a:rPr lang="en-IN" dirty="0" smtClean="0"/>
              <a:t>Then, the following steps take place.</a:t>
            </a:r>
          </a:p>
          <a:p>
            <a:pPr lvl="1" algn="just">
              <a:buFont typeface="Wingdings" pitchFamily="2" charset="2"/>
              <a:buChar char="Ø"/>
            </a:pPr>
            <a:r>
              <a:rPr lang="en-IN" dirty="0" smtClean="0"/>
              <a:t>(a) The sender generates a random number k, which is less  </a:t>
            </a:r>
          </a:p>
          <a:p>
            <a:pPr lvl="1" algn="just">
              <a:buNone/>
            </a:pPr>
            <a:r>
              <a:rPr lang="en-IN" dirty="0" smtClean="0"/>
              <a:t>           than q.</a:t>
            </a:r>
          </a:p>
          <a:p>
            <a:pPr lvl="1" algn="just">
              <a:buFont typeface="Wingdings" pitchFamily="2" charset="2"/>
              <a:buChar char="Ø"/>
            </a:pPr>
            <a:r>
              <a:rPr lang="en-IN" dirty="0" smtClean="0"/>
              <a:t>(b) The sender now calculates:</a:t>
            </a:r>
          </a:p>
          <a:p>
            <a:pPr algn="just">
              <a:buNone/>
            </a:pPr>
            <a:r>
              <a:rPr lang="da-DK" dirty="0" smtClean="0"/>
              <a:t>		   ● r =((g^k) mod p) mod q</a:t>
            </a:r>
          </a:p>
          <a:p>
            <a:pPr algn="just">
              <a:buNone/>
            </a:pPr>
            <a:r>
              <a:rPr lang="pt-BR" dirty="0" smtClean="0"/>
              <a:t>		   ● s = (k^(–1) (H(m) + xr)) mod q</a:t>
            </a:r>
          </a:p>
          <a:p>
            <a:pPr algn="just">
              <a:buNone/>
            </a:pPr>
            <a:r>
              <a:rPr lang="pt-BR" dirty="0" smtClean="0"/>
              <a:t>            where k^(–1) is the multiplicative inverse of k.</a:t>
            </a:r>
          </a:p>
          <a:p>
            <a:pPr algn="just"/>
            <a:r>
              <a:rPr lang="en-IN" dirty="0" smtClean="0"/>
              <a:t>The values r and s are the signatures of the sender. The sender sends these values to the receiver.</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Signature Verification</a:t>
            </a:r>
            <a:endParaRPr lang="en-IN" dirty="0"/>
          </a:p>
        </p:txBody>
      </p:sp>
      <p:sp>
        <p:nvSpPr>
          <p:cNvPr id="3" name="Content Placeholder 2"/>
          <p:cNvSpPr>
            <a:spLocks noGrp="1"/>
          </p:cNvSpPr>
          <p:nvPr>
            <p:ph idx="1"/>
          </p:nvPr>
        </p:nvSpPr>
        <p:spPr/>
        <p:txBody>
          <a:bodyPr/>
          <a:lstStyle/>
          <a:p>
            <a:pPr algn="just"/>
            <a:r>
              <a:rPr lang="en-IN" dirty="0" smtClean="0"/>
              <a:t>To verify the signature, the receiver calculates:</a:t>
            </a:r>
          </a:p>
          <a:p>
            <a:pPr lvl="1" algn="just">
              <a:buFont typeface="Wingdings" pitchFamily="2" charset="2"/>
              <a:buChar char="Ø"/>
            </a:pPr>
            <a:r>
              <a:rPr lang="pl-PL" dirty="0" smtClean="0"/>
              <a:t>(c) </a:t>
            </a:r>
            <a:r>
              <a:rPr lang="en-IN" dirty="0" smtClean="0"/>
              <a:t>	</a:t>
            </a:r>
            <a:r>
              <a:rPr lang="pl-PL" dirty="0" smtClean="0"/>
              <a:t>w = </a:t>
            </a:r>
            <a:r>
              <a:rPr lang="en-IN" dirty="0" smtClean="0"/>
              <a:t>(</a:t>
            </a:r>
            <a:r>
              <a:rPr lang="pl-PL" dirty="0" smtClean="0"/>
              <a:t>s</a:t>
            </a:r>
            <a:r>
              <a:rPr lang="en-IN" dirty="0" smtClean="0"/>
              <a:t>^(</a:t>
            </a:r>
            <a:r>
              <a:rPr lang="pl-PL" dirty="0" smtClean="0"/>
              <a:t>–1</a:t>
            </a:r>
            <a:r>
              <a:rPr lang="en-IN" dirty="0" smtClean="0"/>
              <a:t>))</a:t>
            </a:r>
            <a:r>
              <a:rPr lang="pl-PL" dirty="0" smtClean="0"/>
              <a:t> mod q</a:t>
            </a:r>
            <a:endParaRPr lang="en-IN" dirty="0" smtClean="0"/>
          </a:p>
          <a:p>
            <a:pPr lvl="1" algn="just">
              <a:buNone/>
            </a:pPr>
            <a:r>
              <a:rPr lang="en-IN" dirty="0" smtClean="0"/>
              <a:t>			</a:t>
            </a:r>
            <a:r>
              <a:rPr lang="pl-PL" dirty="0" smtClean="0"/>
              <a:t>u1 = (H(m) * w) mod q</a:t>
            </a:r>
            <a:endParaRPr lang="en-IN" dirty="0" smtClean="0"/>
          </a:p>
          <a:p>
            <a:pPr lvl="1" algn="just">
              <a:buNone/>
            </a:pPr>
            <a:r>
              <a:rPr lang="en-IN" dirty="0" smtClean="0"/>
              <a:t>			u2 = (</a:t>
            </a:r>
            <a:r>
              <a:rPr lang="en-IN" dirty="0" err="1" smtClean="0"/>
              <a:t>rw</a:t>
            </a:r>
            <a:r>
              <a:rPr lang="en-IN" dirty="0" smtClean="0"/>
              <a:t>) mod q</a:t>
            </a:r>
          </a:p>
          <a:p>
            <a:pPr lvl="1" algn="just">
              <a:buNone/>
            </a:pPr>
            <a:r>
              <a:rPr lang="da-DK" dirty="0" smtClean="0"/>
              <a:t>			v = (((g^u1)* (y^u2)) mod p) mod q</a:t>
            </a:r>
          </a:p>
          <a:p>
            <a:pPr lvl="1" algn="just">
              <a:buNone/>
            </a:pPr>
            <a:r>
              <a:rPr lang="pt-BR" dirty="0" smtClean="0"/>
              <a:t>where s^(–1) is the multiplicative inverse of s.</a:t>
            </a:r>
            <a:endParaRPr lang="da-DK" dirty="0" smtClean="0"/>
          </a:p>
          <a:p>
            <a:pPr algn="just"/>
            <a:r>
              <a:rPr lang="en-IN" dirty="0" smtClean="0"/>
              <a:t>If v = r, the signature is said to be verified. Otherwise, it is rejected.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Question </a:t>
            </a:r>
            <a:r>
              <a:rPr lang="en-IN" smtClean="0"/>
              <a:t>[ </a:t>
            </a:r>
            <a:r>
              <a:rPr lang="en-IN" smtClean="0"/>
              <a:t>3 </a:t>
            </a:r>
            <a:r>
              <a:rPr lang="en-IN" dirty="0" smtClean="0"/>
              <a:t>Marks ]</a:t>
            </a:r>
            <a:endParaRPr lang="en-IN" dirty="0"/>
          </a:p>
        </p:txBody>
      </p:sp>
      <p:sp>
        <p:nvSpPr>
          <p:cNvPr id="3" name="Content Placeholder 2"/>
          <p:cNvSpPr>
            <a:spLocks noGrp="1"/>
          </p:cNvSpPr>
          <p:nvPr>
            <p:ph idx="1"/>
          </p:nvPr>
        </p:nvSpPr>
        <p:spPr/>
        <p:txBody>
          <a:bodyPr/>
          <a:lstStyle/>
          <a:p>
            <a:pPr>
              <a:buNone/>
            </a:pPr>
            <a:endParaRPr lang="en-IN" dirty="0" smtClean="0"/>
          </a:p>
          <a:p>
            <a:pPr algn="just">
              <a:buNone/>
            </a:pPr>
            <a:r>
              <a:rPr lang="en-IN" dirty="0" smtClean="0"/>
              <a:t>	Compare and contrast RSA based Digital Signature Algorithm and Digital Signature Algorithm (DSA) introduced by Digital Signature Standard (DSS). </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4600" y="2971800"/>
            <a:ext cx="3787833" cy="923330"/>
          </a:xfrm>
          <a:prstGeom prst="rect">
            <a:avLst/>
          </a:prstGeom>
          <a:noFill/>
        </p:spPr>
        <p:txBody>
          <a:bodyPr wrap="none" lIns="91440" tIns="45720" rIns="91440" bIns="45720">
            <a:spAutoFit/>
          </a:bodyPr>
          <a:lstStyle/>
          <a:p>
            <a:pPr algn="ctr"/>
            <a:r>
              <a:rPr lang="en-IN"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IN"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RSA and Digital Signatures</a:t>
            </a:r>
            <a:endParaRPr lang="en-IN" dirty="0"/>
          </a:p>
        </p:txBody>
      </p:sp>
      <p:sp>
        <p:nvSpPr>
          <p:cNvPr id="3" name="Content Placeholder 2"/>
          <p:cNvSpPr>
            <a:spLocks noGrp="1"/>
          </p:cNvSpPr>
          <p:nvPr>
            <p:ph idx="1"/>
          </p:nvPr>
        </p:nvSpPr>
        <p:spPr>
          <a:xfrm>
            <a:off x="457200" y="1828800"/>
            <a:ext cx="8229600" cy="4297363"/>
          </a:xfrm>
        </p:spPr>
        <p:txBody>
          <a:bodyPr>
            <a:normAutofit/>
          </a:bodyPr>
          <a:lstStyle/>
          <a:p>
            <a:pPr algn="just"/>
            <a:r>
              <a:rPr lang="en-IN" dirty="0" smtClean="0"/>
              <a:t>RSA can be used for performing digital signatures.</a:t>
            </a:r>
          </a:p>
          <a:p>
            <a:pPr algn="just">
              <a:buNone/>
            </a:pPr>
            <a:endParaRPr lang="en-IN" dirty="0" smtClean="0"/>
          </a:p>
          <a:p>
            <a:pPr algn="just"/>
            <a:r>
              <a:rPr lang="en-IN" dirty="0" smtClean="0"/>
              <a:t>Let us assume that the sender (A) wants to send a message M to the receiver (B) along with the digital signature (S) calculated over the message (M).</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1: Message-Digest Calculation</a:t>
            </a:r>
            <a:endParaRPr lang="en-IN" dirty="0"/>
          </a:p>
        </p:txBody>
      </p:sp>
      <p:pic>
        <p:nvPicPr>
          <p:cNvPr id="8" name="Content Placeholder 7" descr="WhatsApp Image 2023-04-09 at 22.09.12.jpeg"/>
          <p:cNvPicPr>
            <a:picLocks noGrp="1" noChangeAspect="1"/>
          </p:cNvPicPr>
          <p:nvPr>
            <p:ph idx="1"/>
          </p:nvPr>
        </p:nvPicPr>
        <p:blipFill>
          <a:blip r:embed="rId2"/>
          <a:stretch>
            <a:fillRect/>
          </a:stretch>
        </p:blipFill>
        <p:spPr>
          <a:xfrm>
            <a:off x="5181600" y="1600200"/>
            <a:ext cx="3429000" cy="4525963"/>
          </a:xfrm>
        </p:spPr>
      </p:pic>
      <p:sp>
        <p:nvSpPr>
          <p:cNvPr id="7" name="Rectangle 6"/>
          <p:cNvSpPr/>
          <p:nvPr/>
        </p:nvSpPr>
        <p:spPr>
          <a:xfrm>
            <a:off x="609600" y="1600200"/>
            <a:ext cx="4343400" cy="4572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600" dirty="0" smtClean="0">
                <a:solidFill>
                  <a:schemeClr val="tx1"/>
                </a:solidFill>
              </a:rPr>
              <a:t>Sender (A) uses the SHA-1 message-digest algorithm to calculate the message digest (MD1) over the original message (M).</a:t>
            </a:r>
          </a:p>
          <a:p>
            <a:pPr algn="just"/>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2: Digital-Signature Creation</a:t>
            </a:r>
            <a:endParaRPr lang="en-IN" dirty="0"/>
          </a:p>
        </p:txBody>
      </p:sp>
      <p:pic>
        <p:nvPicPr>
          <p:cNvPr id="9" name="Content Placeholder 8" descr="WhatsApp Image 2023-04-09 at 23.01.52.jpeg"/>
          <p:cNvPicPr>
            <a:picLocks noGrp="1" noChangeAspect="1"/>
          </p:cNvPicPr>
          <p:nvPr>
            <p:ph idx="1"/>
          </p:nvPr>
        </p:nvPicPr>
        <p:blipFill>
          <a:blip r:embed="rId2"/>
          <a:stretch>
            <a:fillRect/>
          </a:stretch>
        </p:blipFill>
        <p:spPr>
          <a:xfrm>
            <a:off x="1066800" y="4114800"/>
            <a:ext cx="6858000" cy="2381250"/>
          </a:xfrm>
        </p:spPr>
      </p:pic>
      <p:sp>
        <p:nvSpPr>
          <p:cNvPr id="7" name="Rectangle 6"/>
          <p:cNvSpPr/>
          <p:nvPr/>
        </p:nvSpPr>
        <p:spPr>
          <a:xfrm>
            <a:off x="457200" y="1600200"/>
            <a:ext cx="8001000" cy="2362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600" dirty="0" smtClean="0">
                <a:solidFill>
                  <a:schemeClr val="tx1"/>
                </a:solidFill>
              </a:rPr>
              <a:t>The sender (A) now encrypts the message digest with her private key. The output of this process is called the digital signature</a:t>
            </a:r>
          </a:p>
          <a:p>
            <a:pPr algn="just"/>
            <a:r>
              <a:rPr lang="en-IN" sz="3600" dirty="0" smtClean="0">
                <a:solidFill>
                  <a:schemeClr val="tx1"/>
                </a:solidFill>
              </a:rPr>
              <a:t>(DS) of A.</a:t>
            </a:r>
            <a:endParaRPr lang="en-IN" sz="24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610600" cy="1143000"/>
          </a:xfrm>
        </p:spPr>
        <p:txBody>
          <a:bodyPr>
            <a:normAutofit fontScale="90000"/>
          </a:bodyPr>
          <a:lstStyle/>
          <a:p>
            <a:r>
              <a:rPr lang="en-IN" dirty="0" smtClean="0"/>
              <a:t>Step 3: Transmission of Original Message and Digital Signature Simultaneously</a:t>
            </a:r>
            <a:endParaRPr lang="en-IN" dirty="0"/>
          </a:p>
        </p:txBody>
      </p:sp>
      <p:sp>
        <p:nvSpPr>
          <p:cNvPr id="7" name="Rectangle 6"/>
          <p:cNvSpPr/>
          <p:nvPr/>
        </p:nvSpPr>
        <p:spPr>
          <a:xfrm>
            <a:off x="457200" y="1752600"/>
            <a:ext cx="8229600" cy="16764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dirty="0" smtClean="0">
                <a:solidFill>
                  <a:schemeClr val="tx1"/>
                </a:solidFill>
              </a:rPr>
              <a:t>Now the sender (A) sends the original message (M) along with the digital signature (DS) to the receiver (B).</a:t>
            </a:r>
            <a:endParaRPr lang="en-IN" sz="3200" dirty="0">
              <a:solidFill>
                <a:schemeClr val="tx1"/>
              </a:solidFill>
            </a:endParaRPr>
          </a:p>
        </p:txBody>
      </p:sp>
      <p:pic>
        <p:nvPicPr>
          <p:cNvPr id="6" name="Content Placeholder 5" descr="WhatsApp Image 2023-04-09 at 22.03.31.jpeg"/>
          <p:cNvPicPr>
            <a:picLocks noGrp="1" noChangeAspect="1"/>
          </p:cNvPicPr>
          <p:nvPr>
            <p:ph idx="1"/>
          </p:nvPr>
        </p:nvPicPr>
        <p:blipFill>
          <a:blip r:embed="rId2"/>
          <a:stretch>
            <a:fillRect/>
          </a:stretch>
        </p:blipFill>
        <p:spPr>
          <a:xfrm>
            <a:off x="457200" y="3429000"/>
            <a:ext cx="8229600" cy="32766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 4: Receiver Calculates Its </a:t>
            </a:r>
            <a:br>
              <a:rPr lang="en-IN" dirty="0" smtClean="0"/>
            </a:br>
            <a:r>
              <a:rPr lang="en-IN" dirty="0" smtClean="0"/>
              <a:t>           Own Message Digest</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6" name="Picture 5" descr="WhatsApp Image 2023-04-09 at 22.03.27.jpeg"/>
          <p:cNvPicPr>
            <a:picLocks noChangeAspect="1"/>
          </p:cNvPicPr>
          <p:nvPr/>
        </p:nvPicPr>
        <p:blipFill>
          <a:blip r:embed="rId2"/>
          <a:stretch>
            <a:fillRect/>
          </a:stretch>
        </p:blipFill>
        <p:spPr>
          <a:xfrm>
            <a:off x="5029200" y="1600200"/>
            <a:ext cx="3629620" cy="4495800"/>
          </a:xfrm>
          <a:prstGeom prst="rect">
            <a:avLst/>
          </a:prstGeom>
        </p:spPr>
      </p:pic>
      <p:sp>
        <p:nvSpPr>
          <p:cNvPr id="7" name="Rectangle 6"/>
          <p:cNvSpPr/>
          <p:nvPr/>
        </p:nvSpPr>
        <p:spPr>
          <a:xfrm>
            <a:off x="609600" y="1600200"/>
            <a:ext cx="4343400" cy="45720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3200" dirty="0" smtClean="0">
                <a:solidFill>
                  <a:schemeClr val="tx1"/>
                </a:solidFill>
              </a:rPr>
              <a:t>After the receiver (B) receives the original message (M) and the sender’s (A’s) digital signature, B uses the same message-digest algorithm as was used by A, and calculates its own message digest (MD2).</a:t>
            </a:r>
            <a:endParaRPr lang="en-IN" sz="3200" dirty="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fontScale="90000"/>
          </a:bodyPr>
          <a:lstStyle/>
          <a:p>
            <a:r>
              <a:rPr lang="en-IN" dirty="0" smtClean="0"/>
              <a:t>Step 5: Receiver Retrieves Sender’s Message Digest</a:t>
            </a:r>
            <a:endParaRPr lang="en-IN" dirty="0"/>
          </a:p>
        </p:txBody>
      </p:sp>
      <p:sp>
        <p:nvSpPr>
          <p:cNvPr id="7" name="Rectangle 6"/>
          <p:cNvSpPr/>
          <p:nvPr/>
        </p:nvSpPr>
        <p:spPr>
          <a:xfrm>
            <a:off x="457200" y="1676400"/>
            <a:ext cx="8229600" cy="2133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2400" dirty="0" smtClean="0">
                <a:solidFill>
                  <a:schemeClr val="tx1"/>
                </a:solidFill>
              </a:rPr>
              <a:t>The receiver (B) now uses the sender’s (A’s) public key to decrypt (sometimes also called de-sign) the digital signature. Note that A had used her private key to encrypt her message digest (MD1) to form the digital signature. Therefore, only A’s public key can be used to decrypt it. The output of this process is the original message digest as was calculated by A (MD1) in step 1.</a:t>
            </a:r>
            <a:endParaRPr lang="en-IN" sz="2400" dirty="0">
              <a:solidFill>
                <a:schemeClr val="tx1"/>
              </a:solidFill>
            </a:endParaRPr>
          </a:p>
        </p:txBody>
      </p:sp>
      <p:pic>
        <p:nvPicPr>
          <p:cNvPr id="8" name="Content Placeholder 7" descr="WhatsApp Image 2023-04-09 at 23.02.05.jpeg"/>
          <p:cNvPicPr>
            <a:picLocks noGrp="1" noChangeAspect="1"/>
          </p:cNvPicPr>
          <p:nvPr>
            <p:ph idx="1"/>
          </p:nvPr>
        </p:nvPicPr>
        <p:blipFill>
          <a:blip r:embed="rId2"/>
          <a:stretch>
            <a:fillRect/>
          </a:stretch>
        </p:blipFill>
        <p:spPr>
          <a:xfrm>
            <a:off x="609600" y="3962400"/>
            <a:ext cx="8077200" cy="268605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990600"/>
          </a:xfrm>
        </p:spPr>
        <p:txBody>
          <a:bodyPr>
            <a:normAutofit/>
          </a:bodyPr>
          <a:lstStyle/>
          <a:p>
            <a:r>
              <a:rPr lang="en-IN" dirty="0" smtClean="0"/>
              <a:t>Step 6: Digital-Signature Verification</a:t>
            </a:r>
            <a:endParaRPr lang="en-IN" dirty="0"/>
          </a:p>
        </p:txBody>
      </p:sp>
      <p:sp>
        <p:nvSpPr>
          <p:cNvPr id="7" name="Rectangle 6"/>
          <p:cNvSpPr/>
          <p:nvPr/>
        </p:nvSpPr>
        <p:spPr>
          <a:xfrm>
            <a:off x="0" y="1295400"/>
            <a:ext cx="9144000" cy="23622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dirty="0" smtClean="0">
                <a:solidFill>
                  <a:schemeClr val="tx1"/>
                </a:solidFill>
              </a:rPr>
              <a:t>B now compares the following two message digests:</a:t>
            </a:r>
          </a:p>
          <a:p>
            <a:r>
              <a:rPr lang="en-IN" sz="2400" dirty="0" smtClean="0">
                <a:solidFill>
                  <a:schemeClr val="tx1"/>
                </a:solidFill>
              </a:rPr>
              <a:t>● MD2, which it had calculated in step 4</a:t>
            </a:r>
          </a:p>
          <a:p>
            <a:r>
              <a:rPr lang="en-IN" sz="2400" dirty="0" smtClean="0">
                <a:solidFill>
                  <a:schemeClr val="tx1"/>
                </a:solidFill>
              </a:rPr>
              <a:t>● MD1, which it retrieved from A’s digital signature in step 5</a:t>
            </a:r>
          </a:p>
          <a:p>
            <a:r>
              <a:rPr lang="en-IN" sz="2400" dirty="0" smtClean="0">
                <a:solidFill>
                  <a:schemeClr val="tx1"/>
                </a:solidFill>
              </a:rPr>
              <a:t>    If MD1 = MD2, the following facts are established:</a:t>
            </a:r>
          </a:p>
          <a:p>
            <a:r>
              <a:rPr lang="en-IN" sz="2000" dirty="0" smtClean="0">
                <a:solidFill>
                  <a:schemeClr val="tx1"/>
                </a:solidFill>
              </a:rPr>
              <a:t>● B accepts the original message (M) as the correct, unaltered, message from A.</a:t>
            </a:r>
          </a:p>
          <a:p>
            <a:r>
              <a:rPr lang="en-IN" sz="2000" dirty="0" smtClean="0">
                <a:solidFill>
                  <a:schemeClr val="tx1"/>
                </a:solidFill>
              </a:rPr>
              <a:t>● B is also assured that the message came from A, and not from someone posing as A.</a:t>
            </a:r>
            <a:endParaRPr lang="en-IN" sz="2000" dirty="0">
              <a:solidFill>
                <a:schemeClr val="tx1"/>
              </a:solidFill>
            </a:endParaRPr>
          </a:p>
        </p:txBody>
      </p:sp>
      <p:pic>
        <p:nvPicPr>
          <p:cNvPr id="6" name="Content Placeholder 5" descr="WhatsApp Image 2023-04-09 at 23.02.08.jpeg"/>
          <p:cNvPicPr>
            <a:picLocks noGrp="1" noChangeAspect="1"/>
          </p:cNvPicPr>
          <p:nvPr>
            <p:ph idx="1"/>
          </p:nvPr>
        </p:nvPicPr>
        <p:blipFill>
          <a:blip r:embed="rId2"/>
          <a:stretch>
            <a:fillRect/>
          </a:stretch>
        </p:blipFill>
        <p:spPr>
          <a:xfrm>
            <a:off x="990600" y="3733006"/>
            <a:ext cx="6858000" cy="3124994"/>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DSA and Digital Signatures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smtClean="0"/>
              <a:t>Due to the problems associated with MAC, the Digital Signature Standard (DSS) was developed for performing digital signatures. DSS makes use of the SHA-1 algorithm for calculating the message digest over an original message, and uses the message digest to perform the digital signature. For this, DSS makes use of an algorithm, called Digital Signature Algorithm (DSA). </a:t>
            </a:r>
          </a:p>
          <a:p>
            <a:pPr algn="just"/>
            <a:r>
              <a:rPr lang="en-IN" dirty="0" smtClean="0"/>
              <a:t>Note that DSS is the standard, and DSA is the actual algorithm.</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800</Words>
  <Application>Microsoft Office PowerPoint</Application>
  <PresentationFormat>On-screen Show (4:3)</PresentationFormat>
  <Paragraphs>66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Digital Signature Techniques</vt:lpstr>
      <vt:lpstr>RSA and Digital Signatures</vt:lpstr>
      <vt:lpstr>Step 1: Message-Digest Calculation</vt:lpstr>
      <vt:lpstr>Step 2: Digital-Signature Creation</vt:lpstr>
      <vt:lpstr>Step 3: Transmission of Original Message and Digital Signature Simultaneously</vt:lpstr>
      <vt:lpstr>Step 4: Receiver Calculates Its             Own Message Digest</vt:lpstr>
      <vt:lpstr>Step 5: Receiver Retrieves Sender’s Message Digest</vt:lpstr>
      <vt:lpstr>Step 6: Digital-Signature Verification</vt:lpstr>
      <vt:lpstr>DSA and Digital Signatures</vt:lpstr>
      <vt:lpstr>DSA and Digital Signatures</vt:lpstr>
      <vt:lpstr>Variables used in Digital Signature(1/2)</vt:lpstr>
      <vt:lpstr>Variables used in Digital Signature(2/2)</vt:lpstr>
      <vt:lpstr>Signature Creation</vt:lpstr>
      <vt:lpstr>Signature Verification</vt:lpstr>
      <vt:lpstr>Question [ 3 Marks ]</vt:lpstr>
      <vt:lpstr>Slide 16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Signature Techniques</dc:title>
  <dc:creator>User</dc:creator>
  <cp:lastModifiedBy>User</cp:lastModifiedBy>
  <cp:revision>31</cp:revision>
  <dcterms:created xsi:type="dcterms:W3CDTF">2006-08-16T00:00:00Z</dcterms:created>
  <dcterms:modified xsi:type="dcterms:W3CDTF">2023-04-10T09:10:03Z</dcterms:modified>
</cp:coreProperties>
</file>