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61" r:id="rId4"/>
    <p:sldId id="258" r:id="rId5"/>
    <p:sldId id="259" r:id="rId6"/>
    <p:sldId id="260" r:id="rId7"/>
    <p:sldId id="264" r:id="rId8"/>
    <p:sldId id="265" r:id="rId9"/>
    <p:sldId id="268" r:id="rId10"/>
    <p:sldId id="262" r:id="rId11"/>
    <p:sldId id="263" r:id="rId12"/>
    <p:sldId id="274" r:id="rId13"/>
    <p:sldId id="270" r:id="rId14"/>
    <p:sldId id="271" r:id="rId15"/>
    <p:sldId id="272" r:id="rId16"/>
    <p:sldId id="27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210B-EB5C-C944-82EE-DAABF2AEB364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B924F-252A-CA4F-AED5-84634EDA0C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97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A735D-F2EC-F94B-95D7-296558B02F61}" type="datetimeFigureOut">
              <a:rPr lang="en-US" smtClean="0"/>
              <a:pPr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4CBC-DCD2-FF41-98CD-E30BB19BC2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934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4CBC-DCD2-FF41-98CD-E30BB19BC2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9815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E4CBC-DCD2-FF41-98CD-E30BB19BC25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463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3FB0C882-FFEE-494B-8DB4-F727E8E83CBC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C101-105A-4C47-90AA-46C2099FA3BD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0EA2-34E0-8A40-8806-54DA7B63D427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78AE0-82B8-844F-8893-18D54E2EF134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0CF0-D3DF-3F4C-8961-A2EF3BF021D0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7D25-480A-AA46-AA39-4CB9D5A7C999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664172F8-CF04-D949-A2ED-08F99AB1029A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6125-A087-944D-8FF0-8634F77F60C1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A904-BD39-E042-9E84-9A296ED2DC72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062F-92B1-0F4B-920A-29A1A04A351E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2E2-2000-1D45-B964-2D97229129BA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D815-7D07-EB47-85AB-D0B349486114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0D6A-CE6B-3949-96D8-D6B51F373E30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29198B1-1281-8141-A00A-43818A28A85C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FE4BAC9-6D41-4691-9299-18EF07EF01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889" y="757060"/>
            <a:ext cx="7916333" cy="1528939"/>
          </a:xfrm>
        </p:spPr>
        <p:txBody>
          <a:bodyPr/>
          <a:lstStyle/>
          <a:p>
            <a:r>
              <a:rPr lang="en-US" dirty="0" smtClean="0"/>
              <a:t>Cryptographic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889" y="3062111"/>
            <a:ext cx="7916333" cy="2977445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lnSpc>
                <a:spcPct val="200000"/>
              </a:lnSpc>
              <a:buAutoNum type="arabicParenR"/>
            </a:pPr>
            <a:r>
              <a:rPr lang="en-US" sz="3600" dirty="0" smtClean="0"/>
              <a:t>Substitution Technique</a:t>
            </a:r>
          </a:p>
          <a:p>
            <a:pPr algn="l">
              <a:lnSpc>
                <a:spcPct val="200000"/>
              </a:lnSpc>
            </a:pPr>
            <a:endParaRPr lang="en-US" sz="3600" dirty="0" smtClean="0"/>
          </a:p>
          <a:p>
            <a:pPr marL="457200" indent="-457200" algn="l">
              <a:lnSpc>
                <a:spcPct val="200000"/>
              </a:lnSpc>
              <a:buAutoNum type="arabicParenR"/>
            </a:pPr>
            <a:r>
              <a:rPr lang="en-US" sz="3600" dirty="0" smtClean="0"/>
              <a:t>Permutation Technique</a:t>
            </a:r>
            <a:endParaRPr lang="en-US" sz="36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63444" y="3852333"/>
            <a:ext cx="3146778" cy="1665111"/>
            <a:chOff x="5263444" y="3852333"/>
            <a:chExt cx="3146778" cy="166511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263444" y="3852333"/>
              <a:ext cx="1100667" cy="644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362222" y="4769556"/>
              <a:ext cx="1001889" cy="7478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364111" y="4005169"/>
              <a:ext cx="2046111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kern="3300" dirty="0" smtClean="0"/>
                <a:t>Product Cipher</a:t>
              </a:r>
              <a:endParaRPr lang="en-US" sz="3200" kern="33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01071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244158"/>
            <a:ext cx="8489994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Homophonic Substitution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753329"/>
            <a:ext cx="8489993" cy="431219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cipher text character can be any one of the chosen set</a:t>
            </a:r>
            <a:r>
              <a:rPr lang="en-US" sz="2800" dirty="0"/>
              <a:t> (</a:t>
            </a:r>
            <a:r>
              <a:rPr lang="en-US" sz="2800" dirty="0" smtClean="0"/>
              <a:t>i.e., one plain text alphabet can map to more than one cipher text alphabet)</a:t>
            </a:r>
          </a:p>
          <a:p>
            <a:pPr algn="just"/>
            <a:r>
              <a:rPr lang="en-US" sz="2800" dirty="0" smtClean="0"/>
              <a:t>For example -----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10</a:t>
            </a:fld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554646" y="3590030"/>
            <a:ext cx="2796708" cy="2513718"/>
            <a:chOff x="4343400" y="3617103"/>
            <a:chExt cx="2796708" cy="2513718"/>
          </a:xfrm>
        </p:grpSpPr>
        <p:grpSp>
          <p:nvGrpSpPr>
            <p:cNvPr id="9" name="Group 8"/>
            <p:cNvGrpSpPr/>
            <p:nvPr/>
          </p:nvGrpSpPr>
          <p:grpSpPr>
            <a:xfrm>
              <a:off x="4343400" y="3617103"/>
              <a:ext cx="2796708" cy="994013"/>
              <a:chOff x="1394292" y="3989858"/>
              <a:chExt cx="2796708" cy="994013"/>
            </a:xfrm>
          </p:grpSpPr>
          <p:sp>
            <p:nvSpPr>
              <p:cNvPr id="6" name="Right Arrow Callout 5"/>
              <p:cNvSpPr/>
              <p:nvPr/>
            </p:nvSpPr>
            <p:spPr>
              <a:xfrm>
                <a:off x="1394292" y="4252167"/>
                <a:ext cx="983148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A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77440" y="3989858"/>
                <a:ext cx="1813560" cy="994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X / M / N / O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343400" y="5136808"/>
              <a:ext cx="2796708" cy="994013"/>
              <a:chOff x="1394292" y="3989858"/>
              <a:chExt cx="2796708" cy="994013"/>
            </a:xfrm>
          </p:grpSpPr>
          <p:sp>
            <p:nvSpPr>
              <p:cNvPr id="11" name="Right Arrow Callout 10"/>
              <p:cNvSpPr/>
              <p:nvPr/>
            </p:nvSpPr>
            <p:spPr>
              <a:xfrm>
                <a:off x="1394292" y="4252167"/>
                <a:ext cx="983148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77440" y="3989858"/>
                <a:ext cx="1813560" cy="9940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00FF"/>
                    </a:solidFill>
                  </a:rPr>
                  <a:t>I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/ Q /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/ D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1895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244158"/>
            <a:ext cx="8489994" cy="1339850"/>
          </a:xfrm>
        </p:spPr>
        <p:txBody>
          <a:bodyPr>
            <a:normAutofit/>
          </a:bodyPr>
          <a:lstStyle/>
          <a:p>
            <a:r>
              <a:rPr lang="en-US" dirty="0"/>
              <a:t>Polygram Substitution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" y="1836162"/>
            <a:ext cx="8605081" cy="45201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block of plain text is replaced by a block of cipher text (It does not work on character-by-character basis). </a:t>
            </a:r>
          </a:p>
          <a:p>
            <a:r>
              <a:rPr lang="en-US" sz="2800" dirty="0" smtClean="0"/>
              <a:t>For example -----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11</a:t>
            </a:fld>
            <a:endParaRPr lang="en-US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191000" y="3492317"/>
            <a:ext cx="3354583" cy="2016712"/>
            <a:chOff x="3506442" y="3879412"/>
            <a:chExt cx="3354583" cy="2016712"/>
          </a:xfrm>
        </p:grpSpPr>
        <p:grpSp>
          <p:nvGrpSpPr>
            <p:cNvPr id="9" name="Group 8"/>
            <p:cNvGrpSpPr/>
            <p:nvPr/>
          </p:nvGrpSpPr>
          <p:grpSpPr>
            <a:xfrm>
              <a:off x="3506442" y="3879412"/>
              <a:ext cx="3354583" cy="497007"/>
              <a:chOff x="557334" y="4252167"/>
              <a:chExt cx="3354583" cy="497007"/>
            </a:xfrm>
          </p:grpSpPr>
          <p:sp>
            <p:nvSpPr>
              <p:cNvPr id="6" name="Right Arrow Callout 5"/>
              <p:cNvSpPr/>
              <p:nvPr/>
            </p:nvSpPr>
            <p:spPr>
              <a:xfrm>
                <a:off x="557334" y="4252167"/>
                <a:ext cx="1820107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HELLO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377440" y="4252167"/>
                <a:ext cx="1534477" cy="4970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YEQQW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506442" y="5399117"/>
              <a:ext cx="3354583" cy="497007"/>
              <a:chOff x="557334" y="4252167"/>
              <a:chExt cx="3354583" cy="497007"/>
            </a:xfrm>
          </p:grpSpPr>
          <p:sp>
            <p:nvSpPr>
              <p:cNvPr id="11" name="Right Arrow Callout 10"/>
              <p:cNvSpPr/>
              <p:nvPr/>
            </p:nvSpPr>
            <p:spPr>
              <a:xfrm>
                <a:off x="557334" y="4252167"/>
                <a:ext cx="1820106" cy="497007"/>
              </a:xfrm>
              <a:prstGeom prst="rightArrowCallou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HELL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377440" y="4252167"/>
                <a:ext cx="1534477" cy="4970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FF"/>
                    </a:solidFill>
                  </a:rPr>
                  <a:t>TEUI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0332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244158"/>
            <a:ext cx="8632874" cy="133985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Permutation Techniques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345363" cy="340907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/>
              <a:buChar char="•"/>
            </a:pPr>
            <a:r>
              <a:rPr lang="en-US" b="1" dirty="0" smtClean="0"/>
              <a:t>Columnar Techniques</a:t>
            </a:r>
          </a:p>
          <a:p>
            <a:pPr>
              <a:buNone/>
            </a:pPr>
            <a:r>
              <a:rPr lang="en-US" b="1" dirty="0" smtClean="0"/>
              <a:t>----- Basic Columnar Technique and its variants</a:t>
            </a:r>
          </a:p>
          <a:p>
            <a:pPr>
              <a:buNone/>
            </a:pPr>
            <a:r>
              <a:rPr lang="en-US" b="1" dirty="0" smtClean="0"/>
              <a:t>----- Columnar Technique with Multiple Rounds</a:t>
            </a:r>
          </a:p>
          <a:p>
            <a:pPr>
              <a:buNone/>
            </a:pPr>
            <a:endParaRPr lang="en-US" sz="800" b="1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Rail Fence Technique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</a:pPr>
            <a:r>
              <a:rPr lang="en-US" sz="4400" b="1" dirty="0" smtClean="0"/>
              <a:t>Basic Columnar Technique</a:t>
            </a:r>
            <a:endParaRPr lang="en-US" sz="4400" b="1" dirty="0"/>
          </a:p>
        </p:txBody>
      </p:sp>
      <p:pic>
        <p:nvPicPr>
          <p:cNvPr id="4" name="Content Placeholder 3" descr="Columna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0882" b="-10882"/>
          <a:stretch>
            <a:fillRect/>
          </a:stretch>
        </p:blipFill>
        <p:spPr>
          <a:xfrm>
            <a:off x="1168400" y="3089996"/>
            <a:ext cx="7077075" cy="3403600"/>
          </a:xfrm>
        </p:spPr>
      </p:pic>
      <p:sp>
        <p:nvSpPr>
          <p:cNvPr id="6" name="TextBox 5"/>
          <p:cNvSpPr txBox="1"/>
          <p:nvPr/>
        </p:nvSpPr>
        <p:spPr>
          <a:xfrm>
            <a:off x="1128889" y="2074333"/>
            <a:ext cx="51237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Plain Text: </a:t>
            </a:r>
            <a:r>
              <a:rPr lang="en-US" sz="2000" b="1" dirty="0" smtClean="0"/>
              <a:t>Common sense is not so common.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Key: </a:t>
            </a:r>
            <a:r>
              <a:rPr lang="en-US" sz="2000" b="1" dirty="0" smtClean="0"/>
              <a:t>8 (</a:t>
            </a:r>
            <a:r>
              <a:rPr lang="en-US" sz="2000" b="1" dirty="0"/>
              <a:t>Number of columns</a:t>
            </a:r>
            <a:r>
              <a:rPr lang="en-US" sz="2000" b="1" dirty="0" smtClean="0"/>
              <a:t>)</a:t>
            </a:r>
          </a:p>
          <a:p>
            <a:r>
              <a:rPr lang="en-US" sz="2000" b="1" dirty="0" smtClean="0">
                <a:solidFill>
                  <a:srgbClr val="FF6600"/>
                </a:solidFill>
              </a:rPr>
              <a:t>Cipher text: </a:t>
            </a:r>
            <a:r>
              <a:rPr lang="en-US" sz="2000" b="1" dirty="0" err="1" smtClean="0"/>
              <a:t>Cenoonommstmme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oo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snnio</a:t>
            </a:r>
            <a:r>
              <a:rPr lang="en-US" sz="2000" b="1" dirty="0" smtClean="0"/>
              <a:t>. </a:t>
            </a:r>
            <a:r>
              <a:rPr lang="en-US" sz="2000" b="1" dirty="0"/>
              <a:t>s</a:t>
            </a:r>
            <a:r>
              <a:rPr lang="en-US" sz="2000" b="1" dirty="0" smtClean="0"/>
              <a:t> s c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9091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44158"/>
            <a:ext cx="8661302" cy="133985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</a:pPr>
            <a:r>
              <a:rPr lang="en-US" sz="3600" b="1" dirty="0" smtClean="0"/>
              <a:t>A Variant of Basic Columnar Technique</a:t>
            </a:r>
            <a:endParaRPr lang="en-US" sz="3600" b="1" dirty="0"/>
          </a:p>
        </p:txBody>
      </p:sp>
      <p:pic>
        <p:nvPicPr>
          <p:cNvPr id="4" name="Content Placeholder 3" descr="Columnar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10882" b="-10882"/>
          <a:stretch>
            <a:fillRect/>
          </a:stretch>
        </p:blipFill>
        <p:spPr>
          <a:xfrm>
            <a:off x="1128889" y="3287713"/>
            <a:ext cx="7077075" cy="3403600"/>
          </a:xfrm>
        </p:spPr>
      </p:pic>
      <p:sp>
        <p:nvSpPr>
          <p:cNvPr id="6" name="TextBox 5"/>
          <p:cNvSpPr txBox="1"/>
          <p:nvPr/>
        </p:nvSpPr>
        <p:spPr>
          <a:xfrm>
            <a:off x="548640" y="2074333"/>
            <a:ext cx="8294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Plain Text: </a:t>
            </a:r>
            <a:r>
              <a:rPr lang="en-US" sz="2000" b="1" dirty="0" smtClean="0"/>
              <a:t>Common sense is not so common.</a:t>
            </a:r>
          </a:p>
          <a:p>
            <a:r>
              <a:rPr lang="en-US" sz="2000" b="1" dirty="0" smtClean="0">
                <a:solidFill>
                  <a:srgbClr val="008000"/>
                </a:solidFill>
              </a:rPr>
              <a:t>Key Pair: </a:t>
            </a:r>
            <a:r>
              <a:rPr lang="en-US" sz="2000" b="1" dirty="0" smtClean="0"/>
              <a:t>8 </a:t>
            </a:r>
            <a:r>
              <a:rPr lang="en-US" sz="2000" b="1" dirty="0" smtClean="0">
                <a:solidFill>
                  <a:srgbClr val="660066"/>
                </a:solidFill>
              </a:rPr>
              <a:t>(Number </a:t>
            </a:r>
            <a:r>
              <a:rPr lang="en-US" sz="2000" b="1" dirty="0">
                <a:solidFill>
                  <a:srgbClr val="660066"/>
                </a:solidFill>
              </a:rPr>
              <a:t>of columns</a:t>
            </a:r>
            <a:r>
              <a:rPr lang="en-US" sz="2000" b="1" dirty="0" smtClean="0">
                <a:solidFill>
                  <a:srgbClr val="660066"/>
                </a:solidFill>
              </a:rPr>
              <a:t>)</a:t>
            </a:r>
            <a:r>
              <a:rPr lang="en-US" sz="2000" b="1" dirty="0" smtClean="0"/>
              <a:t>, {3,1,7,2,6,8,5,4} </a:t>
            </a:r>
            <a:r>
              <a:rPr lang="en-US" sz="2000" b="1" dirty="0" smtClean="0">
                <a:solidFill>
                  <a:srgbClr val="660066"/>
                </a:solidFill>
              </a:rPr>
              <a:t>(Reading sequence)</a:t>
            </a:r>
          </a:p>
          <a:p>
            <a:r>
              <a:rPr lang="en-US" sz="2000" b="1" dirty="0" smtClean="0">
                <a:solidFill>
                  <a:srgbClr val="FF6600"/>
                </a:solidFill>
              </a:rPr>
              <a:t>Cipher text: </a:t>
            </a:r>
            <a:r>
              <a:rPr lang="en-US" sz="2000" b="1" dirty="0" err="1" smtClean="0"/>
              <a:t>mstmCeno</a:t>
            </a:r>
            <a:r>
              <a:rPr lang="en-US" sz="2000" b="1" dirty="0" smtClean="0"/>
              <a:t> s </a:t>
            </a:r>
            <a:r>
              <a:rPr lang="en-US" sz="2000" b="1" dirty="0" err="1" smtClean="0"/>
              <a:t>onomnio.s</a:t>
            </a:r>
            <a:r>
              <a:rPr lang="en-US" sz="2000" b="1" dirty="0" smtClean="0"/>
              <a:t> co </a:t>
            </a:r>
            <a:r>
              <a:rPr lang="en-US" sz="2000" b="1" dirty="0" err="1" smtClean="0"/>
              <a:t>snme</a:t>
            </a:r>
            <a:r>
              <a:rPr lang="en-US" sz="2000" b="1" dirty="0" smtClean="0"/>
              <a:t> o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42099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244158"/>
            <a:ext cx="8574087" cy="1339850"/>
          </a:xfrm>
        </p:spPr>
        <p:txBody>
          <a:bodyPr>
            <a:normAutofit/>
          </a:bodyPr>
          <a:lstStyle/>
          <a:p>
            <a:r>
              <a:rPr lang="en-US" sz="3200" b="1" dirty="0"/>
              <a:t>Columnar Technique with Multiple Rounds</a:t>
            </a:r>
            <a:endParaRPr lang="en-US" sz="3200" dirty="0"/>
          </a:p>
        </p:txBody>
      </p:sp>
      <p:grpSp>
        <p:nvGrpSpPr>
          <p:cNvPr id="3" name="Group 14"/>
          <p:cNvGrpSpPr/>
          <p:nvPr/>
        </p:nvGrpSpPr>
        <p:grpSpPr>
          <a:xfrm>
            <a:off x="284163" y="2568224"/>
            <a:ext cx="8574087" cy="3160887"/>
            <a:chOff x="284163" y="2568224"/>
            <a:chExt cx="8574087" cy="3160887"/>
          </a:xfrm>
        </p:grpSpPr>
        <p:sp>
          <p:nvSpPr>
            <p:cNvPr id="6" name="Right Arrow Callout 5"/>
            <p:cNvSpPr/>
            <p:nvPr/>
          </p:nvSpPr>
          <p:spPr>
            <a:xfrm>
              <a:off x="2314223" y="2568224"/>
              <a:ext cx="2582334" cy="3160887"/>
            </a:xfrm>
            <a:prstGeom prst="rightArrowCallou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ROUND 1</a:t>
              </a:r>
            </a:p>
            <a:p>
              <a:pPr algn="ctr"/>
              <a:endParaRPr lang="en-US" b="1" dirty="0" smtClean="0"/>
            </a:p>
            <a:p>
              <a:pPr algn="ctr"/>
              <a:r>
                <a:rPr lang="en-US" sz="2000" b="1" dirty="0" smtClean="0"/>
                <a:t>Columnar Technique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 smtClean="0"/>
                <a:t> Key </a:t>
              </a:r>
              <a:r>
                <a:rPr lang="en-US" sz="2000" b="1" i="1" dirty="0" smtClean="0"/>
                <a:t>k</a:t>
              </a:r>
              <a:r>
                <a:rPr lang="en-US" sz="2000" b="1" i="1" baseline="-25000" dirty="0" smtClean="0"/>
                <a:t>1</a:t>
              </a:r>
              <a:r>
                <a:rPr lang="en-US" sz="2000" b="1" dirty="0" smtClean="0"/>
                <a:t> </a:t>
              </a:r>
              <a:endParaRPr lang="en-US" sz="2000" b="1" dirty="0"/>
            </a:p>
          </p:txBody>
        </p:sp>
        <p:sp>
          <p:nvSpPr>
            <p:cNvPr id="10" name="Right Arrow Callout 9"/>
            <p:cNvSpPr/>
            <p:nvPr/>
          </p:nvSpPr>
          <p:spPr>
            <a:xfrm>
              <a:off x="284163" y="3429001"/>
              <a:ext cx="2030059" cy="1453444"/>
            </a:xfrm>
            <a:prstGeom prst="rightArrowCallou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Plain Text</a:t>
              </a:r>
              <a:endParaRPr lang="en-US" sz="2000" b="1" dirty="0"/>
            </a:p>
          </p:txBody>
        </p:sp>
        <p:sp>
          <p:nvSpPr>
            <p:cNvPr id="13" name="Right Arrow Callout 12"/>
            <p:cNvSpPr/>
            <p:nvPr/>
          </p:nvSpPr>
          <p:spPr>
            <a:xfrm>
              <a:off x="4903931" y="2568224"/>
              <a:ext cx="2518515" cy="3160887"/>
            </a:xfrm>
            <a:prstGeom prst="rightArrowCallou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ROUND 2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Columnar Technique</a:t>
              </a:r>
            </a:p>
            <a:p>
              <a:pPr algn="ctr"/>
              <a:endParaRPr lang="en-US" sz="2000" b="1" dirty="0"/>
            </a:p>
            <a:p>
              <a:pPr algn="ctr"/>
              <a:r>
                <a:rPr lang="en-US" sz="2000" b="1" dirty="0"/>
                <a:t> Key </a:t>
              </a:r>
              <a:r>
                <a:rPr lang="en-US" sz="2000" b="1" i="1" dirty="0"/>
                <a:t>k</a:t>
              </a:r>
              <a:r>
                <a:rPr lang="en-US" sz="2000" b="1" i="1" baseline="-25000" dirty="0"/>
                <a:t>2</a:t>
              </a:r>
              <a:r>
                <a:rPr lang="en-US" sz="2000" b="1" dirty="0"/>
                <a:t>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40016" y="3414889"/>
              <a:ext cx="1418234" cy="14675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Cipher Text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76039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4400" b="1" dirty="0"/>
              <a:t>Rail </a:t>
            </a:r>
            <a:r>
              <a:rPr lang="en-US" sz="4400" b="1" dirty="0" smtClean="0"/>
              <a:t>Fence </a:t>
            </a:r>
            <a:r>
              <a:rPr lang="en-US" sz="4400" b="1" dirty="0"/>
              <a:t>Technique</a:t>
            </a:r>
          </a:p>
        </p:txBody>
      </p:sp>
      <p:pic>
        <p:nvPicPr>
          <p:cNvPr id="5" name="Content Placeholder 4" descr="rail-fence-cipher-encoding-key-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-45359" b="-45359"/>
          <a:stretch>
            <a:fillRect/>
          </a:stretch>
        </p:blipFill>
        <p:spPr>
          <a:xfrm>
            <a:off x="284163" y="1720850"/>
            <a:ext cx="8574087" cy="4940300"/>
          </a:xfrm>
        </p:spPr>
      </p:pic>
      <p:sp>
        <p:nvSpPr>
          <p:cNvPr id="7" name="TextBox 6"/>
          <p:cNvSpPr txBox="1"/>
          <p:nvPr/>
        </p:nvSpPr>
        <p:spPr>
          <a:xfrm>
            <a:off x="900113" y="5771444"/>
            <a:ext cx="761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NOTE:</a:t>
            </a:r>
            <a:r>
              <a:rPr lang="en-US" dirty="0" smtClean="0"/>
              <a:t> The concept of </a:t>
            </a:r>
            <a:r>
              <a:rPr lang="en-US" b="1" dirty="0" smtClean="0">
                <a:solidFill>
                  <a:srgbClr val="660066"/>
                </a:solidFill>
              </a:rPr>
              <a:t>Reading Sequence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660066"/>
                </a:solidFill>
              </a:rPr>
              <a:t>Multiple Round </a:t>
            </a:r>
          </a:p>
          <a:p>
            <a:r>
              <a:rPr lang="en-US" b="1" dirty="0" smtClean="0">
                <a:solidFill>
                  <a:srgbClr val="660066"/>
                </a:solidFill>
              </a:rPr>
              <a:t>	    </a:t>
            </a:r>
            <a:r>
              <a:rPr lang="en-US" dirty="0" smtClean="0"/>
              <a:t>(like Columnar Technique) can also be used here.</a:t>
            </a:r>
            <a:endParaRPr lang="en-US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501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" y="1600568"/>
            <a:ext cx="8660300" cy="923330"/>
          </a:xfrm>
          <a:prstGeom prst="rect">
            <a:avLst/>
          </a:prstGeom>
          <a:solidFill>
            <a:srgbClr val="CCFFCC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 YOU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5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Substitution Techniques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22" y="1849970"/>
            <a:ext cx="8448579" cy="427977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Mono-alphabetic Cipher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----- Caesar Cipher</a:t>
            </a:r>
          </a:p>
          <a:p>
            <a:pPr marL="0" indent="0">
              <a:buNone/>
            </a:pPr>
            <a:r>
              <a:rPr lang="en-US" sz="3200" dirty="0" smtClean="0"/>
              <a:t>	----- Modified Caesar Cipher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----- General mono-alphabetic Cipher</a:t>
            </a:r>
          </a:p>
          <a:p>
            <a:r>
              <a:rPr lang="en-US" sz="3200" dirty="0"/>
              <a:t>Polyalphabetic Cipher</a:t>
            </a:r>
          </a:p>
          <a:p>
            <a:r>
              <a:rPr lang="en-US" sz="3200" dirty="0" smtClean="0"/>
              <a:t>Homophonic Substitution Cipher</a:t>
            </a:r>
          </a:p>
          <a:p>
            <a:r>
              <a:rPr lang="en-US" sz="3200" dirty="0" smtClean="0"/>
              <a:t>Polygram Substitution Cipher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DB29-43A6-BB41-A640-D60B2BCD826D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2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699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Mono-alphabetic </a:t>
            </a:r>
            <a:r>
              <a:rPr lang="en-US" dirty="0" smtClean="0"/>
              <a:t>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800" dirty="0" smtClean="0"/>
              <a:t>The cipher alphabet for each plain alphabet is fixed throughout the encryption process.</a:t>
            </a:r>
          </a:p>
          <a:p>
            <a:pPr algn="just">
              <a:lnSpc>
                <a:spcPct val="120000"/>
              </a:lnSpc>
            </a:pPr>
            <a:endParaRPr lang="en-US" sz="1200" dirty="0" smtClean="0"/>
          </a:p>
          <a:p>
            <a:pPr algn="just">
              <a:lnSpc>
                <a:spcPct val="120000"/>
              </a:lnSpc>
            </a:pPr>
            <a:r>
              <a:rPr lang="en-US" sz="2800" dirty="0" smtClean="0"/>
              <a:t>If ‘A’ is encrypted as ‘D’, for any number of occurrences in that plaintext, ‘A’ will always get encrypted to ‘D’.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3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18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</a:t>
            </a:r>
          </a:p>
        </p:txBody>
      </p:sp>
      <p:pic>
        <p:nvPicPr>
          <p:cNvPr id="6" name="Content Placeholder 5" descr="Caesa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3447" b="-13447"/>
          <a:stretch>
            <a:fillRect/>
          </a:stretch>
        </p:blipFill>
        <p:spPr>
          <a:xfrm>
            <a:off x="900113" y="2133600"/>
            <a:ext cx="7345362" cy="39322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4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66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Modified Caesar </a:t>
            </a:r>
            <a:r>
              <a:rPr lang="en-US" smtClean="0"/>
              <a:t>Cipher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Replace each character by a character which is </a:t>
            </a:r>
            <a:r>
              <a:rPr lang="en-US" sz="3200" b="1" i="1" dirty="0" smtClean="0"/>
              <a:t>k</a:t>
            </a:r>
            <a:r>
              <a:rPr lang="en-US" sz="3200" dirty="0" smtClean="0"/>
              <a:t> position down the order.</a:t>
            </a:r>
          </a:p>
          <a:p>
            <a:r>
              <a:rPr lang="en-US" sz="3200" dirty="0" smtClean="0"/>
              <a:t>Here, the predetermined value of </a:t>
            </a:r>
            <a:r>
              <a:rPr lang="en-US" sz="3200" b="1" i="1" dirty="0" smtClean="0"/>
              <a:t>k </a:t>
            </a:r>
            <a:r>
              <a:rPr lang="en-US" sz="3200" dirty="0"/>
              <a:t>i</a:t>
            </a:r>
            <a:r>
              <a:rPr lang="en-US" sz="3200" dirty="0" smtClean="0"/>
              <a:t>s the key.</a:t>
            </a:r>
          </a:p>
          <a:p>
            <a:r>
              <a:rPr lang="en-US" sz="3200" dirty="0" smtClean="0"/>
              <a:t>Each character has 25 possibilities of replacement.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5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52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951" y="244158"/>
            <a:ext cx="8365750" cy="13398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General Mono-alphabetic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7493248" cy="39319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No relation exists among the replacement of each alphabets.</a:t>
            </a:r>
          </a:p>
          <a:p>
            <a:r>
              <a:rPr lang="en-US" sz="2800" dirty="0" smtClean="0"/>
              <a:t>For example ----</a:t>
            </a:r>
          </a:p>
          <a:p>
            <a:pPr marL="0" indent="0">
              <a:buNone/>
            </a:pPr>
            <a:r>
              <a:rPr lang="en-US" sz="2800" dirty="0" smtClean="0"/>
              <a:t>	A </a:t>
            </a:r>
            <a:r>
              <a:rPr lang="en-US" sz="2800" dirty="0" smtClean="0">
                <a:sym typeface="Wingdings"/>
              </a:rPr>
              <a:t> P</a:t>
            </a: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B  M</a:t>
            </a:r>
          </a:p>
          <a:p>
            <a:pPr marL="0" indent="0">
              <a:buNone/>
            </a:pPr>
            <a:r>
              <a:rPr lang="en-US" sz="2800" dirty="0">
                <a:sym typeface="Wingdings"/>
              </a:rPr>
              <a:t>	</a:t>
            </a:r>
            <a:r>
              <a:rPr lang="en-US" sz="2800" dirty="0" smtClean="0">
                <a:sym typeface="Wingdings"/>
              </a:rPr>
              <a:t>C  A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6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72357" y="4127914"/>
            <a:ext cx="4873118" cy="1311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How many  possible keys ???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594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27" y="244158"/>
            <a:ext cx="8489994" cy="1339850"/>
          </a:xfrm>
        </p:spPr>
        <p:txBody>
          <a:bodyPr>
            <a:normAutofit/>
          </a:bodyPr>
          <a:lstStyle/>
          <a:p>
            <a:r>
              <a:rPr lang="en-US" dirty="0"/>
              <a:t>Polyalphabetic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389" y="2070861"/>
            <a:ext cx="8048239" cy="3796577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Multiple one-character keys are used. The first key encrypts the first character; the second key encrypts the second character, and so on. </a:t>
            </a:r>
          </a:p>
          <a:p>
            <a:pPr algn="just"/>
            <a:r>
              <a:rPr lang="en-US" sz="2800" dirty="0"/>
              <a:t>E</a:t>
            </a:r>
            <a:r>
              <a:rPr lang="en-US" sz="2800" dirty="0" smtClean="0"/>
              <a:t>xample -----</a:t>
            </a:r>
          </a:p>
          <a:p>
            <a:pPr marL="1946275" lvl="8" indent="0" algn="just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Vigenere</a:t>
            </a:r>
            <a:r>
              <a:rPr lang="en-US" sz="2800" dirty="0" smtClean="0"/>
              <a:t> Cipher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7</a:t>
            </a:fld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8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Vigenere+Cipher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09" b="3309"/>
          <a:stretch>
            <a:fillRect/>
          </a:stretch>
        </p:blipFill>
        <p:spPr>
          <a:xfrm>
            <a:off x="244475" y="276115"/>
            <a:ext cx="8604250" cy="491484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>
                <a:solidFill>
                  <a:srgbClr val="0000FF"/>
                </a:solidFill>
              </a:rPr>
              <a:pPr/>
              <a:t>15-01-2023</a:t>
            </a:fld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>
                <a:solidFill>
                  <a:srgbClr val="0000FF"/>
                </a:solidFill>
              </a:rPr>
              <a:pPr/>
              <a:t>8</a:t>
            </a:fld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961997" y="1159687"/>
            <a:ext cx="55220" cy="3837995"/>
          </a:xfrm>
          <a:prstGeom prst="straightConnector1">
            <a:avLst/>
          </a:prstGeom>
          <a:ln w="635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3961997" y="583265"/>
            <a:ext cx="4031022" cy="4060879"/>
            <a:chOff x="3961997" y="583265"/>
            <a:chExt cx="4031022" cy="4060879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4191000" y="952597"/>
              <a:ext cx="3802019" cy="13806"/>
            </a:xfrm>
            <a:prstGeom prst="straightConnector1">
              <a:avLst/>
            </a:prstGeom>
            <a:ln w="635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961997" y="1504823"/>
              <a:ext cx="38085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KEY</a:t>
              </a:r>
            </a:p>
            <a:p>
              <a:r>
                <a:rPr lang="en-US" dirty="0" smtClean="0">
                  <a:solidFill>
                    <a:srgbClr val="0000FF"/>
                  </a:solidFill>
                </a:rPr>
                <a:t> LETTERS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77508" y="583265"/>
              <a:ext cx="18774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P. T.  LETTERS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356658" y="2885430"/>
              <a:ext cx="157520" cy="0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514178" y="1021627"/>
              <a:ext cx="0" cy="1891384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384268" y="1836708"/>
              <a:ext cx="2752849" cy="0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096258" y="1063579"/>
              <a:ext cx="0" cy="773129"/>
            </a:xfrm>
            <a:prstGeom prst="line">
              <a:avLst/>
            </a:prstGeom>
            <a:ln w="31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24585" y="5190957"/>
            <a:ext cx="7841166" cy="131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/>
              <a:t>Represent </a:t>
            </a:r>
            <a:r>
              <a:rPr lang="en-US" sz="2000" b="1" dirty="0"/>
              <a:t>{</a:t>
            </a:r>
            <a:r>
              <a:rPr lang="en-US" sz="2000" b="1" dirty="0" smtClean="0"/>
              <a:t>A, B, C, …… Z</a:t>
            </a:r>
            <a:r>
              <a:rPr lang="en-US" sz="2000" b="1" dirty="0"/>
              <a:t>}</a:t>
            </a:r>
            <a:r>
              <a:rPr lang="en-US" sz="2000" b="1" dirty="0" smtClean="0"/>
              <a:t> by {0, 1, 2, …… 25}</a:t>
            </a:r>
          </a:p>
          <a:p>
            <a:pPr>
              <a:lnSpc>
                <a:spcPct val="110000"/>
              </a:lnSpc>
            </a:pP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=</a:t>
            </a:r>
            <a:r>
              <a:rPr lang="en-US" sz="2000" b="1" dirty="0" err="1" smtClean="0"/>
              <a:t>E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(P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 = (P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+ K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) mod 26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/>
              <a:t>P</a:t>
            </a:r>
            <a:r>
              <a:rPr lang="en-US" sz="2000" b="1" baseline="-25000" dirty="0" smtClean="0"/>
              <a:t>i</a:t>
            </a:r>
            <a:r>
              <a:rPr lang="en-US" sz="2000" b="1" dirty="0" smtClean="0"/>
              <a:t> =</a:t>
            </a:r>
            <a:r>
              <a:rPr lang="en-US" sz="2000" b="1" dirty="0" err="1" smtClean="0"/>
              <a:t>D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(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i</a:t>
            </a:r>
            <a:r>
              <a:rPr lang="en-US" sz="2000" b="1" dirty="0" smtClean="0"/>
              <a:t>) </a:t>
            </a:r>
            <a:r>
              <a:rPr lang="en-US" sz="2000" b="1" dirty="0"/>
              <a:t>=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</a:t>
            </a:r>
            <a:r>
              <a:rPr lang="en-US" sz="2000" b="1" baseline="-25000" dirty="0" err="1" smtClean="0"/>
              <a:t>i</a:t>
            </a:r>
            <a:r>
              <a:rPr lang="en-US" sz="2000" b="1" dirty="0" smtClean="0"/>
              <a:t> - K</a:t>
            </a:r>
            <a:r>
              <a:rPr lang="en-US" sz="2000" b="1" baseline="-25000" dirty="0" smtClean="0"/>
              <a:t>i</a:t>
            </a:r>
            <a:r>
              <a:rPr lang="en-US" sz="2000" b="1" dirty="0"/>
              <a:t>) mod 26</a:t>
            </a:r>
          </a:p>
          <a:p>
            <a:endParaRPr lang="en-US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269885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Vernam</a:t>
            </a:r>
            <a:r>
              <a:rPr lang="en-US" b="1" dirty="0" smtClean="0">
                <a:solidFill>
                  <a:srgbClr val="0000FF"/>
                </a:solidFill>
              </a:rPr>
              <a:t> Cipher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0"/>
            <a:ext cx="7345363" cy="422274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rgbClr val="660066"/>
                </a:solidFill>
              </a:rPr>
              <a:t>Length</a:t>
            </a:r>
            <a:r>
              <a:rPr lang="en-US" b="1" dirty="0" smtClean="0"/>
              <a:t> of </a:t>
            </a:r>
            <a:r>
              <a:rPr lang="en-US" b="1" dirty="0" smtClean="0">
                <a:solidFill>
                  <a:srgbClr val="008000"/>
                </a:solidFill>
              </a:rPr>
              <a:t>binary-key </a:t>
            </a:r>
            <a:r>
              <a:rPr lang="en-US" b="1" dirty="0" smtClean="0"/>
              <a:t>is </a:t>
            </a:r>
            <a:r>
              <a:rPr lang="en-US" b="1" dirty="0" smtClean="0">
                <a:solidFill>
                  <a:srgbClr val="660066"/>
                </a:solidFill>
              </a:rPr>
              <a:t>same</a:t>
            </a:r>
            <a:r>
              <a:rPr lang="en-US" b="1" dirty="0" smtClean="0"/>
              <a:t> as </a:t>
            </a:r>
            <a:r>
              <a:rPr lang="en-US" b="1" dirty="0" smtClean="0">
                <a:solidFill>
                  <a:srgbClr val="008000"/>
                </a:solidFill>
              </a:rPr>
              <a:t>binary-plain</a:t>
            </a:r>
            <a:r>
              <a:rPr lang="en-US" b="1" dirty="0" smtClean="0"/>
              <a:t> text.</a:t>
            </a:r>
          </a:p>
          <a:p>
            <a:pPr>
              <a:lnSpc>
                <a:spcPct val="110000"/>
              </a:lnSpc>
            </a:pPr>
            <a:r>
              <a:rPr lang="en-US" b="1" dirty="0" smtClean="0"/>
              <a:t>c</a:t>
            </a:r>
            <a:r>
              <a:rPr lang="en-US" b="1" baseline="-25000" dirty="0" smtClean="0"/>
              <a:t>i</a:t>
            </a:r>
            <a:r>
              <a:rPr lang="en-US" b="1" dirty="0" smtClean="0"/>
              <a:t> </a:t>
            </a:r>
            <a:r>
              <a:rPr lang="en-US" b="1" dirty="0"/>
              <a:t>=</a:t>
            </a:r>
            <a:r>
              <a:rPr lang="en-US" b="1" dirty="0" err="1"/>
              <a:t>e</a:t>
            </a:r>
            <a:r>
              <a:rPr lang="en-US" b="1" baseline="-25000" dirty="0" err="1"/>
              <a:t>k</a:t>
            </a:r>
            <a:r>
              <a:rPr lang="en-US" b="1" dirty="0"/>
              <a:t>(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b="1" dirty="0" smtClean="0"/>
              <a:t>) = </a:t>
            </a:r>
            <a:r>
              <a:rPr lang="en-US" b="1" dirty="0"/>
              <a:t>(p</a:t>
            </a:r>
            <a:r>
              <a:rPr lang="en-US" b="1" baseline="-25000" dirty="0"/>
              <a:t>i</a:t>
            </a:r>
            <a:r>
              <a:rPr lang="en-US" b="1" dirty="0"/>
              <a:t>     </a:t>
            </a:r>
            <a:r>
              <a:rPr lang="en-US" b="1" dirty="0" err="1"/>
              <a:t>k</a:t>
            </a:r>
            <a:r>
              <a:rPr lang="en-US" b="1" baseline="-25000" dirty="0" err="1"/>
              <a:t>i</a:t>
            </a:r>
            <a:r>
              <a:rPr lang="en-US" b="1" dirty="0"/>
              <a:t>)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p</a:t>
            </a:r>
            <a:r>
              <a:rPr lang="en-US" b="1" baseline="-25000" dirty="0"/>
              <a:t>i</a:t>
            </a:r>
            <a:r>
              <a:rPr lang="en-US" b="1" dirty="0"/>
              <a:t> =</a:t>
            </a:r>
            <a:r>
              <a:rPr lang="en-US" b="1" dirty="0" err="1"/>
              <a:t>d</a:t>
            </a:r>
            <a:r>
              <a:rPr lang="en-US" b="1" baseline="-25000" dirty="0" err="1"/>
              <a:t>k</a:t>
            </a:r>
            <a:r>
              <a:rPr lang="en-US" b="1" dirty="0"/>
              <a:t>(c</a:t>
            </a:r>
            <a:r>
              <a:rPr lang="en-US" b="1" baseline="-25000" dirty="0"/>
              <a:t>i</a:t>
            </a:r>
            <a:r>
              <a:rPr lang="en-US" b="1" dirty="0"/>
              <a:t>) = (c</a:t>
            </a:r>
            <a:r>
              <a:rPr lang="en-US" b="1" baseline="-25000" dirty="0"/>
              <a:t>i</a:t>
            </a:r>
            <a:r>
              <a:rPr lang="en-US" b="1" dirty="0"/>
              <a:t>     </a:t>
            </a:r>
            <a:r>
              <a:rPr lang="en-US" b="1" dirty="0" err="1"/>
              <a:t>k</a:t>
            </a:r>
            <a:r>
              <a:rPr lang="en-US" b="1" baseline="-25000" dirty="0" err="1"/>
              <a:t>i</a:t>
            </a:r>
            <a:r>
              <a:rPr lang="en-US" b="1" dirty="0" smtClean="0"/>
              <a:t>)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where </a:t>
            </a:r>
            <a:r>
              <a:rPr lang="en-US" dirty="0" smtClean="0"/>
              <a:t>c</a:t>
            </a:r>
            <a:r>
              <a:rPr lang="en-US" baseline="-25000" dirty="0" smtClean="0"/>
              <a:t>i, </a:t>
            </a:r>
            <a:r>
              <a:rPr lang="en-US" dirty="0" smtClean="0"/>
              <a:t>p</a:t>
            </a:r>
            <a:r>
              <a:rPr lang="en-US" baseline="-25000" dirty="0" smtClean="0"/>
              <a:t>i, </a:t>
            </a:r>
            <a:r>
              <a:rPr lang="en-US" dirty="0" err="1" smtClean="0"/>
              <a:t>k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binary digits of the cipher text, plain text and key respectively.  </a:t>
            </a:r>
          </a:p>
          <a:p>
            <a:pPr marL="0" indent="0">
              <a:buNone/>
            </a:pPr>
            <a:r>
              <a:rPr lang="en-US" dirty="0" smtClean="0"/>
              <a:t>    represents exclusive-OR operation.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One</a:t>
            </a:r>
            <a:r>
              <a:rPr lang="en-US" b="1" dirty="0">
                <a:solidFill>
                  <a:srgbClr val="0000FF"/>
                </a:solidFill>
              </a:rPr>
              <a:t>-time </a:t>
            </a:r>
            <a:r>
              <a:rPr lang="en-US" b="1" dirty="0" smtClean="0">
                <a:solidFill>
                  <a:srgbClr val="0000FF"/>
                </a:solidFill>
              </a:rPr>
              <a:t>pad is an extended version of </a:t>
            </a:r>
            <a:r>
              <a:rPr lang="en-US" b="1" dirty="0" err="1" smtClean="0">
                <a:solidFill>
                  <a:srgbClr val="0000FF"/>
                </a:solidFill>
              </a:rPr>
              <a:t>Vernam</a:t>
            </a:r>
            <a:r>
              <a:rPr lang="en-US" b="1" dirty="0" smtClean="0">
                <a:solidFill>
                  <a:srgbClr val="0000FF"/>
                </a:solidFill>
              </a:rPr>
              <a:t> Cipher with random </a:t>
            </a:r>
            <a:r>
              <a:rPr lang="en-US" b="1" smtClean="0">
                <a:solidFill>
                  <a:srgbClr val="0000FF"/>
                </a:solidFill>
              </a:rPr>
              <a:t>keys (no </a:t>
            </a:r>
            <a:r>
              <a:rPr lang="en-US" b="1" dirty="0" smtClean="0">
                <a:solidFill>
                  <a:srgbClr val="0000FF"/>
                </a:solidFill>
              </a:rPr>
              <a:t>repetitions).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8BA-8A7B-CA49-A971-94A16F44A84E}" type="datetime1">
              <a:rPr lang="en-IN" smtClean="0"/>
              <a:pPr/>
              <a:t>15-01-2023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BAC9-6D41-4691-9299-18EF07EF017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Or 5"/>
          <p:cNvSpPr/>
          <p:nvPr/>
        </p:nvSpPr>
        <p:spPr>
          <a:xfrm>
            <a:off x="3230885" y="2885944"/>
            <a:ext cx="289902" cy="276115"/>
          </a:xfrm>
          <a:prstGeom prst="flowChartOr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r 6"/>
          <p:cNvSpPr/>
          <p:nvPr/>
        </p:nvSpPr>
        <p:spPr>
          <a:xfrm>
            <a:off x="3230340" y="3492851"/>
            <a:ext cx="289902" cy="276115"/>
          </a:xfrm>
          <a:prstGeom prst="flowChartOr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r 7"/>
          <p:cNvSpPr/>
          <p:nvPr/>
        </p:nvSpPr>
        <p:spPr>
          <a:xfrm>
            <a:off x="900113" y="4984954"/>
            <a:ext cx="289902" cy="276115"/>
          </a:xfrm>
          <a:prstGeom prst="flowChartOr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395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309</TotalTime>
  <Words>513</Words>
  <Application>Microsoft Macintosh PowerPoint</Application>
  <PresentationFormat>On-screen Show (4:3)</PresentationFormat>
  <Paragraphs>117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Capital</vt:lpstr>
      <vt:lpstr>Cryptographic Techniques</vt:lpstr>
      <vt:lpstr>Substitution Techniques</vt:lpstr>
      <vt:lpstr>Mono-alphabetic Cipher</vt:lpstr>
      <vt:lpstr>Caesar Cipher </vt:lpstr>
      <vt:lpstr>Modified Caesar Cipher</vt:lpstr>
      <vt:lpstr>General Mono-alphabetic Cipher</vt:lpstr>
      <vt:lpstr>Polyalphabetic Cipher</vt:lpstr>
      <vt:lpstr>Slide 8</vt:lpstr>
      <vt:lpstr>Vernam Cipher</vt:lpstr>
      <vt:lpstr>Homophonic Substitution Cipher</vt:lpstr>
      <vt:lpstr>Polygram Substitution Cipher</vt:lpstr>
      <vt:lpstr>Permutation Techniques</vt:lpstr>
      <vt:lpstr>Basic Columnar Technique</vt:lpstr>
      <vt:lpstr>A Variant of Basic Columnar Technique</vt:lpstr>
      <vt:lpstr>Columnar Technique with Multiple Rounds</vt:lpstr>
      <vt:lpstr>Rail Fence Technique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Techniques</dc:title>
  <dc:creator>apple</dc:creator>
  <cp:lastModifiedBy>User</cp:lastModifiedBy>
  <cp:revision>42</cp:revision>
  <dcterms:created xsi:type="dcterms:W3CDTF">2020-09-22T18:10:35Z</dcterms:created>
  <dcterms:modified xsi:type="dcterms:W3CDTF">2023-01-15T08:59:14Z</dcterms:modified>
</cp:coreProperties>
</file>