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B37EE-5611-F049-8526-56694370AE37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1F391-86F7-1F4A-8538-E62E542160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1916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74969-4BEB-0B43-A2CB-68D8F804137B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24DC0-6AF4-B84F-97E4-997E9C23F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525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781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891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7802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03444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910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73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552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62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811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902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881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7DD8-4A9C-D447-9CE8-AC7C94AADE1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254F7-A737-CD4F-A955-CB61DDE7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87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7DD8-4A9C-D447-9CE8-AC7C94AADE1A}" type="datetimeFigureOut">
              <a:rPr lang="en-US" smtClean="0"/>
              <a:pPr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254F7-A737-CD4F-A955-CB61DDE7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002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12145" y="1181099"/>
            <a:ext cx="6355416" cy="1883775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0000FF"/>
                </a:solidFill>
              </a:rPr>
              <a:t>Classification of </a:t>
            </a:r>
            <a:br>
              <a:rPr lang="en-US" sz="4000" dirty="0" smtClean="0">
                <a:solidFill>
                  <a:srgbClr val="0000FF"/>
                </a:solidFill>
              </a:rPr>
            </a:br>
            <a:r>
              <a:rPr lang="en-US" sz="4000" dirty="0" smtClean="0">
                <a:solidFill>
                  <a:srgbClr val="0000FF"/>
                </a:solidFill>
              </a:rPr>
              <a:t>Cryptographic Algorithms </a:t>
            </a:r>
            <a:br>
              <a:rPr lang="en-US" sz="4000" dirty="0" smtClean="0">
                <a:solidFill>
                  <a:srgbClr val="0000FF"/>
                </a:solidFill>
              </a:rPr>
            </a:br>
            <a:r>
              <a:rPr lang="en-US" sz="4000" dirty="0" smtClean="0">
                <a:solidFill>
                  <a:srgbClr val="0000FF"/>
                </a:solidFill>
              </a:rPr>
              <a:t>(based on Keys)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51961" y="4328520"/>
            <a:ext cx="4772528" cy="135944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+mn-lt"/>
              </a:rPr>
              <a:t>Symmetric Key Algorithm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>
                <a:latin typeface="+mn-lt"/>
              </a:rPr>
              <a:t>Asymmetric Key Algorithm</a:t>
            </a:r>
            <a:endParaRPr lang="en-US" sz="2400" b="1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916222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Man-in-the-middle Attack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Step 2: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32340" y="2643798"/>
            <a:ext cx="6309372" cy="3127537"/>
            <a:chOff x="1532340" y="2643798"/>
            <a:chExt cx="6309372" cy="3127537"/>
          </a:xfrm>
        </p:grpSpPr>
        <p:sp>
          <p:nvSpPr>
            <p:cNvPr id="4" name="Rectangle 3"/>
            <p:cNvSpPr/>
            <p:nvPr/>
          </p:nvSpPr>
          <p:spPr>
            <a:xfrm>
              <a:off x="1532340" y="2643798"/>
              <a:ext cx="1725609" cy="111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Alice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dirty="0" smtClean="0">
                  <a:solidFill>
                    <a:schemeClr val="tx1"/>
                  </a:solidFill>
                </a:rPr>
                <a:t>=3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16103" y="2643798"/>
              <a:ext cx="1725609" cy="111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Bob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y=9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5031" y="4653070"/>
              <a:ext cx="1725609" cy="111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Tom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x=8, </a:t>
              </a:r>
              <a:r>
                <a:rPr lang="en-US" dirty="0">
                  <a:solidFill>
                    <a:schemeClr val="tx1"/>
                  </a:solidFill>
                </a:rPr>
                <a:t>y</a:t>
              </a:r>
              <a:r>
                <a:rPr lang="en-US" dirty="0" smtClean="0">
                  <a:solidFill>
                    <a:schemeClr val="tx1"/>
                  </a:solidFill>
                </a:rPr>
                <a:t>=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0411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Man-in-the-middle Attack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Step 3: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sz="4800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Step 4: 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84534" y="2195112"/>
            <a:ext cx="6267962" cy="4269425"/>
            <a:chOff x="2084534" y="2195112"/>
            <a:chExt cx="6267962" cy="4269425"/>
          </a:xfrm>
        </p:grpSpPr>
        <p:sp>
          <p:nvSpPr>
            <p:cNvPr id="4" name="Rectangle 3"/>
            <p:cNvSpPr/>
            <p:nvPr/>
          </p:nvSpPr>
          <p:spPr>
            <a:xfrm>
              <a:off x="4265708" y="2885399"/>
              <a:ext cx="1725609" cy="18601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Tom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>
                  <a:solidFill>
                    <a:srgbClr val="008000"/>
                  </a:solidFill>
                </a:rPr>
                <a:t>A</a:t>
              </a:r>
              <a:r>
                <a:rPr lang="en-US" dirty="0">
                  <a:solidFill>
                    <a:srgbClr val="000000"/>
                  </a:solidFill>
                </a:rPr>
                <a:t> = </a:t>
              </a:r>
              <a:r>
                <a:rPr lang="en-US" dirty="0" err="1">
                  <a:solidFill>
                    <a:srgbClr val="000000"/>
                  </a:solidFill>
                </a:rPr>
                <a:t>g</a:t>
              </a:r>
              <a:r>
                <a:rPr lang="en-US" baseline="30000" dirty="0" err="1">
                  <a:solidFill>
                    <a:srgbClr val="000000"/>
                  </a:solidFill>
                </a:rPr>
                <a:t>X</a:t>
              </a:r>
              <a:r>
                <a:rPr lang="en-US" dirty="0">
                  <a:solidFill>
                    <a:srgbClr val="000000"/>
                  </a:solidFill>
                </a:rPr>
                <a:t> mod n 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000000"/>
                  </a:solidFill>
                </a:rPr>
                <a:t>=7</a:t>
              </a:r>
              <a:r>
                <a:rPr lang="en-US" baseline="30000" dirty="0">
                  <a:solidFill>
                    <a:srgbClr val="000000"/>
                  </a:solidFill>
                </a:rPr>
                <a:t>8</a:t>
              </a:r>
              <a:r>
                <a:rPr lang="en-US" dirty="0" smtClean="0">
                  <a:solidFill>
                    <a:srgbClr val="000000"/>
                  </a:solidFill>
                </a:rPr>
                <a:t> mod 11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=9</a:t>
              </a:r>
            </a:p>
            <a:p>
              <a:r>
                <a:rPr lang="en-US" dirty="0" smtClean="0">
                  <a:solidFill>
                    <a:srgbClr val="008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= </a:t>
              </a:r>
              <a:r>
                <a:rPr lang="en-US" dirty="0" err="1">
                  <a:solidFill>
                    <a:srgbClr val="000000"/>
                  </a:solidFill>
                </a:rPr>
                <a:t>g</a:t>
              </a:r>
              <a:r>
                <a:rPr lang="en-US" baseline="30000" dirty="0" err="1">
                  <a:solidFill>
                    <a:srgbClr val="000000"/>
                  </a:solidFill>
                </a:rPr>
                <a:t>y</a:t>
              </a:r>
              <a:r>
                <a:rPr lang="en-US" dirty="0">
                  <a:solidFill>
                    <a:srgbClr val="000000"/>
                  </a:solidFill>
                </a:rPr>
                <a:t> mod n 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=</a:t>
              </a:r>
              <a:r>
                <a:rPr lang="en-US" dirty="0" smtClean="0">
                  <a:solidFill>
                    <a:srgbClr val="000000"/>
                  </a:solidFill>
                </a:rPr>
                <a:t>7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6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11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5472" y="2195112"/>
              <a:ext cx="1725609" cy="13805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Bob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660066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= </a:t>
              </a:r>
              <a:r>
                <a:rPr lang="en-US" dirty="0" err="1" smtClean="0">
                  <a:solidFill>
                    <a:srgbClr val="000000"/>
                  </a:solidFill>
                </a:rPr>
                <a:t>g</a:t>
              </a:r>
              <a:r>
                <a:rPr lang="en-US" baseline="30000" dirty="0" err="1" smtClean="0">
                  <a:solidFill>
                    <a:srgbClr val="000000"/>
                  </a:solidFill>
                </a:rPr>
                <a:t>y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n 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000000"/>
                  </a:solidFill>
                </a:rPr>
                <a:t>=7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9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</a:t>
              </a:r>
              <a:r>
                <a:rPr lang="en-US" dirty="0" smtClean="0">
                  <a:solidFill>
                    <a:srgbClr val="000000"/>
                  </a:solidFill>
                </a:rPr>
                <a:t>11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</a:t>
              </a:r>
              <a:r>
                <a:rPr lang="en-US" dirty="0">
                  <a:solidFill>
                    <a:srgbClr val="000000"/>
                  </a:solidFill>
                </a:rPr>
                <a:t>8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98345" y="2222723"/>
              <a:ext cx="1725609" cy="1380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Alice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>
                  <a:solidFill>
                    <a:srgbClr val="0000FF"/>
                  </a:solidFill>
                </a:rPr>
                <a:t>A</a:t>
              </a:r>
              <a:r>
                <a:rPr lang="en-US" dirty="0">
                  <a:solidFill>
                    <a:srgbClr val="000000"/>
                  </a:solidFill>
                </a:rPr>
                <a:t> = </a:t>
              </a:r>
              <a:r>
                <a:rPr lang="en-US" dirty="0" err="1">
                  <a:solidFill>
                    <a:srgbClr val="000000"/>
                  </a:solidFill>
                </a:rPr>
                <a:t>g</a:t>
              </a:r>
              <a:r>
                <a:rPr lang="en-US" baseline="30000" dirty="0" err="1">
                  <a:solidFill>
                    <a:srgbClr val="000000"/>
                  </a:solidFill>
                </a:rPr>
                <a:t>X</a:t>
              </a:r>
              <a:r>
                <a:rPr lang="en-US" dirty="0">
                  <a:solidFill>
                    <a:srgbClr val="000000"/>
                  </a:solidFill>
                </a:rPr>
                <a:t> mod n 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000000"/>
                  </a:solidFill>
                </a:rPr>
                <a:t>=7</a:t>
              </a:r>
              <a:r>
                <a:rPr lang="en-US" baseline="30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</a:t>
              </a:r>
              <a:r>
                <a:rPr lang="en-US" dirty="0" smtClean="0">
                  <a:solidFill>
                    <a:srgbClr val="000000"/>
                  </a:solidFill>
                </a:rPr>
                <a:t>11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=2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84534" y="5346271"/>
              <a:ext cx="1725609" cy="838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Alice</a:t>
              </a:r>
            </a:p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=2, </a:t>
              </a:r>
              <a:r>
                <a:rPr lang="en-US" dirty="0">
                  <a:solidFill>
                    <a:srgbClr val="008000"/>
                  </a:solidFill>
                </a:rPr>
                <a:t>B</a:t>
              </a:r>
              <a:r>
                <a:rPr lang="en-US" dirty="0" smtClean="0">
                  <a:solidFill>
                    <a:schemeClr val="tx1"/>
                  </a:solidFill>
                </a:rPr>
                <a:t>=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35275" y="5560261"/>
              <a:ext cx="1725609" cy="904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Tom</a:t>
              </a:r>
            </a:p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=2, </a:t>
              </a:r>
              <a:r>
                <a:rPr lang="en-US" dirty="0">
                  <a:solidFill>
                    <a:srgbClr val="660066"/>
                  </a:solidFill>
                </a:rPr>
                <a:t>B</a:t>
              </a:r>
              <a:r>
                <a:rPr lang="en-US" dirty="0" smtClean="0">
                  <a:solidFill>
                    <a:schemeClr val="tx1"/>
                  </a:solidFill>
                </a:rPr>
                <a:t>=8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26887" y="5346271"/>
              <a:ext cx="1725609" cy="8386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Bob</a:t>
              </a:r>
            </a:p>
            <a:p>
              <a:pPr algn="ctr"/>
              <a:r>
                <a:rPr lang="en-US" dirty="0" smtClean="0">
                  <a:solidFill>
                    <a:srgbClr val="008000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=9, </a:t>
              </a:r>
              <a:r>
                <a:rPr lang="en-US" dirty="0">
                  <a:solidFill>
                    <a:srgbClr val="660066"/>
                  </a:solidFill>
                </a:rPr>
                <a:t>B</a:t>
              </a:r>
              <a:r>
                <a:rPr lang="en-US" dirty="0" smtClean="0">
                  <a:solidFill>
                    <a:schemeClr val="tx1"/>
                  </a:solidFill>
                </a:rPr>
                <a:t>=8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484876" y="3479046"/>
              <a:ext cx="2291609" cy="26092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5618582" y="3479046"/>
              <a:ext cx="1132000" cy="25126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480533" y="3603298"/>
              <a:ext cx="1559950" cy="2222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3271754" y="4265973"/>
              <a:ext cx="1063521" cy="1560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603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Man-in-the-middle Attack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Step 5: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98345" y="2195112"/>
            <a:ext cx="6212736" cy="3834436"/>
            <a:chOff x="2098345" y="2195112"/>
            <a:chExt cx="6212736" cy="3834436"/>
          </a:xfrm>
        </p:grpSpPr>
        <p:sp>
          <p:nvSpPr>
            <p:cNvPr id="4" name="Rectangle 3"/>
            <p:cNvSpPr/>
            <p:nvPr/>
          </p:nvSpPr>
          <p:spPr>
            <a:xfrm>
              <a:off x="4265708" y="4169357"/>
              <a:ext cx="1725609" cy="18601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Tom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008000"/>
                  </a:solidFill>
                </a:rPr>
                <a:t>K1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= </a:t>
              </a:r>
              <a:r>
                <a:rPr lang="en-US" dirty="0">
                  <a:solidFill>
                    <a:srgbClr val="660066"/>
                  </a:solidFill>
                </a:rPr>
                <a:t>B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X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n 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000000"/>
                  </a:solidFill>
                </a:rPr>
                <a:t>=8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8</a:t>
              </a:r>
              <a:r>
                <a:rPr lang="en-US" dirty="0" smtClean="0">
                  <a:solidFill>
                    <a:srgbClr val="000000"/>
                  </a:solidFill>
                </a:rPr>
                <a:t> mod 11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=5</a:t>
              </a:r>
            </a:p>
            <a:p>
              <a:r>
                <a:rPr lang="en-US" dirty="0" smtClean="0">
                  <a:solidFill>
                    <a:srgbClr val="008000"/>
                  </a:solidFill>
                </a:rPr>
                <a:t>K2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= </a:t>
              </a:r>
              <a:r>
                <a:rPr lang="en-US" dirty="0">
                  <a:solidFill>
                    <a:srgbClr val="0000FF"/>
                  </a:solidFill>
                </a:rPr>
                <a:t>A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y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n 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</a:t>
              </a:r>
              <a:r>
                <a:rPr lang="en-US" dirty="0">
                  <a:solidFill>
                    <a:srgbClr val="000000"/>
                  </a:solidFill>
                </a:rPr>
                <a:t>2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6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11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=9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5472" y="2195112"/>
              <a:ext cx="1725609" cy="13805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Bob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660066"/>
                  </a:solidFill>
                </a:rPr>
                <a:t>K2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= </a:t>
              </a:r>
              <a:r>
                <a:rPr lang="en-US" dirty="0">
                  <a:solidFill>
                    <a:srgbClr val="008000"/>
                  </a:solidFill>
                </a:rPr>
                <a:t>A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y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n 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000000"/>
                  </a:solidFill>
                </a:rPr>
                <a:t>=9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9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</a:t>
              </a:r>
              <a:r>
                <a:rPr lang="en-US" dirty="0" smtClean="0">
                  <a:solidFill>
                    <a:srgbClr val="000000"/>
                  </a:solidFill>
                </a:rPr>
                <a:t>11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=5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98345" y="2222723"/>
              <a:ext cx="1725609" cy="1380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Alice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0000FF"/>
                  </a:solidFill>
                </a:rPr>
                <a:t>K1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= </a:t>
              </a:r>
              <a:r>
                <a:rPr lang="en-US" dirty="0">
                  <a:solidFill>
                    <a:srgbClr val="008000"/>
                  </a:solidFill>
                </a:rPr>
                <a:t>B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X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n </a:t>
              </a:r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smtClean="0">
                  <a:solidFill>
                    <a:srgbClr val="000000"/>
                  </a:solidFill>
                </a:rPr>
                <a:t>=4</a:t>
              </a:r>
              <a:r>
                <a:rPr lang="en-US" baseline="30000" dirty="0" smtClean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>
                  <a:solidFill>
                    <a:srgbClr val="000000"/>
                  </a:solidFill>
                </a:rPr>
                <a:t>mod </a:t>
              </a:r>
              <a:r>
                <a:rPr lang="en-US" dirty="0" smtClean="0">
                  <a:solidFill>
                    <a:srgbClr val="000000"/>
                  </a:solidFill>
                </a:rPr>
                <a:t>11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=9 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346828" y="3575686"/>
              <a:ext cx="1918880" cy="23469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5742825" y="3451434"/>
              <a:ext cx="1076780" cy="104923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0831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0117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660066"/>
                </a:solidFill>
              </a:rPr>
              <a:t>Thank  You</a:t>
            </a:r>
            <a:endParaRPr lang="en-US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2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</a:t>
            </a:r>
            <a:r>
              <a:rPr lang="en-US" sz="4400" b="1" dirty="0" smtClean="0"/>
              <a:t>ymmetric </a:t>
            </a:r>
            <a:r>
              <a:rPr lang="en-US" sz="4400" b="1" dirty="0"/>
              <a:t>Key </a:t>
            </a:r>
            <a:r>
              <a:rPr lang="en-US" sz="4400" b="1" dirty="0" smtClean="0"/>
              <a:t>Algorithm</a:t>
            </a:r>
            <a:endParaRPr lang="en-US" dirty="0"/>
          </a:p>
        </p:txBody>
      </p:sp>
      <p:pic>
        <p:nvPicPr>
          <p:cNvPr id="4" name="Content Placeholder 3" descr="Symmetric-Key-Cryptography-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406" r="-12406"/>
          <a:stretch>
            <a:fillRect/>
          </a:stretch>
        </p:blipFill>
        <p:spPr>
          <a:xfrm>
            <a:off x="385763" y="2133600"/>
            <a:ext cx="8472487" cy="3992563"/>
          </a:xfrm>
        </p:spPr>
      </p:pic>
    </p:spTree>
    <p:extLst>
      <p:ext uri="{BB962C8B-B14F-4D97-AF65-F5344CB8AC3E}">
        <p14:creationId xmlns="" xmlns:p14="http://schemas.microsoft.com/office/powerpoint/2010/main" val="4249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Problems with Symmetric Key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A large number of distinct keys are required.</a:t>
            </a:r>
          </a:p>
          <a:p>
            <a:r>
              <a:rPr lang="en-US" sz="2800" dirty="0" smtClean="0"/>
              <a:t>For </a:t>
            </a:r>
            <a:r>
              <a:rPr lang="en-US" b="1" i="1" dirty="0" smtClean="0"/>
              <a:t>n</a:t>
            </a:r>
            <a:r>
              <a:rPr lang="en-US" sz="2800" dirty="0" smtClean="0"/>
              <a:t> persons, the number of keys required is </a:t>
            </a:r>
            <a:r>
              <a:rPr lang="en-US" b="1" i="1" dirty="0" smtClean="0"/>
              <a:t>n*(n-1)/2.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Exchange of key is a big issue.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2147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4400" b="1" dirty="0" smtClean="0"/>
              <a:t>Asymmetric </a:t>
            </a:r>
            <a:r>
              <a:rPr lang="en-US" sz="4400" b="1" dirty="0"/>
              <a:t>Key Algorithm</a:t>
            </a:r>
          </a:p>
        </p:txBody>
      </p:sp>
      <p:pic>
        <p:nvPicPr>
          <p:cNvPr id="4" name="Content Placeholder 3" descr="Curtiss_PRIVATE_PUBLIC_KEY_1_b.5d13d214b19e6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8367" r="-38367"/>
          <a:stretch>
            <a:fillRect/>
          </a:stretch>
        </p:blipFill>
        <p:spPr>
          <a:xfrm>
            <a:off x="284163" y="2133600"/>
            <a:ext cx="8574087" cy="4244975"/>
          </a:xfrm>
        </p:spPr>
      </p:pic>
    </p:spTree>
    <p:extLst>
      <p:ext uri="{BB962C8B-B14F-4D97-AF65-F5344CB8AC3E}">
        <p14:creationId xmlns="" xmlns:p14="http://schemas.microsoft.com/office/powerpoint/2010/main" val="19958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Symmetric Vs. Asymmetric Key </a:t>
            </a:r>
            <a:r>
              <a:rPr lang="en-US" sz="4000" b="1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67134"/>
            <a:ext cx="8574087" cy="509086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Same </a:t>
            </a:r>
            <a:r>
              <a:rPr lang="en-US" dirty="0"/>
              <a:t>key is used for both encryption and </a:t>
            </a:r>
            <a:r>
              <a:rPr lang="en-US" dirty="0" smtClean="0"/>
              <a:t>decryption in symmetric key algorithm whereas two different but related keys </a:t>
            </a:r>
            <a:r>
              <a:rPr lang="en-US" dirty="0"/>
              <a:t>are </a:t>
            </a:r>
            <a:r>
              <a:rPr lang="en-US" dirty="0" smtClean="0"/>
              <a:t>used in </a:t>
            </a:r>
            <a:r>
              <a:rPr lang="en-US" dirty="0"/>
              <a:t>asymmetric key </a:t>
            </a:r>
            <a:r>
              <a:rPr lang="en-US" dirty="0" smtClean="0"/>
              <a:t>algorithm, one for encryption and another for decryption.</a:t>
            </a:r>
          </a:p>
          <a:p>
            <a:pPr algn="just"/>
            <a:r>
              <a:rPr lang="en-US" dirty="0"/>
              <a:t>For </a:t>
            </a:r>
            <a:r>
              <a:rPr lang="en-US" b="1" i="1" dirty="0"/>
              <a:t>n</a:t>
            </a:r>
            <a:r>
              <a:rPr lang="en-US" dirty="0"/>
              <a:t> persons, the number of keys required is </a:t>
            </a:r>
            <a:r>
              <a:rPr lang="en-US" b="1" i="1" dirty="0"/>
              <a:t>n*(n-1)/</a:t>
            </a:r>
            <a:r>
              <a:rPr lang="en-US" b="1" i="1" dirty="0" smtClean="0"/>
              <a:t>2 </a:t>
            </a:r>
            <a:r>
              <a:rPr lang="en-US" dirty="0" smtClean="0"/>
              <a:t>for symmetric key algorithm whereas it is 2*</a:t>
            </a:r>
            <a:r>
              <a:rPr lang="en-US" b="1" i="1" dirty="0" smtClean="0"/>
              <a:t>n </a:t>
            </a:r>
            <a:r>
              <a:rPr lang="en-US" dirty="0" smtClean="0"/>
              <a:t>for asymmetric key algorithm.</a:t>
            </a:r>
          </a:p>
          <a:p>
            <a:pPr algn="just"/>
            <a:r>
              <a:rPr lang="en-US" dirty="0" smtClean="0"/>
              <a:t>Key exchange is not a problem of asymmetric key algorithm unlike symmetric key algorithm.</a:t>
            </a:r>
          </a:p>
          <a:p>
            <a:pPr algn="just"/>
            <a:r>
              <a:rPr lang="en-US" dirty="0" smtClean="0"/>
              <a:t>Symmetric key algorithms are faster than asymmetric key algorithms.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20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755775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Diffie</a:t>
            </a:r>
            <a:r>
              <a:rPr lang="en-US" b="1" dirty="0" smtClean="0">
                <a:solidFill>
                  <a:srgbClr val="0000FF"/>
                </a:solidFill>
              </a:rPr>
              <a:t>-Hellman 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Key Exchange / Agreement Algorithm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30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axresdefault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" b="-3"/>
          <a:stretch/>
        </p:blipFill>
        <p:spPr>
          <a:xfrm>
            <a:off x="0" y="1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xmlns="" val="227783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0000FF"/>
                </a:solidFill>
              </a:rPr>
              <a:t>Mathematical Theory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Behind The </a:t>
            </a:r>
            <a:r>
              <a:rPr lang="en-US" dirty="0" err="1" smtClean="0">
                <a:solidFill>
                  <a:srgbClr val="0000FF"/>
                </a:solidFill>
              </a:rPr>
              <a:t>Diffie</a:t>
            </a:r>
            <a:r>
              <a:rPr lang="en-US" dirty="0" smtClean="0">
                <a:solidFill>
                  <a:srgbClr val="0000FF"/>
                </a:solidFill>
              </a:rPr>
              <a:t>-Hellman Algorithm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Alice computes ----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K1 = B</a:t>
            </a:r>
            <a:r>
              <a:rPr lang="en-US" sz="2400" baseline="30000" dirty="0" smtClean="0"/>
              <a:t>X</a:t>
            </a:r>
            <a:r>
              <a:rPr lang="en-US" sz="2400" dirty="0" smtClean="0"/>
              <a:t> mod n ………………… (</a:t>
            </a:r>
            <a:r>
              <a:rPr lang="en-US" sz="2400" dirty="0" err="1" smtClean="0"/>
              <a:t>i</a:t>
            </a:r>
            <a:r>
              <a:rPr lang="en-US" sz="2400" dirty="0" smtClean="0"/>
              <a:t>) </a:t>
            </a:r>
            <a:r>
              <a:rPr lang="en-US" sz="2400" i="1" dirty="0" smtClean="0"/>
              <a:t>[Ref. step 6 of slide2]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Replacing B =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Y</a:t>
            </a:r>
            <a:r>
              <a:rPr lang="en-US" sz="2400" dirty="0" smtClean="0"/>
              <a:t> mod n </a:t>
            </a:r>
            <a:r>
              <a:rPr lang="en-US" sz="2400" i="1" dirty="0" smtClean="0"/>
              <a:t>[Ref. step 4 of slide2] </a:t>
            </a:r>
            <a:r>
              <a:rPr lang="en-US" sz="2400" dirty="0" smtClean="0"/>
              <a:t>in equation (</a:t>
            </a:r>
            <a:r>
              <a:rPr lang="en-US" sz="2400" dirty="0" err="1" smtClean="0"/>
              <a:t>i</a:t>
            </a:r>
            <a:r>
              <a:rPr lang="en-US" sz="2400" dirty="0" smtClean="0"/>
              <a:t>) we 	get,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/>
              <a:t>	K1 = (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Y</a:t>
            </a:r>
            <a:r>
              <a:rPr lang="en-US" sz="2400" dirty="0" smtClean="0"/>
              <a:t> mod n)</a:t>
            </a:r>
            <a:r>
              <a:rPr lang="en-US" sz="2400" baseline="30000" dirty="0" smtClean="0"/>
              <a:t>X</a:t>
            </a:r>
            <a:r>
              <a:rPr lang="en-US" sz="2400" dirty="0" smtClean="0"/>
              <a:t> mod n = (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Y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X</a:t>
            </a:r>
            <a:r>
              <a:rPr lang="en-US" sz="2400" dirty="0" smtClean="0"/>
              <a:t> mod n </a:t>
            </a:r>
            <a:r>
              <a:rPr lang="en-US" sz="2400" dirty="0"/>
              <a:t>=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XY</a:t>
            </a:r>
            <a:r>
              <a:rPr lang="en-US" sz="2400" dirty="0" smtClean="0"/>
              <a:t> </a:t>
            </a:r>
            <a:r>
              <a:rPr lang="en-US" sz="2400" dirty="0"/>
              <a:t>mod n </a:t>
            </a:r>
            <a:r>
              <a:rPr lang="en-US" sz="2400" dirty="0" smtClean="0"/>
              <a:t>… (ii)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Bob </a:t>
            </a:r>
            <a:r>
              <a:rPr lang="en-US" sz="2400" dirty="0"/>
              <a:t>computes ----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K2 </a:t>
            </a:r>
            <a:r>
              <a:rPr lang="en-US" sz="2400" dirty="0"/>
              <a:t>= </a:t>
            </a:r>
            <a:r>
              <a:rPr lang="en-US" sz="2400" dirty="0" smtClean="0"/>
              <a:t>A</a:t>
            </a:r>
            <a:r>
              <a:rPr lang="en-US" sz="2400" baseline="30000" dirty="0"/>
              <a:t>Y</a:t>
            </a:r>
            <a:r>
              <a:rPr lang="en-US" sz="2400" dirty="0" smtClean="0"/>
              <a:t> </a:t>
            </a:r>
            <a:r>
              <a:rPr lang="en-US" sz="2400" dirty="0"/>
              <a:t>mod n ………………… (</a:t>
            </a:r>
            <a:r>
              <a:rPr lang="en-US" sz="2400" dirty="0" smtClean="0"/>
              <a:t>iii) </a:t>
            </a:r>
            <a:r>
              <a:rPr lang="en-US" sz="2400" i="1" dirty="0"/>
              <a:t>[Ref. step </a:t>
            </a:r>
            <a:r>
              <a:rPr lang="en-US" sz="2400" i="1" dirty="0" smtClean="0"/>
              <a:t>7 </a:t>
            </a:r>
            <a:r>
              <a:rPr lang="en-US" sz="2400" i="1" dirty="0"/>
              <a:t>of slide2]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      Replacing </a:t>
            </a:r>
            <a:r>
              <a:rPr lang="en-US" sz="2400" dirty="0" smtClean="0"/>
              <a:t>A </a:t>
            </a:r>
            <a:r>
              <a:rPr lang="en-US" sz="2400" dirty="0"/>
              <a:t>= 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X</a:t>
            </a:r>
            <a:r>
              <a:rPr lang="en-US" sz="2400" dirty="0" smtClean="0"/>
              <a:t> </a:t>
            </a:r>
            <a:r>
              <a:rPr lang="en-US" sz="2400" dirty="0"/>
              <a:t>mod n </a:t>
            </a:r>
            <a:r>
              <a:rPr lang="en-US" sz="2400" i="1" dirty="0"/>
              <a:t>[Ref. step 2 of slide2] </a:t>
            </a:r>
            <a:r>
              <a:rPr lang="en-US" sz="2400" dirty="0"/>
              <a:t>in </a:t>
            </a:r>
            <a:r>
              <a:rPr lang="en-US" sz="2400" dirty="0" smtClean="0"/>
              <a:t>equation (iii) </a:t>
            </a:r>
            <a:r>
              <a:rPr lang="en-US" sz="2400" dirty="0"/>
              <a:t>we </a:t>
            </a:r>
            <a:r>
              <a:rPr lang="en-US" sz="2400" dirty="0" smtClean="0"/>
              <a:t>get</a:t>
            </a:r>
            <a:r>
              <a:rPr lang="en-US" sz="2400" dirty="0"/>
              <a:t>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K2 </a:t>
            </a:r>
            <a:r>
              <a:rPr lang="en-US" sz="2400" dirty="0"/>
              <a:t>= (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X</a:t>
            </a:r>
            <a:r>
              <a:rPr lang="en-US" sz="2400" dirty="0" smtClean="0"/>
              <a:t> </a:t>
            </a:r>
            <a:r>
              <a:rPr lang="en-US" sz="2400" dirty="0"/>
              <a:t>mod n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Y</a:t>
            </a:r>
            <a:r>
              <a:rPr lang="en-US" sz="2400" dirty="0" smtClean="0"/>
              <a:t> </a:t>
            </a:r>
            <a:r>
              <a:rPr lang="en-US" sz="2400" dirty="0"/>
              <a:t>mod n = (</a:t>
            </a:r>
            <a:r>
              <a:rPr lang="en-US" sz="2400" dirty="0" err="1" smtClean="0"/>
              <a:t>g</a:t>
            </a:r>
            <a:r>
              <a:rPr lang="en-US" sz="2400" baseline="30000" dirty="0" err="1" smtClean="0"/>
              <a:t>X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Y</a:t>
            </a:r>
            <a:r>
              <a:rPr lang="en-US" sz="2400" dirty="0" smtClean="0"/>
              <a:t> </a:t>
            </a:r>
            <a:r>
              <a:rPr lang="en-US" sz="2400" dirty="0"/>
              <a:t>mod n = </a:t>
            </a:r>
            <a:r>
              <a:rPr lang="en-US" sz="2400" dirty="0" err="1"/>
              <a:t>g</a:t>
            </a:r>
            <a:r>
              <a:rPr lang="en-US" sz="2400" baseline="30000" dirty="0" err="1"/>
              <a:t>xy</a:t>
            </a:r>
            <a:r>
              <a:rPr lang="en-US" sz="2400" dirty="0"/>
              <a:t> mod </a:t>
            </a:r>
            <a:r>
              <a:rPr lang="en-US" sz="2400" dirty="0" smtClean="0"/>
              <a:t>n … (iv)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600" dirty="0" smtClean="0"/>
          </a:p>
          <a:p>
            <a:pPr marL="36000" indent="0">
              <a:lnSpc>
                <a:spcPct val="110000"/>
              </a:lnSpc>
              <a:buNone/>
            </a:pPr>
            <a:r>
              <a:rPr lang="en-US" sz="2400" dirty="0"/>
              <a:t>	</a:t>
            </a:r>
            <a:r>
              <a:rPr lang="en-US" sz="2400" dirty="0" smtClean="0"/>
              <a:t>Hence, from equation (ii) and (iii) we can say, K1 = K2 = K is the 	shared symmetric key. 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94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Man-in-the-middle Attack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Step 1: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32340" y="2643798"/>
            <a:ext cx="6309372" cy="3127537"/>
            <a:chOff x="1532340" y="2643798"/>
            <a:chExt cx="6309372" cy="3127537"/>
          </a:xfrm>
        </p:grpSpPr>
        <p:sp>
          <p:nvSpPr>
            <p:cNvPr id="4" name="Rectangle 3"/>
            <p:cNvSpPr/>
            <p:nvPr/>
          </p:nvSpPr>
          <p:spPr>
            <a:xfrm>
              <a:off x="1532340" y="2643798"/>
              <a:ext cx="1725609" cy="111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Alice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  <a:r>
                <a:rPr lang="en-US" dirty="0" smtClean="0">
                  <a:solidFill>
                    <a:schemeClr val="tx1"/>
                  </a:solidFill>
                </a:rPr>
                <a:t>=11, g=7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16103" y="2643798"/>
              <a:ext cx="1725609" cy="111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Bob</a:t>
              </a: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n=11, g=7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5031" y="4653070"/>
              <a:ext cx="1725609" cy="1118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Tom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  <a:r>
                <a:rPr lang="en-US" dirty="0" smtClean="0">
                  <a:solidFill>
                    <a:schemeClr val="tx1"/>
                  </a:solidFill>
                </a:rPr>
                <a:t>=11, g=7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3"/>
              <a:endCxn id="5" idx="1"/>
            </p:cNvCxnSpPr>
            <p:nvPr/>
          </p:nvCxnSpPr>
          <p:spPr>
            <a:xfrm>
              <a:off x="3257949" y="3202931"/>
              <a:ext cx="28581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7" idx="0"/>
            </p:cNvCxnSpPr>
            <p:nvPr/>
          </p:nvCxnSpPr>
          <p:spPr>
            <a:xfrm flipH="1">
              <a:off x="4507836" y="3202931"/>
              <a:ext cx="20161" cy="14501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95567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474</Words>
  <Application>Microsoft Macintosh PowerPoint</Application>
  <PresentationFormat>On-screen Show (4:3)</PresentationFormat>
  <Paragraphs>111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Classification of  Cryptographic Algorithms  (based on Keys)</vt:lpstr>
      <vt:lpstr>Symmetric Key Algorithm</vt:lpstr>
      <vt:lpstr>Problems with Symmetric Key Algorithms</vt:lpstr>
      <vt:lpstr>Asymmetric Key Algorithm</vt:lpstr>
      <vt:lpstr>Symmetric Vs. Asymmetric Key Algorithm</vt:lpstr>
      <vt:lpstr>Diffie-Hellman  Key Exchange / Agreement Algorithm</vt:lpstr>
      <vt:lpstr>Slide 7</vt:lpstr>
      <vt:lpstr>Mathematical Theory  Behind The Diffie-Hellman Algorithm</vt:lpstr>
      <vt:lpstr>Man-in-the-middle Attack</vt:lpstr>
      <vt:lpstr>Man-in-the-middle Attack</vt:lpstr>
      <vt:lpstr>Man-in-the-middle Attack</vt:lpstr>
      <vt:lpstr>Man-in-the-middle Attack</vt:lpstr>
      <vt:lpstr>Thank 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Diffie-Hellman  Key Exchange / Agreement Algorithm</dc:title>
  <dc:creator>apple</dc:creator>
  <cp:lastModifiedBy>User</cp:lastModifiedBy>
  <cp:revision>26</cp:revision>
  <dcterms:created xsi:type="dcterms:W3CDTF">2020-09-29T10:53:04Z</dcterms:created>
  <dcterms:modified xsi:type="dcterms:W3CDTF">2023-01-19T21:45:11Z</dcterms:modified>
</cp:coreProperties>
</file>