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58" r:id="rId5"/>
    <p:sldId id="262" r:id="rId6"/>
    <p:sldId id="285" r:id="rId7"/>
    <p:sldId id="286" r:id="rId8"/>
    <p:sldId id="276" r:id="rId9"/>
    <p:sldId id="277" r:id="rId10"/>
    <p:sldId id="278" r:id="rId11"/>
    <p:sldId id="289" r:id="rId12"/>
    <p:sldId id="287" r:id="rId13"/>
    <p:sldId id="288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03444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2808464"/>
          </a:xfrm>
        </p:spPr>
        <p:txBody>
          <a:bodyPr>
            <a:normAutofit/>
          </a:bodyPr>
          <a:lstStyle/>
          <a:p>
            <a:pPr marL="0" indent="0"/>
            <a:r>
              <a:rPr lang="en-US" sz="4800" b="1" dirty="0" smtClean="0">
                <a:solidFill>
                  <a:srgbClr val="0000FF"/>
                </a:solidFill>
              </a:rPr>
              <a:t>Variations of DES</a:t>
            </a:r>
            <a:br>
              <a:rPr lang="en-US" sz="4800" b="1" dirty="0" smtClean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/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1. Double DES</a:t>
            </a:r>
            <a:br>
              <a:rPr lang="en-US" sz="4000" b="1" dirty="0" smtClean="0">
                <a:solidFill>
                  <a:srgbClr val="0000FF"/>
                </a:solidFill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2. Triple DES</a:t>
            </a:r>
            <a:endParaRPr lang="en-US" sz="4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65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 with Two Keys</a:t>
            </a:r>
            <a:endParaRPr lang="en-US" dirty="0"/>
          </a:p>
        </p:txBody>
      </p:sp>
      <p:pic>
        <p:nvPicPr>
          <p:cNvPr id="4" name="Content Placeholder 3" descr="3_4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30962" b="-309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5183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1392703"/>
            <a:ext cx="8750105" cy="2207748"/>
          </a:xfrm>
        </p:spPr>
        <p:txBody>
          <a:bodyPr>
            <a:normAutofit fontScale="90000"/>
          </a:bodyPr>
          <a:lstStyle/>
          <a:p>
            <a:r>
              <a:rPr lang="en-IN" sz="6700" b="1" i="1" dirty="0" smtClean="0">
                <a:solidFill>
                  <a:srgbClr val="FF0000"/>
                </a:solidFill>
              </a:rPr>
              <a:t>Question</a:t>
            </a:r>
            <a:r>
              <a:rPr lang="en-IN" b="1" i="1" dirty="0" smtClean="0"/>
              <a:t/>
            </a:r>
            <a:br>
              <a:rPr lang="en-IN" b="1" i="1" dirty="0" smtClean="0"/>
            </a:br>
            <a:r>
              <a:rPr lang="en-IN" b="1" i="1" dirty="0" smtClean="0"/>
              <a:t>Can we use other modes (except ECB) of operations in DES ?</a:t>
            </a:r>
            <a:endParaRPr lang="en-IN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76578"/>
            <a:ext cx="6400800" cy="1362222"/>
          </a:xfrm>
        </p:spPr>
        <p:txBody>
          <a:bodyPr>
            <a:normAutofit/>
          </a:bodyPr>
          <a:lstStyle/>
          <a:p>
            <a:r>
              <a:rPr lang="en-IN" sz="6000" b="1" dirty="0" smtClean="0">
                <a:solidFill>
                  <a:schemeClr val="tx1"/>
                </a:solidFill>
              </a:rPr>
              <a:t>YES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208779" y="401782"/>
            <a:ext cx="6355416" cy="1883775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solidFill>
                  <a:srgbClr val="0000FF"/>
                </a:solidFill>
              </a:rPr>
              <a:t>Possible Types of Attacks on Encrypted Message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25637" y="2867891"/>
            <a:ext cx="4572000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Cipher Text Only Attack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Known Plain Text Attack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/>
              <a:t>Chosen Plain Text Attack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768172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Topics for Self-Study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Two Substitution Techniques</a:t>
            </a:r>
          </a:p>
          <a:p>
            <a:pPr marL="0" indent="0" algn="just">
              <a:buNone/>
            </a:pPr>
            <a:r>
              <a:rPr lang="en-US" dirty="0" smtClean="0"/>
              <a:t>	(1) </a:t>
            </a:r>
            <a:r>
              <a:rPr lang="en-US" dirty="0" err="1" smtClean="0"/>
              <a:t>Playfair</a:t>
            </a:r>
            <a:r>
              <a:rPr lang="en-US" dirty="0" smtClean="0"/>
              <a:t> Cipher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(2) Hill Cipher</a:t>
            </a:r>
          </a:p>
          <a:p>
            <a:pPr algn="just"/>
            <a:r>
              <a:rPr lang="en-US" dirty="0" smtClean="0"/>
              <a:t> </a:t>
            </a:r>
            <a:r>
              <a:rPr lang="en-US" b="1" dirty="0" smtClean="0"/>
              <a:t>Key Range and Size </a:t>
            </a:r>
            <a:endParaRPr lang="en-US" dirty="0"/>
          </a:p>
          <a:p>
            <a:pPr marL="460375" lvl="1" indent="0" algn="just">
              <a:buNone/>
            </a:pPr>
            <a:r>
              <a:rPr lang="en-US" sz="2400" dirty="0" smtClean="0"/>
              <a:t>How are they related with cryptanalysis / measuring the strength of a cryptographic algorithm? </a:t>
            </a:r>
            <a:endParaRPr lang="en-US" sz="2400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42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indent="0"/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9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Double DES Encryption</a:t>
            </a:r>
            <a:endParaRPr 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Content Placeholder 3" descr="3_3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0616" b="-8061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3270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Double DES Decryption</a:t>
            </a:r>
            <a:endParaRPr lang="en-US" b="1" u="sng" dirty="0">
              <a:solidFill>
                <a:srgbClr val="660066"/>
              </a:solidFill>
            </a:endParaRPr>
          </a:p>
        </p:txBody>
      </p:sp>
      <p:pic>
        <p:nvPicPr>
          <p:cNvPr id="4" name="Content Placeholder 3" descr="3_36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1396" b="-813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288608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 smtClean="0">
                <a:solidFill>
                  <a:srgbClr val="660066"/>
                </a:solidFill>
              </a:rPr>
            </a:br>
            <a:r>
              <a:rPr lang="en-US" b="1" u="sng" dirty="0" smtClean="0">
                <a:solidFill>
                  <a:srgbClr val="660066"/>
                </a:solidFill>
              </a:rPr>
              <a:t>on Double  DES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8311"/>
            <a:ext cx="8229600" cy="3945467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If we use two different keys of n-bit each, the cryptanalyst would need 2</a:t>
            </a:r>
            <a:r>
              <a:rPr lang="en-US" sz="2800" b="1" baseline="30000" dirty="0"/>
              <a:t>2n</a:t>
            </a:r>
            <a:r>
              <a:rPr lang="en-US" sz="2800" b="1" dirty="0"/>
              <a:t> attempts to crack the key</a:t>
            </a:r>
            <a:r>
              <a:rPr lang="en-US" sz="2800" b="1" dirty="0" smtClean="0"/>
              <a:t>.</a:t>
            </a:r>
          </a:p>
          <a:p>
            <a:pPr algn="just"/>
            <a:endParaRPr lang="en-US" sz="1000" b="1" dirty="0" smtClean="0"/>
          </a:p>
          <a:p>
            <a:pPr algn="just"/>
            <a:r>
              <a:rPr lang="en-US" sz="2800" b="1" dirty="0" smtClean="0"/>
              <a:t>But </a:t>
            </a:r>
            <a:r>
              <a:rPr lang="en-US" sz="2800" b="1" dirty="0" err="1" smtClean="0"/>
              <a:t>Merkle</a:t>
            </a:r>
            <a:r>
              <a:rPr lang="en-US" sz="2800" b="1" dirty="0" smtClean="0"/>
              <a:t> and Hellman introduced the concept of the meet-in-the-middle attack, which involves encryption from one end, decryption from another end and matching the results in the middle, hence the name meet-in-the-middle attack.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397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(2/4)</a:t>
            </a:r>
            <a:endParaRPr lang="en-US" dirty="0"/>
          </a:p>
        </p:txBody>
      </p:sp>
      <p:pic>
        <p:nvPicPr>
          <p:cNvPr id="4" name="Content Placeholder 3" descr="3_37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58427" b="-5842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804333" y="1834444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Mathematically Double DES can be expressed as follows: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5295166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Here, we assume that the cryptanalyst knows a plain text block P and the corresponding final cipher text block C.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6809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(3/4)</a:t>
            </a:r>
            <a:endParaRPr lang="en-US" dirty="0"/>
          </a:p>
        </p:txBody>
      </p:sp>
      <p:pic>
        <p:nvPicPr>
          <p:cNvPr id="7" name="Content Placeholder 6" descr="3_38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5450" b="-15450"/>
          <a:stretch>
            <a:fillRect/>
          </a:stretch>
        </p:blipFill>
        <p:spPr>
          <a:xfrm>
            <a:off x="457200" y="1594555"/>
            <a:ext cx="8229600" cy="4574825"/>
          </a:xfrm>
        </p:spPr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 view of the cryptanalyst’s encrypt operation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54421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Meet-in-the-middle Attack </a:t>
            </a:r>
            <a:br>
              <a:rPr lang="en-US" b="1" u="sng" dirty="0">
                <a:solidFill>
                  <a:srgbClr val="660066"/>
                </a:solidFill>
              </a:rPr>
            </a:br>
            <a:r>
              <a:rPr lang="en-US" b="1" u="sng" dirty="0">
                <a:solidFill>
                  <a:srgbClr val="660066"/>
                </a:solidFill>
              </a:rPr>
              <a:t>on Double  DES </a:t>
            </a:r>
            <a:r>
              <a:rPr lang="en-US" b="1" u="sng" dirty="0" smtClean="0">
                <a:solidFill>
                  <a:srgbClr val="660066"/>
                </a:solidFill>
              </a:rPr>
              <a:t>(4/4)</a:t>
            </a:r>
            <a:endParaRPr lang="en-US" dirty="0"/>
          </a:p>
        </p:txBody>
      </p:sp>
      <p:pic>
        <p:nvPicPr>
          <p:cNvPr id="4" name="Content Placeholder 3" descr="3_39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0119" b="-10119"/>
          <a:stretch>
            <a:fillRect/>
          </a:stretch>
        </p:blipFill>
        <p:spPr/>
      </p:pic>
      <p:sp>
        <p:nvSpPr>
          <p:cNvPr id="8" name="TextBox 7"/>
          <p:cNvSpPr txBox="1"/>
          <p:nvPr/>
        </p:nvSpPr>
        <p:spPr>
          <a:xfrm>
            <a:off x="945444" y="5707716"/>
            <a:ext cx="7380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Conceptual view of the cryptanalyst’s decrypt operation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11412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089"/>
            <a:ext cx="8229600" cy="287302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 smtClean="0"/>
              <a:t>Triple DES is DES – three times.</a:t>
            </a:r>
          </a:p>
          <a:p>
            <a:pPr>
              <a:lnSpc>
                <a:spcPct val="120000"/>
              </a:lnSpc>
            </a:pPr>
            <a:r>
              <a:rPr lang="en-US" b="1" dirty="0" smtClean="0"/>
              <a:t>It comes in two flavours: 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O</a:t>
            </a:r>
            <a:r>
              <a:rPr lang="en-US" b="1" dirty="0" smtClean="0"/>
              <a:t>ne that uses three keys</a:t>
            </a:r>
          </a:p>
          <a:p>
            <a:pPr lvl="1">
              <a:lnSpc>
                <a:spcPct val="120000"/>
              </a:lnSpc>
            </a:pPr>
            <a:r>
              <a:rPr lang="en-US" b="1" dirty="0" smtClean="0"/>
              <a:t>The other that uses two keys</a:t>
            </a:r>
          </a:p>
        </p:txBody>
      </p:sp>
    </p:spTree>
    <p:extLst>
      <p:ext uri="{BB962C8B-B14F-4D97-AF65-F5344CB8AC3E}">
        <p14:creationId xmlns:p14="http://schemas.microsoft.com/office/powerpoint/2010/main" xmlns="" val="13839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Triple DES with Three Keys</a:t>
            </a:r>
            <a:endParaRPr lang="en-US" dirty="0"/>
          </a:p>
        </p:txBody>
      </p:sp>
      <p:pic>
        <p:nvPicPr>
          <p:cNvPr id="4" name="Content Placeholder 3" descr="3_40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23515" b="-235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38395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358</Words>
  <Application>Microsoft Macintosh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Variations of DES  1. Double DES 2. Triple DES</vt:lpstr>
      <vt:lpstr>Double DES Encryption</vt:lpstr>
      <vt:lpstr>Double DES Decryption</vt:lpstr>
      <vt:lpstr>Meet-in-the-middle Attack  on Double  DES (1/4)</vt:lpstr>
      <vt:lpstr>Meet-in-the-middle Attack  on Double  DES (2/4)</vt:lpstr>
      <vt:lpstr>Meet-in-the-middle Attack  on Double  DES (3/4)</vt:lpstr>
      <vt:lpstr>Meet-in-the-middle Attack  on Double  DES (4/4)</vt:lpstr>
      <vt:lpstr>Triple DES</vt:lpstr>
      <vt:lpstr>Triple DES with Three Keys</vt:lpstr>
      <vt:lpstr>Triple DES with Two Keys</vt:lpstr>
      <vt:lpstr>Question Can we use other modes (except ECB) of operations in DES ?</vt:lpstr>
      <vt:lpstr>Possible Types of Attacks on Encrypted Message</vt:lpstr>
      <vt:lpstr>Topics for Self-Study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hp</cp:lastModifiedBy>
  <cp:revision>91</cp:revision>
  <dcterms:created xsi:type="dcterms:W3CDTF">2020-10-03T14:54:48Z</dcterms:created>
  <dcterms:modified xsi:type="dcterms:W3CDTF">2024-01-27T06:53:58Z</dcterms:modified>
</cp:coreProperties>
</file>