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4" r:id="rId7"/>
    <p:sldId id="261" r:id="rId8"/>
    <p:sldId id="265" r:id="rId9"/>
    <p:sldId id="274" r:id="rId10"/>
    <p:sldId id="263" r:id="rId11"/>
    <p:sldId id="269" r:id="rId12"/>
    <p:sldId id="270" r:id="rId13"/>
    <p:sldId id="271" r:id="rId14"/>
    <p:sldId id="267" r:id="rId15"/>
    <p:sldId id="272" r:id="rId16"/>
    <p:sldId id="268" r:id="rId17"/>
    <p:sldId id="273" r:id="rId18"/>
    <p:sldId id="275" r:id="rId19"/>
    <p:sldId id="277"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tgreat1212@gmail.com" initials="" lastIdx="1" clrIdx="0">
    <p:extLst>
      <p:ext uri="{19B8F6BF-5375-455C-9EA6-DF929625EA0E}">
        <p15:presenceInfo xmlns:p15="http://schemas.microsoft.com/office/powerpoint/2012/main" userId="9985c6940b47e4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89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78"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5809C-B140-4553-B0FA-5FC5DF2C0B48}" type="datetimeFigureOut">
              <a:rPr lang="en-IN" smtClean="0"/>
              <a:t>03-11-2023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23163-6C46-495B-AEE0-BA20FEE69764}" type="slidenum">
              <a:rPr lang="en-IN" smtClean="0"/>
              <a:t>‹#›</a:t>
            </a:fld>
            <a:endParaRPr lang="en-IN"/>
          </a:p>
        </p:txBody>
      </p:sp>
    </p:spTree>
    <p:extLst>
      <p:ext uri="{BB962C8B-B14F-4D97-AF65-F5344CB8AC3E}">
        <p14:creationId xmlns:p14="http://schemas.microsoft.com/office/powerpoint/2010/main" val="2817986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423163-6C46-495B-AEE0-BA20FEE69764}" type="slidenum">
              <a:rPr lang="en-IN" smtClean="0"/>
              <a:t>6</a:t>
            </a:fld>
            <a:endParaRPr lang="en-IN"/>
          </a:p>
        </p:txBody>
      </p:sp>
    </p:spTree>
    <p:extLst>
      <p:ext uri="{BB962C8B-B14F-4D97-AF65-F5344CB8AC3E}">
        <p14:creationId xmlns:p14="http://schemas.microsoft.com/office/powerpoint/2010/main" val="385642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423163-6C46-495B-AEE0-BA20FEE69764}" type="slidenum">
              <a:rPr lang="en-IN" smtClean="0"/>
              <a:t>9</a:t>
            </a:fld>
            <a:endParaRPr lang="en-IN"/>
          </a:p>
        </p:txBody>
      </p:sp>
    </p:spTree>
    <p:extLst>
      <p:ext uri="{BB962C8B-B14F-4D97-AF65-F5344CB8AC3E}">
        <p14:creationId xmlns:p14="http://schemas.microsoft.com/office/powerpoint/2010/main" val="349220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423163-6C46-495B-AEE0-BA20FEE69764}" type="slidenum">
              <a:rPr lang="en-IN" smtClean="0"/>
              <a:t>18</a:t>
            </a:fld>
            <a:endParaRPr lang="en-IN"/>
          </a:p>
        </p:txBody>
      </p:sp>
    </p:spTree>
    <p:extLst>
      <p:ext uri="{BB962C8B-B14F-4D97-AF65-F5344CB8AC3E}">
        <p14:creationId xmlns:p14="http://schemas.microsoft.com/office/powerpoint/2010/main" val="3358573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423163-6C46-495B-AEE0-BA20FEE69764}" type="slidenum">
              <a:rPr lang="en-IN" smtClean="0"/>
              <a:t>19</a:t>
            </a:fld>
            <a:endParaRPr lang="en-IN"/>
          </a:p>
        </p:txBody>
      </p:sp>
    </p:spTree>
    <p:extLst>
      <p:ext uri="{BB962C8B-B14F-4D97-AF65-F5344CB8AC3E}">
        <p14:creationId xmlns:p14="http://schemas.microsoft.com/office/powerpoint/2010/main" val="84024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423163-6C46-495B-AEE0-BA20FEE69764}" type="slidenum">
              <a:rPr lang="en-IN" smtClean="0"/>
              <a:t>20</a:t>
            </a:fld>
            <a:endParaRPr lang="en-IN"/>
          </a:p>
        </p:txBody>
      </p:sp>
    </p:spTree>
    <p:extLst>
      <p:ext uri="{BB962C8B-B14F-4D97-AF65-F5344CB8AC3E}">
        <p14:creationId xmlns:p14="http://schemas.microsoft.com/office/powerpoint/2010/main" val="82381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423163-6C46-495B-AEE0-BA20FEE69764}" type="slidenum">
              <a:rPr lang="en-IN" smtClean="0"/>
              <a:t>21</a:t>
            </a:fld>
            <a:endParaRPr lang="en-IN"/>
          </a:p>
        </p:txBody>
      </p:sp>
    </p:spTree>
    <p:extLst>
      <p:ext uri="{BB962C8B-B14F-4D97-AF65-F5344CB8AC3E}">
        <p14:creationId xmlns:p14="http://schemas.microsoft.com/office/powerpoint/2010/main" val="274518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37B2-73DD-D2AA-0592-0A2C87BF84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B684A5-BBCD-23F4-A4A4-6B72D5F8F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54A2F6-A9EC-386B-2E2F-08E1CC4A47F1}"/>
              </a:ext>
            </a:extLst>
          </p:cNvPr>
          <p:cNvSpPr>
            <a:spLocks noGrp="1"/>
          </p:cNvSpPr>
          <p:nvPr>
            <p:ph type="dt" sz="half" idx="10"/>
          </p:nvPr>
        </p:nvSpPr>
        <p:spPr/>
        <p:txBody>
          <a:bodyPr/>
          <a:lstStyle/>
          <a:p>
            <a:fld id="{E78B9381-F2DB-45CD-BDDA-F3A664934808}" type="datetimeFigureOut">
              <a:rPr lang="en-IN" smtClean="0"/>
              <a:t>03-11-2023</a:t>
            </a:fld>
            <a:endParaRPr lang="en-IN"/>
          </a:p>
        </p:txBody>
      </p:sp>
      <p:sp>
        <p:nvSpPr>
          <p:cNvPr id="5" name="Footer Placeholder 4">
            <a:extLst>
              <a:ext uri="{FF2B5EF4-FFF2-40B4-BE49-F238E27FC236}">
                <a16:creationId xmlns:a16="http://schemas.microsoft.com/office/drawing/2014/main" id="{C06DD643-E7DF-EAAE-36C7-A342DD850E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7842F7-0C54-10E7-7341-38C576C88044}"/>
              </a:ext>
            </a:extLst>
          </p:cNvPr>
          <p:cNvSpPr>
            <a:spLocks noGrp="1"/>
          </p:cNvSpPr>
          <p:nvPr>
            <p:ph type="sldNum" sz="quarter" idx="12"/>
          </p:nvPr>
        </p:nvSpPr>
        <p:spPr/>
        <p:txBody>
          <a:bodyPr/>
          <a:lstStyle/>
          <a:p>
            <a:fld id="{7E9A191E-6848-4FE8-9142-C06F6ACE3792}" type="slidenum">
              <a:rPr lang="en-IN" smtClean="0"/>
              <a:t>‹#›</a:t>
            </a:fld>
            <a:endParaRPr lang="en-IN"/>
          </a:p>
        </p:txBody>
      </p:sp>
    </p:spTree>
    <p:extLst>
      <p:ext uri="{BB962C8B-B14F-4D97-AF65-F5344CB8AC3E}">
        <p14:creationId xmlns:p14="http://schemas.microsoft.com/office/powerpoint/2010/main" val="171809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665-6B4C-6350-477B-8A7E1036EB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351AB4-940B-552F-9A91-3465D39BB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0FC77-51D2-BECB-85DC-E6C16EC87FFC}"/>
              </a:ext>
            </a:extLst>
          </p:cNvPr>
          <p:cNvSpPr>
            <a:spLocks noGrp="1"/>
          </p:cNvSpPr>
          <p:nvPr>
            <p:ph type="dt" sz="half" idx="10"/>
          </p:nvPr>
        </p:nvSpPr>
        <p:spPr/>
        <p:txBody>
          <a:bodyPr/>
          <a:lstStyle/>
          <a:p>
            <a:fld id="{E78B9381-F2DB-45CD-BDDA-F3A664934808}" type="datetimeFigureOut">
              <a:rPr lang="en-IN" smtClean="0"/>
              <a:t>03-11-2023</a:t>
            </a:fld>
            <a:endParaRPr lang="en-IN"/>
          </a:p>
        </p:txBody>
      </p:sp>
      <p:sp>
        <p:nvSpPr>
          <p:cNvPr id="5" name="Footer Placeholder 4">
            <a:extLst>
              <a:ext uri="{FF2B5EF4-FFF2-40B4-BE49-F238E27FC236}">
                <a16:creationId xmlns:a16="http://schemas.microsoft.com/office/drawing/2014/main" id="{7F725984-10F9-E8C0-4619-5D3268BB6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A0AC3-2F92-0919-3163-5589245C46D5}"/>
              </a:ext>
            </a:extLst>
          </p:cNvPr>
          <p:cNvSpPr>
            <a:spLocks noGrp="1"/>
          </p:cNvSpPr>
          <p:nvPr>
            <p:ph type="sldNum" sz="quarter" idx="12"/>
          </p:nvPr>
        </p:nvSpPr>
        <p:spPr/>
        <p:txBody>
          <a:bodyPr/>
          <a:lstStyle/>
          <a:p>
            <a:fld id="{7E9A191E-6848-4FE8-9142-C06F6ACE3792}" type="slidenum">
              <a:rPr lang="en-IN" smtClean="0"/>
              <a:t>‹#›</a:t>
            </a:fld>
            <a:endParaRPr lang="en-IN"/>
          </a:p>
        </p:txBody>
      </p:sp>
    </p:spTree>
    <p:extLst>
      <p:ext uri="{BB962C8B-B14F-4D97-AF65-F5344CB8AC3E}">
        <p14:creationId xmlns:p14="http://schemas.microsoft.com/office/powerpoint/2010/main" val="266240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B3B239-E0A6-20F3-BC66-2633E8B613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098D1A-38C9-F6CE-CC9D-F032823FF5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A9BA9-B639-21B9-AEB5-262970E59E4C}"/>
              </a:ext>
            </a:extLst>
          </p:cNvPr>
          <p:cNvSpPr>
            <a:spLocks noGrp="1"/>
          </p:cNvSpPr>
          <p:nvPr>
            <p:ph type="dt" sz="half" idx="10"/>
          </p:nvPr>
        </p:nvSpPr>
        <p:spPr/>
        <p:txBody>
          <a:bodyPr/>
          <a:lstStyle/>
          <a:p>
            <a:fld id="{E78B9381-F2DB-45CD-BDDA-F3A664934808}" type="datetimeFigureOut">
              <a:rPr lang="en-IN" smtClean="0"/>
              <a:t>03-11-2023</a:t>
            </a:fld>
            <a:endParaRPr lang="en-IN"/>
          </a:p>
        </p:txBody>
      </p:sp>
      <p:sp>
        <p:nvSpPr>
          <p:cNvPr id="5" name="Footer Placeholder 4">
            <a:extLst>
              <a:ext uri="{FF2B5EF4-FFF2-40B4-BE49-F238E27FC236}">
                <a16:creationId xmlns:a16="http://schemas.microsoft.com/office/drawing/2014/main" id="{2041A380-FA32-7C32-7A14-30D1A671A6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EBA9A4-55A5-CAD2-73CF-F59F7E30F553}"/>
              </a:ext>
            </a:extLst>
          </p:cNvPr>
          <p:cNvSpPr>
            <a:spLocks noGrp="1"/>
          </p:cNvSpPr>
          <p:nvPr>
            <p:ph type="sldNum" sz="quarter" idx="12"/>
          </p:nvPr>
        </p:nvSpPr>
        <p:spPr/>
        <p:txBody>
          <a:bodyPr/>
          <a:lstStyle/>
          <a:p>
            <a:fld id="{7E9A191E-6848-4FE8-9142-C06F6ACE3792}" type="slidenum">
              <a:rPr lang="en-IN" smtClean="0"/>
              <a:t>‹#›</a:t>
            </a:fld>
            <a:endParaRPr lang="en-IN"/>
          </a:p>
        </p:txBody>
      </p:sp>
    </p:spTree>
    <p:extLst>
      <p:ext uri="{BB962C8B-B14F-4D97-AF65-F5344CB8AC3E}">
        <p14:creationId xmlns:p14="http://schemas.microsoft.com/office/powerpoint/2010/main" val="212484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6BFD-D21F-79CB-7F40-2B0F8C6A1C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258E53-17D9-6FEB-4CAF-3DC0B7728B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5964E3-F873-27CC-9D82-7676260DB9D3}"/>
              </a:ext>
            </a:extLst>
          </p:cNvPr>
          <p:cNvSpPr>
            <a:spLocks noGrp="1"/>
          </p:cNvSpPr>
          <p:nvPr>
            <p:ph type="dt" sz="half" idx="10"/>
          </p:nvPr>
        </p:nvSpPr>
        <p:spPr/>
        <p:txBody>
          <a:bodyPr/>
          <a:lstStyle/>
          <a:p>
            <a:fld id="{E78B9381-F2DB-45CD-BDDA-F3A664934808}" type="datetimeFigureOut">
              <a:rPr lang="en-IN" smtClean="0"/>
              <a:t>03-11-2023</a:t>
            </a:fld>
            <a:endParaRPr lang="en-IN"/>
          </a:p>
        </p:txBody>
      </p:sp>
      <p:sp>
        <p:nvSpPr>
          <p:cNvPr id="5" name="Footer Placeholder 4">
            <a:extLst>
              <a:ext uri="{FF2B5EF4-FFF2-40B4-BE49-F238E27FC236}">
                <a16:creationId xmlns:a16="http://schemas.microsoft.com/office/drawing/2014/main" id="{91CC7CC4-0E51-5055-A563-397735EDA3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7F9EE-CE99-62B2-DDE0-B77E2D01BBFD}"/>
              </a:ext>
            </a:extLst>
          </p:cNvPr>
          <p:cNvSpPr>
            <a:spLocks noGrp="1"/>
          </p:cNvSpPr>
          <p:nvPr>
            <p:ph type="sldNum" sz="quarter" idx="12"/>
          </p:nvPr>
        </p:nvSpPr>
        <p:spPr/>
        <p:txBody>
          <a:bodyPr/>
          <a:lstStyle/>
          <a:p>
            <a:fld id="{7E9A191E-6848-4FE8-9142-C06F6ACE3792}" type="slidenum">
              <a:rPr lang="en-IN" smtClean="0"/>
              <a:t>‹#›</a:t>
            </a:fld>
            <a:endParaRPr lang="en-IN"/>
          </a:p>
        </p:txBody>
      </p:sp>
    </p:spTree>
    <p:extLst>
      <p:ext uri="{BB962C8B-B14F-4D97-AF65-F5344CB8AC3E}">
        <p14:creationId xmlns:p14="http://schemas.microsoft.com/office/powerpoint/2010/main" val="155003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5BF2-2733-E5CE-5213-F59F44DE8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63BBBD-FDBA-4B07-D15D-7AD93A9C0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B56FF-4A70-7BE5-6A24-57AB5ADA2C42}"/>
              </a:ext>
            </a:extLst>
          </p:cNvPr>
          <p:cNvSpPr>
            <a:spLocks noGrp="1"/>
          </p:cNvSpPr>
          <p:nvPr>
            <p:ph type="dt" sz="half" idx="10"/>
          </p:nvPr>
        </p:nvSpPr>
        <p:spPr/>
        <p:txBody>
          <a:bodyPr/>
          <a:lstStyle/>
          <a:p>
            <a:fld id="{E78B9381-F2DB-45CD-BDDA-F3A664934808}" type="datetimeFigureOut">
              <a:rPr lang="en-IN" smtClean="0"/>
              <a:t>03-11-2023</a:t>
            </a:fld>
            <a:endParaRPr lang="en-IN"/>
          </a:p>
        </p:txBody>
      </p:sp>
      <p:sp>
        <p:nvSpPr>
          <p:cNvPr id="5" name="Footer Placeholder 4">
            <a:extLst>
              <a:ext uri="{FF2B5EF4-FFF2-40B4-BE49-F238E27FC236}">
                <a16:creationId xmlns:a16="http://schemas.microsoft.com/office/drawing/2014/main" id="{54467212-AFFE-79D7-E3E4-5DB8E7E2E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F4DA83-20E1-E6CD-56E4-4F193700A946}"/>
              </a:ext>
            </a:extLst>
          </p:cNvPr>
          <p:cNvSpPr>
            <a:spLocks noGrp="1"/>
          </p:cNvSpPr>
          <p:nvPr>
            <p:ph type="sldNum" sz="quarter" idx="12"/>
          </p:nvPr>
        </p:nvSpPr>
        <p:spPr/>
        <p:txBody>
          <a:bodyPr/>
          <a:lstStyle/>
          <a:p>
            <a:fld id="{7E9A191E-6848-4FE8-9142-C06F6ACE3792}" type="slidenum">
              <a:rPr lang="en-IN" smtClean="0"/>
              <a:t>‹#›</a:t>
            </a:fld>
            <a:endParaRPr lang="en-IN"/>
          </a:p>
        </p:txBody>
      </p:sp>
    </p:spTree>
    <p:extLst>
      <p:ext uri="{BB962C8B-B14F-4D97-AF65-F5344CB8AC3E}">
        <p14:creationId xmlns:p14="http://schemas.microsoft.com/office/powerpoint/2010/main" val="116256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D82F-221C-C8B5-CC8D-61D860232E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DD0BBD-B17A-41AE-CBC1-3F2AA06BB1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9A6993-C305-03A9-3CC0-33F2F8468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AE3005-D3E8-28AC-F596-29CD05F02D57}"/>
              </a:ext>
            </a:extLst>
          </p:cNvPr>
          <p:cNvSpPr>
            <a:spLocks noGrp="1"/>
          </p:cNvSpPr>
          <p:nvPr>
            <p:ph type="dt" sz="half" idx="10"/>
          </p:nvPr>
        </p:nvSpPr>
        <p:spPr/>
        <p:txBody>
          <a:bodyPr/>
          <a:lstStyle/>
          <a:p>
            <a:fld id="{E78B9381-F2DB-45CD-BDDA-F3A664934808}" type="datetimeFigureOut">
              <a:rPr lang="en-IN" smtClean="0"/>
              <a:t>03-11-2023</a:t>
            </a:fld>
            <a:endParaRPr lang="en-IN"/>
          </a:p>
        </p:txBody>
      </p:sp>
      <p:sp>
        <p:nvSpPr>
          <p:cNvPr id="6" name="Footer Placeholder 5">
            <a:extLst>
              <a:ext uri="{FF2B5EF4-FFF2-40B4-BE49-F238E27FC236}">
                <a16:creationId xmlns:a16="http://schemas.microsoft.com/office/drawing/2014/main" id="{BA11F915-DBBF-6693-7179-884D8187EE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BF9D77-3CDB-CA1A-88C4-0DCACE00F587}"/>
              </a:ext>
            </a:extLst>
          </p:cNvPr>
          <p:cNvSpPr>
            <a:spLocks noGrp="1"/>
          </p:cNvSpPr>
          <p:nvPr>
            <p:ph type="sldNum" sz="quarter" idx="12"/>
          </p:nvPr>
        </p:nvSpPr>
        <p:spPr/>
        <p:txBody>
          <a:bodyPr/>
          <a:lstStyle/>
          <a:p>
            <a:fld id="{7E9A191E-6848-4FE8-9142-C06F6ACE3792}" type="slidenum">
              <a:rPr lang="en-IN" smtClean="0"/>
              <a:t>‹#›</a:t>
            </a:fld>
            <a:endParaRPr lang="en-IN"/>
          </a:p>
        </p:txBody>
      </p:sp>
    </p:spTree>
    <p:extLst>
      <p:ext uri="{BB962C8B-B14F-4D97-AF65-F5344CB8AC3E}">
        <p14:creationId xmlns:p14="http://schemas.microsoft.com/office/powerpoint/2010/main" val="232858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CA89-0D00-264E-4F29-D63F9E5A7E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07675E-54FE-DC70-DFE7-A5BD7C3E36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48AA3C-0EFA-BFC5-BD7B-6FF6696DBE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F9964C-EDD8-37D1-B7FA-1859DCDDD0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CBDCA5-C45A-26A8-7ED2-5A4CA5A33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2AF4F9-071A-584F-2C70-AB05A3177524}"/>
              </a:ext>
            </a:extLst>
          </p:cNvPr>
          <p:cNvSpPr>
            <a:spLocks noGrp="1"/>
          </p:cNvSpPr>
          <p:nvPr>
            <p:ph type="dt" sz="half" idx="10"/>
          </p:nvPr>
        </p:nvSpPr>
        <p:spPr/>
        <p:txBody>
          <a:bodyPr/>
          <a:lstStyle/>
          <a:p>
            <a:fld id="{E78B9381-F2DB-45CD-BDDA-F3A664934808}" type="datetimeFigureOut">
              <a:rPr lang="en-IN" smtClean="0"/>
              <a:t>03-11-2023</a:t>
            </a:fld>
            <a:endParaRPr lang="en-IN"/>
          </a:p>
        </p:txBody>
      </p:sp>
      <p:sp>
        <p:nvSpPr>
          <p:cNvPr id="8" name="Footer Placeholder 7">
            <a:extLst>
              <a:ext uri="{FF2B5EF4-FFF2-40B4-BE49-F238E27FC236}">
                <a16:creationId xmlns:a16="http://schemas.microsoft.com/office/drawing/2014/main" id="{B3AF104D-736F-D176-6516-8F7FBE4E7B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86CF6A-33A3-DB7A-A95B-9554C248FA6D}"/>
              </a:ext>
            </a:extLst>
          </p:cNvPr>
          <p:cNvSpPr>
            <a:spLocks noGrp="1"/>
          </p:cNvSpPr>
          <p:nvPr>
            <p:ph type="sldNum" sz="quarter" idx="12"/>
          </p:nvPr>
        </p:nvSpPr>
        <p:spPr/>
        <p:txBody>
          <a:bodyPr/>
          <a:lstStyle/>
          <a:p>
            <a:fld id="{7E9A191E-6848-4FE8-9142-C06F6ACE3792}" type="slidenum">
              <a:rPr lang="en-IN" smtClean="0"/>
              <a:t>‹#›</a:t>
            </a:fld>
            <a:endParaRPr lang="en-IN"/>
          </a:p>
        </p:txBody>
      </p:sp>
    </p:spTree>
    <p:extLst>
      <p:ext uri="{BB962C8B-B14F-4D97-AF65-F5344CB8AC3E}">
        <p14:creationId xmlns:p14="http://schemas.microsoft.com/office/powerpoint/2010/main" val="33505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E7FC-7B4A-57E1-17A3-D5C644E1E9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C2B1AE-7399-BBEC-55AB-63FEC5334778}"/>
              </a:ext>
            </a:extLst>
          </p:cNvPr>
          <p:cNvSpPr>
            <a:spLocks noGrp="1"/>
          </p:cNvSpPr>
          <p:nvPr>
            <p:ph type="dt" sz="half" idx="10"/>
          </p:nvPr>
        </p:nvSpPr>
        <p:spPr/>
        <p:txBody>
          <a:bodyPr/>
          <a:lstStyle/>
          <a:p>
            <a:fld id="{E78B9381-F2DB-45CD-BDDA-F3A664934808}" type="datetimeFigureOut">
              <a:rPr lang="en-IN" smtClean="0"/>
              <a:t>03-11-2023</a:t>
            </a:fld>
            <a:endParaRPr lang="en-IN"/>
          </a:p>
        </p:txBody>
      </p:sp>
      <p:sp>
        <p:nvSpPr>
          <p:cNvPr id="4" name="Footer Placeholder 3">
            <a:extLst>
              <a:ext uri="{FF2B5EF4-FFF2-40B4-BE49-F238E27FC236}">
                <a16:creationId xmlns:a16="http://schemas.microsoft.com/office/drawing/2014/main" id="{99F4563E-F8AA-0801-C2C2-34F629F452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8C83F0-C655-D13B-CC15-30979C6DEC84}"/>
              </a:ext>
            </a:extLst>
          </p:cNvPr>
          <p:cNvSpPr>
            <a:spLocks noGrp="1"/>
          </p:cNvSpPr>
          <p:nvPr>
            <p:ph type="sldNum" sz="quarter" idx="12"/>
          </p:nvPr>
        </p:nvSpPr>
        <p:spPr/>
        <p:txBody>
          <a:bodyPr/>
          <a:lstStyle/>
          <a:p>
            <a:fld id="{7E9A191E-6848-4FE8-9142-C06F6ACE3792}" type="slidenum">
              <a:rPr lang="en-IN" smtClean="0"/>
              <a:t>‹#›</a:t>
            </a:fld>
            <a:endParaRPr lang="en-IN"/>
          </a:p>
        </p:txBody>
      </p:sp>
    </p:spTree>
    <p:extLst>
      <p:ext uri="{BB962C8B-B14F-4D97-AF65-F5344CB8AC3E}">
        <p14:creationId xmlns:p14="http://schemas.microsoft.com/office/powerpoint/2010/main" val="290149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4D9E2-9FD9-9253-642C-643B6BAB7CA9}"/>
              </a:ext>
            </a:extLst>
          </p:cNvPr>
          <p:cNvSpPr>
            <a:spLocks noGrp="1"/>
          </p:cNvSpPr>
          <p:nvPr>
            <p:ph type="dt" sz="half" idx="10"/>
          </p:nvPr>
        </p:nvSpPr>
        <p:spPr/>
        <p:txBody>
          <a:bodyPr/>
          <a:lstStyle/>
          <a:p>
            <a:fld id="{E78B9381-F2DB-45CD-BDDA-F3A664934808}" type="datetimeFigureOut">
              <a:rPr lang="en-IN" smtClean="0"/>
              <a:t>03-11-2023</a:t>
            </a:fld>
            <a:endParaRPr lang="en-IN"/>
          </a:p>
        </p:txBody>
      </p:sp>
      <p:sp>
        <p:nvSpPr>
          <p:cNvPr id="3" name="Footer Placeholder 2">
            <a:extLst>
              <a:ext uri="{FF2B5EF4-FFF2-40B4-BE49-F238E27FC236}">
                <a16:creationId xmlns:a16="http://schemas.microsoft.com/office/drawing/2014/main" id="{499E133D-6C99-4FEA-ABC8-C68572132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E9C3C6-6407-04B1-3DD2-5947272FEABE}"/>
              </a:ext>
            </a:extLst>
          </p:cNvPr>
          <p:cNvSpPr>
            <a:spLocks noGrp="1"/>
          </p:cNvSpPr>
          <p:nvPr>
            <p:ph type="sldNum" sz="quarter" idx="12"/>
          </p:nvPr>
        </p:nvSpPr>
        <p:spPr/>
        <p:txBody>
          <a:bodyPr/>
          <a:lstStyle/>
          <a:p>
            <a:fld id="{7E9A191E-6848-4FE8-9142-C06F6ACE3792}" type="slidenum">
              <a:rPr lang="en-IN" smtClean="0"/>
              <a:t>‹#›</a:t>
            </a:fld>
            <a:endParaRPr lang="en-IN"/>
          </a:p>
        </p:txBody>
      </p:sp>
    </p:spTree>
    <p:extLst>
      <p:ext uri="{BB962C8B-B14F-4D97-AF65-F5344CB8AC3E}">
        <p14:creationId xmlns:p14="http://schemas.microsoft.com/office/powerpoint/2010/main" val="292904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0BCA-8F90-7B95-5659-CEE264F1A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F1D737-F4A7-5DCB-3EFB-2A599DEFC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0E1CC5-3985-3E35-D91E-01F7AAD42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30A6F8-2427-FB87-7177-CD72C598B439}"/>
              </a:ext>
            </a:extLst>
          </p:cNvPr>
          <p:cNvSpPr>
            <a:spLocks noGrp="1"/>
          </p:cNvSpPr>
          <p:nvPr>
            <p:ph type="dt" sz="half" idx="10"/>
          </p:nvPr>
        </p:nvSpPr>
        <p:spPr/>
        <p:txBody>
          <a:bodyPr/>
          <a:lstStyle/>
          <a:p>
            <a:fld id="{E78B9381-F2DB-45CD-BDDA-F3A664934808}" type="datetimeFigureOut">
              <a:rPr lang="en-IN" smtClean="0"/>
              <a:t>03-11-2023</a:t>
            </a:fld>
            <a:endParaRPr lang="en-IN"/>
          </a:p>
        </p:txBody>
      </p:sp>
      <p:sp>
        <p:nvSpPr>
          <p:cNvPr id="6" name="Footer Placeholder 5">
            <a:extLst>
              <a:ext uri="{FF2B5EF4-FFF2-40B4-BE49-F238E27FC236}">
                <a16:creationId xmlns:a16="http://schemas.microsoft.com/office/drawing/2014/main" id="{4DD78FED-A9AF-68CC-E698-C0DB868D9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0F781A-E7AC-F02D-BBD0-0BB5B412EB9A}"/>
              </a:ext>
            </a:extLst>
          </p:cNvPr>
          <p:cNvSpPr>
            <a:spLocks noGrp="1"/>
          </p:cNvSpPr>
          <p:nvPr>
            <p:ph type="sldNum" sz="quarter" idx="12"/>
          </p:nvPr>
        </p:nvSpPr>
        <p:spPr/>
        <p:txBody>
          <a:bodyPr/>
          <a:lstStyle/>
          <a:p>
            <a:fld id="{7E9A191E-6848-4FE8-9142-C06F6ACE3792}" type="slidenum">
              <a:rPr lang="en-IN" smtClean="0"/>
              <a:t>‹#›</a:t>
            </a:fld>
            <a:endParaRPr lang="en-IN"/>
          </a:p>
        </p:txBody>
      </p:sp>
    </p:spTree>
    <p:extLst>
      <p:ext uri="{BB962C8B-B14F-4D97-AF65-F5344CB8AC3E}">
        <p14:creationId xmlns:p14="http://schemas.microsoft.com/office/powerpoint/2010/main" val="272118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AC00-5D5E-DEB8-05F7-B09451DCD8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3C0FD8-240B-917E-BABE-EA1CA5E75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483E78-1550-2437-2738-82CAB5612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BF6BB-F88F-907A-7550-B21952560C5F}"/>
              </a:ext>
            </a:extLst>
          </p:cNvPr>
          <p:cNvSpPr>
            <a:spLocks noGrp="1"/>
          </p:cNvSpPr>
          <p:nvPr>
            <p:ph type="dt" sz="half" idx="10"/>
          </p:nvPr>
        </p:nvSpPr>
        <p:spPr/>
        <p:txBody>
          <a:bodyPr/>
          <a:lstStyle/>
          <a:p>
            <a:fld id="{E78B9381-F2DB-45CD-BDDA-F3A664934808}" type="datetimeFigureOut">
              <a:rPr lang="en-IN" smtClean="0"/>
              <a:t>03-11-2023</a:t>
            </a:fld>
            <a:endParaRPr lang="en-IN"/>
          </a:p>
        </p:txBody>
      </p:sp>
      <p:sp>
        <p:nvSpPr>
          <p:cNvPr id="6" name="Footer Placeholder 5">
            <a:extLst>
              <a:ext uri="{FF2B5EF4-FFF2-40B4-BE49-F238E27FC236}">
                <a16:creationId xmlns:a16="http://schemas.microsoft.com/office/drawing/2014/main" id="{BC732311-16A9-0B50-5D0F-D3E036FB34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5E8186-C31B-BF44-D5DC-7BE08E1BB831}"/>
              </a:ext>
            </a:extLst>
          </p:cNvPr>
          <p:cNvSpPr>
            <a:spLocks noGrp="1"/>
          </p:cNvSpPr>
          <p:nvPr>
            <p:ph type="sldNum" sz="quarter" idx="12"/>
          </p:nvPr>
        </p:nvSpPr>
        <p:spPr/>
        <p:txBody>
          <a:bodyPr/>
          <a:lstStyle/>
          <a:p>
            <a:fld id="{7E9A191E-6848-4FE8-9142-C06F6ACE3792}" type="slidenum">
              <a:rPr lang="en-IN" smtClean="0"/>
              <a:t>‹#›</a:t>
            </a:fld>
            <a:endParaRPr lang="en-IN"/>
          </a:p>
        </p:txBody>
      </p:sp>
    </p:spTree>
    <p:extLst>
      <p:ext uri="{BB962C8B-B14F-4D97-AF65-F5344CB8AC3E}">
        <p14:creationId xmlns:p14="http://schemas.microsoft.com/office/powerpoint/2010/main" val="356536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06F22-A6FD-0B96-92ED-B9CE799791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88B6FE-E239-F5FE-D20F-296C60A01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4F2591-FBF0-A100-1130-68475664A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B9381-F2DB-45CD-BDDA-F3A664934808}" type="datetimeFigureOut">
              <a:rPr lang="en-IN" smtClean="0"/>
              <a:t>03-11-2023</a:t>
            </a:fld>
            <a:endParaRPr lang="en-IN"/>
          </a:p>
        </p:txBody>
      </p:sp>
      <p:sp>
        <p:nvSpPr>
          <p:cNvPr id="5" name="Footer Placeholder 4">
            <a:extLst>
              <a:ext uri="{FF2B5EF4-FFF2-40B4-BE49-F238E27FC236}">
                <a16:creationId xmlns:a16="http://schemas.microsoft.com/office/drawing/2014/main" id="{13CB8BCE-1CBD-51BE-22C4-66102F563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FFFB27-3B6A-B2A7-EBE6-BE0FDA291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A191E-6848-4FE8-9142-C06F6ACE3792}" type="slidenum">
              <a:rPr lang="en-IN" smtClean="0"/>
              <a:t>‹#›</a:t>
            </a:fld>
            <a:endParaRPr lang="en-IN"/>
          </a:p>
        </p:txBody>
      </p:sp>
    </p:spTree>
    <p:extLst>
      <p:ext uri="{BB962C8B-B14F-4D97-AF65-F5344CB8AC3E}">
        <p14:creationId xmlns:p14="http://schemas.microsoft.com/office/powerpoint/2010/main" val="3782780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Long_Island_City_New_York_May_2015_panorama_3.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Long_Island_City_New_York_May_2015_panorama_3.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Long_Island_City_New_York_May_2015_panorama_3.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webp"/></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rowdfunding" TargetMode="External"/><Relationship Id="rId13" Type="http://schemas.openxmlformats.org/officeDocument/2006/relationships/hyperlink" Target="https://en.wikipedia.org/wiki/The_New_York_Times" TargetMode="External"/><Relationship Id="rId18" Type="http://schemas.openxmlformats.org/officeDocument/2006/relationships/hyperlink" Target="https://en.wikipedia.org/wiki/Jack_Dorsey" TargetMode="External"/><Relationship Id="rId3" Type="http://schemas.openxmlformats.org/officeDocument/2006/relationships/image" Target="../media/image3.png"/><Relationship Id="rId21" Type="http://schemas.openxmlformats.org/officeDocument/2006/relationships/hyperlink" Target="https://en.wikipedia.org/wiki/Kickstarter_headquarters" TargetMode="External"/><Relationship Id="rId7" Type="http://schemas.openxmlformats.org/officeDocument/2006/relationships/hyperlink" Target="https://en.wikipedia.org/wiki/New_York_(state)" TargetMode="External"/><Relationship Id="rId12" Type="http://schemas.openxmlformats.org/officeDocument/2006/relationships/hyperlink" Target="https://en.wikipedia.org/w/index.php?title=Charles_Adler_(entrepreneur)&amp;action=edit&amp;redlink=1" TargetMode="External"/><Relationship Id="rId17" Type="http://schemas.openxmlformats.org/officeDocument/2006/relationships/hyperlink" Target="https://en.wikipedia.org/wiki/Angel_investor" TargetMode="External"/><Relationship Id="rId2" Type="http://schemas.openxmlformats.org/officeDocument/2006/relationships/notesSlide" Target="../notesSlides/notesSlide1.xml"/><Relationship Id="rId16" Type="http://schemas.openxmlformats.org/officeDocument/2006/relationships/hyperlink" Target="https://en.wikipedia.org/wiki/Union_Square_Ventures" TargetMode="External"/><Relationship Id="rId20" Type="http://schemas.openxmlformats.org/officeDocument/2006/relationships/hyperlink" Target="https://en.wikipedia.org/wiki/Caterina_Fake" TargetMode="External"/><Relationship Id="rId1" Type="http://schemas.openxmlformats.org/officeDocument/2006/relationships/slideLayout" Target="../slideLayouts/slideLayout2.xml"/><Relationship Id="rId6" Type="http://schemas.openxmlformats.org/officeDocument/2006/relationships/hyperlink" Target="https://en.wikipedia.org/wiki/Brooklyn" TargetMode="External"/><Relationship Id="rId11" Type="http://schemas.openxmlformats.org/officeDocument/2006/relationships/hyperlink" Target="https://en.wikipedia.org/wiki/Yancey_Strickler" TargetMode="External"/><Relationship Id="rId24" Type="http://schemas.openxmlformats.org/officeDocument/2006/relationships/hyperlink" Target="https://en.wikipedia.org/wiki/COVID-19_pandemic" TargetMode="External"/><Relationship Id="rId5" Type="http://schemas.openxmlformats.org/officeDocument/2006/relationships/hyperlink" Target="https://en.wikipedia.org/wiki/Benefit_corporation" TargetMode="External"/><Relationship Id="rId15" Type="http://schemas.openxmlformats.org/officeDocument/2006/relationships/hyperlink" Target="https://en.wikipedia.org/wiki/Time_(magazine)" TargetMode="External"/><Relationship Id="rId23" Type="http://schemas.openxmlformats.org/officeDocument/2006/relationships/hyperlink" Target="https://en.wikipedia.org/wiki/Distributed_company" TargetMode="External"/><Relationship Id="rId10" Type="http://schemas.openxmlformats.org/officeDocument/2006/relationships/hyperlink" Target="https://en.wikipedia.org/wiki/Perry_Chen" TargetMode="External"/><Relationship Id="rId19" Type="http://schemas.openxmlformats.org/officeDocument/2006/relationships/hyperlink" Target="https://en.wikipedia.org/wiki/Zach_Klein" TargetMode="External"/><Relationship Id="rId4" Type="http://schemas.openxmlformats.org/officeDocument/2006/relationships/image" Target="../media/image4.svg"/><Relationship Id="rId9" Type="http://schemas.openxmlformats.org/officeDocument/2006/relationships/hyperlink" Target="https://en.wikipedia.org/wiki/Billion" TargetMode="External"/><Relationship Id="rId14" Type="http://schemas.openxmlformats.org/officeDocument/2006/relationships/hyperlink" Target="https://en.wikipedia.org/wiki/National_Endowment_for_the_Arts" TargetMode="External"/><Relationship Id="rId22" Type="http://schemas.openxmlformats.org/officeDocument/2006/relationships/hyperlink" Target="https://en.wikipedia.org/wiki/Greenpoint,_Brookly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FCF0E5-C387-FDF8-CDD4-E14A4C839B5F}"/>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61361B4C-3080-F36F-510B-C035F7ACBAE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192000" y="381000"/>
            <a:ext cx="12192000" cy="6096000"/>
          </a:xfrm>
          <a:prstGeom prst="rect">
            <a:avLst/>
          </a:prstGeom>
        </p:spPr>
      </p:pic>
      <p:sp>
        <p:nvSpPr>
          <p:cNvPr id="12" name="TextBox 11">
            <a:extLst>
              <a:ext uri="{FF2B5EF4-FFF2-40B4-BE49-F238E27FC236}">
                <a16:creationId xmlns:a16="http://schemas.microsoft.com/office/drawing/2014/main" id="{88424928-7CAF-4171-E1D9-AEFA5F0B3528}"/>
              </a:ext>
            </a:extLst>
          </p:cNvPr>
          <p:cNvSpPr txBox="1"/>
          <p:nvPr/>
        </p:nvSpPr>
        <p:spPr>
          <a:xfrm>
            <a:off x="0" y="6477000"/>
            <a:ext cx="12192000" cy="230832"/>
          </a:xfrm>
          <a:prstGeom prst="rect">
            <a:avLst/>
          </a:prstGeom>
          <a:noFill/>
        </p:spPr>
        <p:txBody>
          <a:bodyPr wrap="square" rtlCol="0">
            <a:spAutoFit/>
          </a:bodyPr>
          <a:lstStyle/>
          <a:p>
            <a:r>
              <a:rPr lang="en-IN" sz="900">
                <a:hlinkClick r:id="rId3" tooltip="https://commons.wikimedia.org/wiki/File:Long_Island_City_New_York_May_2015_panorama_3.jpg"/>
              </a:rPr>
              <a:t>This Photo</a:t>
            </a:r>
            <a:r>
              <a:rPr lang="en-IN" sz="900"/>
              <a:t> by Unknown Author is licensed under </a:t>
            </a:r>
            <a:r>
              <a:rPr lang="en-IN" sz="900">
                <a:hlinkClick r:id="rId4" tooltip="https://creativecommons.org/licenses/by-sa/3.0/"/>
              </a:rPr>
              <a:t>CC BY-SA</a:t>
            </a:r>
            <a:endParaRPr lang="en-IN" sz="900"/>
          </a:p>
        </p:txBody>
      </p:sp>
      <p:sp>
        <p:nvSpPr>
          <p:cNvPr id="9" name="Freeform: Shape 8">
            <a:extLst>
              <a:ext uri="{FF2B5EF4-FFF2-40B4-BE49-F238E27FC236}">
                <a16:creationId xmlns:a16="http://schemas.microsoft.com/office/drawing/2014/main" id="{1ADBB002-2AF1-7DA4-1387-3353999CF4BD}"/>
              </a:ext>
            </a:extLst>
          </p:cNvPr>
          <p:cNvSpPr/>
          <p:nvPr/>
        </p:nvSpPr>
        <p:spPr>
          <a:xfrm>
            <a:off x="0" y="0"/>
            <a:ext cx="12192000" cy="6858000"/>
          </a:xfrm>
          <a:custGeom>
            <a:avLst/>
            <a:gdLst/>
            <a:ahLst/>
            <a:cxnLst/>
            <a:rect l="l" t="t" r="r" b="b"/>
            <a:pathLst>
              <a:path w="12192000" h="6858000">
                <a:moveTo>
                  <a:pt x="7226319" y="3148889"/>
                </a:moveTo>
                <a:cubicBezTo>
                  <a:pt x="7290650" y="3148889"/>
                  <a:pt x="7344642" y="3174736"/>
                  <a:pt x="7388295" y="3226431"/>
                </a:cubicBezTo>
                <a:cubicBezTo>
                  <a:pt x="7431949" y="3278125"/>
                  <a:pt x="7453775" y="3356816"/>
                  <a:pt x="7453775" y="3462502"/>
                </a:cubicBezTo>
                <a:cubicBezTo>
                  <a:pt x="7453775" y="3575847"/>
                  <a:pt x="7432140" y="3658176"/>
                  <a:pt x="7388870" y="3709487"/>
                </a:cubicBezTo>
                <a:cubicBezTo>
                  <a:pt x="7345600" y="3760799"/>
                  <a:pt x="7290267" y="3786455"/>
                  <a:pt x="7222873" y="3786455"/>
                </a:cubicBezTo>
                <a:cubicBezTo>
                  <a:pt x="7156244" y="3786455"/>
                  <a:pt x="7100912" y="3760416"/>
                  <a:pt x="7056876" y="3708339"/>
                </a:cubicBezTo>
                <a:cubicBezTo>
                  <a:pt x="7012840" y="3656261"/>
                  <a:pt x="6990822" y="3575847"/>
                  <a:pt x="6990822" y="3467097"/>
                </a:cubicBezTo>
                <a:cubicBezTo>
                  <a:pt x="6990822" y="3359879"/>
                  <a:pt x="7013032" y="3280040"/>
                  <a:pt x="7057450" y="3227579"/>
                </a:cubicBezTo>
                <a:cubicBezTo>
                  <a:pt x="7101869" y="3175119"/>
                  <a:pt x="7158159" y="3148889"/>
                  <a:pt x="7226319" y="3148889"/>
                </a:cubicBezTo>
                <a:close/>
                <a:moveTo>
                  <a:pt x="11154065" y="3104087"/>
                </a:moveTo>
                <a:cubicBezTo>
                  <a:pt x="11218396" y="3104087"/>
                  <a:pt x="11270283" y="3123616"/>
                  <a:pt x="11309723" y="3162674"/>
                </a:cubicBezTo>
                <a:cubicBezTo>
                  <a:pt x="11349164" y="3201732"/>
                  <a:pt x="11373480" y="3266446"/>
                  <a:pt x="11382670" y="3356816"/>
                </a:cubicBezTo>
                <a:lnTo>
                  <a:pt x="10922014" y="3356816"/>
                </a:lnTo>
                <a:cubicBezTo>
                  <a:pt x="10929673" y="3284060"/>
                  <a:pt x="10947670" y="3229303"/>
                  <a:pt x="10976006" y="3192542"/>
                </a:cubicBezTo>
                <a:cubicBezTo>
                  <a:pt x="11020426" y="3133572"/>
                  <a:pt x="11079778" y="3104087"/>
                  <a:pt x="11154065" y="3104087"/>
                </a:cubicBezTo>
                <a:close/>
                <a:moveTo>
                  <a:pt x="3305466" y="3104087"/>
                </a:moveTo>
                <a:cubicBezTo>
                  <a:pt x="3369797" y="3104087"/>
                  <a:pt x="3421683" y="3123616"/>
                  <a:pt x="3461124" y="3162674"/>
                </a:cubicBezTo>
                <a:cubicBezTo>
                  <a:pt x="3500565" y="3201732"/>
                  <a:pt x="3524881" y="3266446"/>
                  <a:pt x="3534071" y="3356816"/>
                </a:cubicBezTo>
                <a:lnTo>
                  <a:pt x="3073415" y="3356816"/>
                </a:lnTo>
                <a:cubicBezTo>
                  <a:pt x="3081074" y="3284060"/>
                  <a:pt x="3099071" y="3229303"/>
                  <a:pt x="3127407" y="3192542"/>
                </a:cubicBezTo>
                <a:cubicBezTo>
                  <a:pt x="3171826" y="3133572"/>
                  <a:pt x="3231179" y="3104087"/>
                  <a:pt x="3305466" y="3104087"/>
                </a:cubicBezTo>
                <a:close/>
                <a:moveTo>
                  <a:pt x="11134536" y="2827234"/>
                </a:moveTo>
                <a:cubicBezTo>
                  <a:pt x="10919334" y="2827234"/>
                  <a:pt x="10750656" y="2886204"/>
                  <a:pt x="10628504" y="3004144"/>
                </a:cubicBezTo>
                <a:cubicBezTo>
                  <a:pt x="10506353" y="3122084"/>
                  <a:pt x="10445276" y="3276402"/>
                  <a:pt x="10445276" y="3467097"/>
                </a:cubicBezTo>
                <a:cubicBezTo>
                  <a:pt x="10445276" y="3601120"/>
                  <a:pt x="10475718" y="3717720"/>
                  <a:pt x="10536603" y="3816897"/>
                </a:cubicBezTo>
                <a:cubicBezTo>
                  <a:pt x="10597488" y="3916074"/>
                  <a:pt x="10674263" y="3988446"/>
                  <a:pt x="10766931" y="4034014"/>
                </a:cubicBezTo>
                <a:cubicBezTo>
                  <a:pt x="10859598" y="4079582"/>
                  <a:pt x="10986728" y="4102366"/>
                  <a:pt x="11148321" y="4102366"/>
                </a:cubicBezTo>
                <a:cubicBezTo>
                  <a:pt x="11334422" y="4102366"/>
                  <a:pt x="11477251" y="4075752"/>
                  <a:pt x="11576812" y="4022526"/>
                </a:cubicBezTo>
                <a:cubicBezTo>
                  <a:pt x="11676372" y="3969300"/>
                  <a:pt x="11761381" y="3881419"/>
                  <a:pt x="11831838" y="3758884"/>
                </a:cubicBezTo>
                <a:lnTo>
                  <a:pt x="11371182" y="3716380"/>
                </a:lnTo>
                <a:cubicBezTo>
                  <a:pt x="11342081" y="3753140"/>
                  <a:pt x="11314893" y="3778796"/>
                  <a:pt x="11289620" y="3793347"/>
                </a:cubicBezTo>
                <a:cubicBezTo>
                  <a:pt x="11248264" y="3816323"/>
                  <a:pt x="11204611" y="3827810"/>
                  <a:pt x="11158660" y="3827810"/>
                </a:cubicBezTo>
                <a:cubicBezTo>
                  <a:pt x="11085905" y="3827810"/>
                  <a:pt x="11026935" y="3801389"/>
                  <a:pt x="10981750" y="3748545"/>
                </a:cubicBezTo>
                <a:cubicBezTo>
                  <a:pt x="10949585" y="3711785"/>
                  <a:pt x="10929289" y="3655878"/>
                  <a:pt x="10920866" y="3580825"/>
                </a:cubicBezTo>
                <a:lnTo>
                  <a:pt x="11858260" y="3580825"/>
                </a:lnTo>
                <a:lnTo>
                  <a:pt x="11858260" y="3527982"/>
                </a:lnTo>
                <a:cubicBezTo>
                  <a:pt x="11858260" y="3367155"/>
                  <a:pt x="11831838" y="3236578"/>
                  <a:pt x="11778995" y="3136253"/>
                </a:cubicBezTo>
                <a:cubicBezTo>
                  <a:pt x="11726151" y="3035927"/>
                  <a:pt x="11649184" y="2959342"/>
                  <a:pt x="11548092" y="2906499"/>
                </a:cubicBezTo>
                <a:cubicBezTo>
                  <a:pt x="11447001" y="2853656"/>
                  <a:pt x="11309149" y="2827234"/>
                  <a:pt x="11134536" y="2827234"/>
                </a:cubicBezTo>
                <a:close/>
                <a:moveTo>
                  <a:pt x="9013374" y="2827234"/>
                </a:moveTo>
                <a:cubicBezTo>
                  <a:pt x="8922872" y="2827234"/>
                  <a:pt x="8845603" y="2842934"/>
                  <a:pt x="8781565" y="2874334"/>
                </a:cubicBezTo>
                <a:cubicBezTo>
                  <a:pt x="8717527" y="2905733"/>
                  <a:pt x="8654061" y="2958577"/>
                  <a:pt x="8591166" y="3032863"/>
                </a:cubicBezTo>
                <a:lnTo>
                  <a:pt x="8591166" y="2854805"/>
                </a:lnTo>
                <a:lnTo>
                  <a:pt x="8154635" y="2854805"/>
                </a:lnTo>
                <a:lnTo>
                  <a:pt x="8154635" y="4074795"/>
                </a:lnTo>
                <a:lnTo>
                  <a:pt x="8623331" y="4074795"/>
                </a:lnTo>
                <a:lnTo>
                  <a:pt x="8623331" y="3452163"/>
                </a:lnTo>
                <a:cubicBezTo>
                  <a:pt x="8623331" y="3359496"/>
                  <a:pt x="8640623" y="3292868"/>
                  <a:pt x="8675206" y="3252278"/>
                </a:cubicBezTo>
                <a:cubicBezTo>
                  <a:pt x="8709788" y="3211688"/>
                  <a:pt x="8753979" y="3191393"/>
                  <a:pt x="8807780" y="3191393"/>
                </a:cubicBezTo>
                <a:cubicBezTo>
                  <a:pt x="8840819" y="3191393"/>
                  <a:pt x="8869634" y="3200775"/>
                  <a:pt x="8894225" y="3219538"/>
                </a:cubicBezTo>
                <a:cubicBezTo>
                  <a:pt x="8918816" y="3238301"/>
                  <a:pt x="8936107" y="3263000"/>
                  <a:pt x="8946099" y="3293634"/>
                </a:cubicBezTo>
                <a:cubicBezTo>
                  <a:pt x="8952250" y="3312780"/>
                  <a:pt x="8955325" y="3349157"/>
                  <a:pt x="8955325" y="3402766"/>
                </a:cubicBezTo>
                <a:lnTo>
                  <a:pt x="8955325" y="4074795"/>
                </a:lnTo>
                <a:lnTo>
                  <a:pt x="9424022" y="4074795"/>
                </a:lnTo>
                <a:lnTo>
                  <a:pt x="9424022" y="3445271"/>
                </a:lnTo>
                <a:cubicBezTo>
                  <a:pt x="9424022" y="3357199"/>
                  <a:pt x="9440814" y="3293251"/>
                  <a:pt x="9474397" y="3253427"/>
                </a:cubicBezTo>
                <a:cubicBezTo>
                  <a:pt x="9507981" y="3213603"/>
                  <a:pt x="9552247" y="3193691"/>
                  <a:pt x="9607196" y="3193691"/>
                </a:cubicBezTo>
                <a:cubicBezTo>
                  <a:pt x="9653745" y="3193691"/>
                  <a:pt x="9692666" y="3214751"/>
                  <a:pt x="9723958" y="3256873"/>
                </a:cubicBezTo>
                <a:cubicBezTo>
                  <a:pt x="9745330" y="3283678"/>
                  <a:pt x="9756016" y="3324650"/>
                  <a:pt x="9756016" y="3379791"/>
                </a:cubicBezTo>
                <a:lnTo>
                  <a:pt x="9756016" y="4074795"/>
                </a:lnTo>
                <a:lnTo>
                  <a:pt x="10224713" y="4074795"/>
                </a:lnTo>
                <a:lnTo>
                  <a:pt x="10224713" y="3308568"/>
                </a:lnTo>
                <a:cubicBezTo>
                  <a:pt x="10224713" y="3143145"/>
                  <a:pt x="10188002" y="3021567"/>
                  <a:pt x="10114583" y="2943834"/>
                </a:cubicBezTo>
                <a:cubicBezTo>
                  <a:pt x="10041165" y="2866101"/>
                  <a:pt x="9939065" y="2827234"/>
                  <a:pt x="9808285" y="2827234"/>
                </a:cubicBezTo>
                <a:cubicBezTo>
                  <a:pt x="9719566" y="2827234"/>
                  <a:pt x="9644998" y="2841594"/>
                  <a:pt x="9584580" y="2870313"/>
                </a:cubicBezTo>
                <a:cubicBezTo>
                  <a:pt x="9524162" y="2899032"/>
                  <a:pt x="9457240" y="2953216"/>
                  <a:pt x="9383815" y="3032863"/>
                </a:cubicBezTo>
                <a:cubicBezTo>
                  <a:pt x="9347773" y="2964703"/>
                  <a:pt x="9301373" y="2913392"/>
                  <a:pt x="9244617" y="2878929"/>
                </a:cubicBezTo>
                <a:cubicBezTo>
                  <a:pt x="9187861" y="2844466"/>
                  <a:pt x="9110780" y="2827234"/>
                  <a:pt x="9013374" y="2827234"/>
                </a:cubicBezTo>
                <a:close/>
                <a:moveTo>
                  <a:pt x="7219427" y="2827234"/>
                </a:moveTo>
                <a:cubicBezTo>
                  <a:pt x="7005756" y="2827234"/>
                  <a:pt x="6836122" y="2887545"/>
                  <a:pt x="6710523" y="3008165"/>
                </a:cubicBezTo>
                <a:cubicBezTo>
                  <a:pt x="6584924" y="3128786"/>
                  <a:pt x="6522125" y="3282146"/>
                  <a:pt x="6522125" y="3468246"/>
                </a:cubicBezTo>
                <a:cubicBezTo>
                  <a:pt x="6522125" y="3668132"/>
                  <a:pt x="6596412" y="3829725"/>
                  <a:pt x="6744986" y="3953026"/>
                </a:cubicBezTo>
                <a:cubicBezTo>
                  <a:pt x="6865989" y="4052586"/>
                  <a:pt x="7024519" y="4102366"/>
                  <a:pt x="7220575" y="4102366"/>
                </a:cubicBezTo>
                <a:cubicBezTo>
                  <a:pt x="7440373" y="4102366"/>
                  <a:pt x="7612496" y="4042438"/>
                  <a:pt x="7736946" y="3922584"/>
                </a:cubicBezTo>
                <a:cubicBezTo>
                  <a:pt x="7861396" y="3802729"/>
                  <a:pt x="7923621" y="3648986"/>
                  <a:pt x="7923621" y="3461354"/>
                </a:cubicBezTo>
                <a:cubicBezTo>
                  <a:pt x="7923621" y="3294399"/>
                  <a:pt x="7873458" y="3153867"/>
                  <a:pt x="7773132" y="3039756"/>
                </a:cubicBezTo>
                <a:cubicBezTo>
                  <a:pt x="7648300" y="2898075"/>
                  <a:pt x="7463731" y="2827234"/>
                  <a:pt x="7219427" y="2827234"/>
                </a:cubicBezTo>
                <a:close/>
                <a:moveTo>
                  <a:pt x="5662736" y="2827234"/>
                </a:moveTo>
                <a:cubicBezTo>
                  <a:pt x="5520288" y="2827234"/>
                  <a:pt x="5403497" y="2845980"/>
                  <a:pt x="5312362" y="2883470"/>
                </a:cubicBezTo>
                <a:cubicBezTo>
                  <a:pt x="5254923" y="2907187"/>
                  <a:pt x="5199017" y="2943340"/>
                  <a:pt x="5144642" y="2991930"/>
                </a:cubicBezTo>
                <a:cubicBezTo>
                  <a:pt x="5090266" y="3040519"/>
                  <a:pt x="5047380" y="3095417"/>
                  <a:pt x="5015980" y="3156625"/>
                </a:cubicBezTo>
                <a:cubicBezTo>
                  <a:pt x="4973093" y="3240030"/>
                  <a:pt x="4951649" y="3344479"/>
                  <a:pt x="4951649" y="3469969"/>
                </a:cubicBezTo>
                <a:cubicBezTo>
                  <a:pt x="4951649" y="3590099"/>
                  <a:pt x="4969264" y="3686509"/>
                  <a:pt x="5004493" y="3759198"/>
                </a:cubicBezTo>
                <a:cubicBezTo>
                  <a:pt x="5039722" y="3831888"/>
                  <a:pt x="5088353" y="3895205"/>
                  <a:pt x="5150385" y="3949149"/>
                </a:cubicBezTo>
                <a:cubicBezTo>
                  <a:pt x="5212419" y="4003093"/>
                  <a:pt x="5286514" y="4042115"/>
                  <a:pt x="5372672" y="4066215"/>
                </a:cubicBezTo>
                <a:cubicBezTo>
                  <a:pt x="5458829" y="4090315"/>
                  <a:pt x="5566622" y="4102366"/>
                  <a:pt x="5696050" y="4102366"/>
                </a:cubicBezTo>
                <a:cubicBezTo>
                  <a:pt x="5830072" y="4102366"/>
                  <a:pt x="5940546" y="4083602"/>
                  <a:pt x="6027469" y="4046076"/>
                </a:cubicBezTo>
                <a:cubicBezTo>
                  <a:pt x="6114392" y="4008549"/>
                  <a:pt x="6185808" y="3955898"/>
                  <a:pt x="6241714" y="3888121"/>
                </a:cubicBezTo>
                <a:cubicBezTo>
                  <a:pt x="6297621" y="3820343"/>
                  <a:pt x="6337828" y="3740121"/>
                  <a:pt x="6362335" y="3647454"/>
                </a:cubicBezTo>
                <a:lnTo>
                  <a:pt x="5917762" y="3596908"/>
                </a:lnTo>
                <a:cubicBezTo>
                  <a:pt x="5897085" y="3662005"/>
                  <a:pt x="5865876" y="3710253"/>
                  <a:pt x="5824137" y="3741653"/>
                </a:cubicBezTo>
                <a:cubicBezTo>
                  <a:pt x="5782399" y="3773052"/>
                  <a:pt x="5730896" y="3788752"/>
                  <a:pt x="5669628" y="3788752"/>
                </a:cubicBezTo>
                <a:cubicBezTo>
                  <a:pt x="5596107" y="3788752"/>
                  <a:pt x="5535606" y="3762761"/>
                  <a:pt x="5488123" y="3710780"/>
                </a:cubicBezTo>
                <a:cubicBezTo>
                  <a:pt x="5440640" y="3658798"/>
                  <a:pt x="5416899" y="3582734"/>
                  <a:pt x="5416899" y="3482588"/>
                </a:cubicBezTo>
                <a:cubicBezTo>
                  <a:pt x="5416899" y="3370200"/>
                  <a:pt x="5440832" y="3286295"/>
                  <a:pt x="5488697" y="3230873"/>
                </a:cubicBezTo>
                <a:cubicBezTo>
                  <a:pt x="5536562" y="3175451"/>
                  <a:pt x="5599170" y="3147740"/>
                  <a:pt x="5676521" y="3147740"/>
                </a:cubicBezTo>
                <a:cubicBezTo>
                  <a:pt x="5737789" y="3147740"/>
                  <a:pt x="5786611" y="3160951"/>
                  <a:pt x="5822989" y="3187373"/>
                </a:cubicBezTo>
                <a:cubicBezTo>
                  <a:pt x="5859366" y="3213794"/>
                  <a:pt x="5884448" y="3253044"/>
                  <a:pt x="5898233" y="3305121"/>
                </a:cubicBezTo>
                <a:lnTo>
                  <a:pt x="6338211" y="3246534"/>
                </a:lnTo>
                <a:cubicBezTo>
                  <a:pt x="6296089" y="3109448"/>
                  <a:pt x="6222760" y="3005293"/>
                  <a:pt x="6118222" y="2934070"/>
                </a:cubicBezTo>
                <a:cubicBezTo>
                  <a:pt x="6013684" y="2862846"/>
                  <a:pt x="5861855" y="2827234"/>
                  <a:pt x="5662736" y="2827234"/>
                </a:cubicBezTo>
                <a:close/>
                <a:moveTo>
                  <a:pt x="3285937" y="2827234"/>
                </a:moveTo>
                <a:cubicBezTo>
                  <a:pt x="3070735" y="2827234"/>
                  <a:pt x="2902057" y="2886204"/>
                  <a:pt x="2779905" y="3004144"/>
                </a:cubicBezTo>
                <a:cubicBezTo>
                  <a:pt x="2657753" y="3122084"/>
                  <a:pt x="2596676" y="3276402"/>
                  <a:pt x="2596676" y="3467097"/>
                </a:cubicBezTo>
                <a:cubicBezTo>
                  <a:pt x="2596676" y="3601120"/>
                  <a:pt x="2627119" y="3717720"/>
                  <a:pt x="2688004" y="3816897"/>
                </a:cubicBezTo>
                <a:cubicBezTo>
                  <a:pt x="2748888" y="3916074"/>
                  <a:pt x="2825664" y="3988446"/>
                  <a:pt x="2918332" y="4034014"/>
                </a:cubicBezTo>
                <a:cubicBezTo>
                  <a:pt x="3010999" y="4079582"/>
                  <a:pt x="3138129" y="4102366"/>
                  <a:pt x="3299722" y="4102366"/>
                </a:cubicBezTo>
                <a:cubicBezTo>
                  <a:pt x="3485823" y="4102366"/>
                  <a:pt x="3628653" y="4075752"/>
                  <a:pt x="3728213" y="4022526"/>
                </a:cubicBezTo>
                <a:cubicBezTo>
                  <a:pt x="3827772" y="3969300"/>
                  <a:pt x="3912781" y="3881419"/>
                  <a:pt x="3983239" y="3758884"/>
                </a:cubicBezTo>
                <a:lnTo>
                  <a:pt x="3522583" y="3716380"/>
                </a:lnTo>
                <a:cubicBezTo>
                  <a:pt x="3493481" y="3753140"/>
                  <a:pt x="3466294" y="3778796"/>
                  <a:pt x="3441021" y="3793347"/>
                </a:cubicBezTo>
                <a:cubicBezTo>
                  <a:pt x="3399665" y="3816323"/>
                  <a:pt x="3356012" y="3827810"/>
                  <a:pt x="3310061" y="3827810"/>
                </a:cubicBezTo>
                <a:cubicBezTo>
                  <a:pt x="3237306" y="3827810"/>
                  <a:pt x="3178336" y="3801389"/>
                  <a:pt x="3133151" y="3748545"/>
                </a:cubicBezTo>
                <a:cubicBezTo>
                  <a:pt x="3100986" y="3711785"/>
                  <a:pt x="3080691" y="3655878"/>
                  <a:pt x="3072266" y="3580825"/>
                </a:cubicBezTo>
                <a:lnTo>
                  <a:pt x="4009660" y="3580825"/>
                </a:lnTo>
                <a:lnTo>
                  <a:pt x="4009660" y="3527982"/>
                </a:lnTo>
                <a:cubicBezTo>
                  <a:pt x="4009660" y="3367155"/>
                  <a:pt x="3983239" y="3236578"/>
                  <a:pt x="3930396" y="3136253"/>
                </a:cubicBezTo>
                <a:cubicBezTo>
                  <a:pt x="3877552" y="3035927"/>
                  <a:pt x="3800585" y="2959342"/>
                  <a:pt x="3699493" y="2906499"/>
                </a:cubicBezTo>
                <a:cubicBezTo>
                  <a:pt x="3598402" y="2853656"/>
                  <a:pt x="3460550" y="2827234"/>
                  <a:pt x="3285937" y="2827234"/>
                </a:cubicBezTo>
                <a:close/>
                <a:moveTo>
                  <a:pt x="4242972" y="2390703"/>
                </a:moveTo>
                <a:lnTo>
                  <a:pt x="4242972" y="4074795"/>
                </a:lnTo>
                <a:lnTo>
                  <a:pt x="4711669" y="4074795"/>
                </a:lnTo>
                <a:lnTo>
                  <a:pt x="4711669" y="2390703"/>
                </a:lnTo>
                <a:close/>
                <a:moveTo>
                  <a:pt x="217291" y="2390703"/>
                </a:moveTo>
                <a:lnTo>
                  <a:pt x="591969" y="4074795"/>
                </a:lnTo>
                <a:lnTo>
                  <a:pt x="1102273" y="4074795"/>
                </a:lnTo>
                <a:lnTo>
                  <a:pt x="1396501" y="3014483"/>
                </a:lnTo>
                <a:lnTo>
                  <a:pt x="1691878" y="4074795"/>
                </a:lnTo>
                <a:lnTo>
                  <a:pt x="2202182" y="4074795"/>
                </a:lnTo>
                <a:lnTo>
                  <a:pt x="2573413" y="2390703"/>
                </a:lnTo>
                <a:lnTo>
                  <a:pt x="2081705" y="2390703"/>
                </a:lnTo>
                <a:lnTo>
                  <a:pt x="1903556" y="3332243"/>
                </a:lnTo>
                <a:lnTo>
                  <a:pt x="1642463" y="2390703"/>
                </a:lnTo>
                <a:lnTo>
                  <a:pt x="1149965" y="2390703"/>
                </a:lnTo>
                <a:lnTo>
                  <a:pt x="889518" y="3333499"/>
                </a:lnTo>
                <a:lnTo>
                  <a:pt x="711567" y="2390703"/>
                </a:lnTo>
                <a:close/>
                <a:moveTo>
                  <a:pt x="0" y="0"/>
                </a:moveTo>
                <a:lnTo>
                  <a:pt x="12192000" y="0"/>
                </a:lnTo>
                <a:lnTo>
                  <a:pt x="12192000" y="6858000"/>
                </a:lnTo>
                <a:lnTo>
                  <a:pt x="0" y="68580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71077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4072"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00" y="140472"/>
            <a:ext cx="1776100" cy="278628"/>
          </a:xfrm>
          <a:prstGeom prst="rect">
            <a:avLst/>
          </a:prstGeom>
        </p:spPr>
      </p:pic>
      <p:pic>
        <p:nvPicPr>
          <p:cNvPr id="11" name="Content Placeholder 4">
            <a:extLst>
              <a:ext uri="{FF2B5EF4-FFF2-40B4-BE49-F238E27FC236}">
                <a16:creationId xmlns:a16="http://schemas.microsoft.com/office/drawing/2014/main" id="{BB9A2C2E-79B4-35F9-A067-33D022DCEE53}"/>
              </a:ext>
            </a:extLst>
          </p:cNvPr>
          <p:cNvPicPr>
            <a:picLocks noGrp="1" noChangeAspect="1"/>
          </p:cNvPicPr>
          <p:nvPr>
            <p:ph idx="1"/>
          </p:nvPr>
        </p:nvPicPr>
        <p:blipFill rotWithShape="1">
          <a:blip r:embed="rId4"/>
          <a:srcRect t="1940"/>
          <a:stretch/>
        </p:blipFill>
        <p:spPr>
          <a:xfrm>
            <a:off x="234054" y="1166523"/>
            <a:ext cx="4181665" cy="1928741"/>
          </a:xfrm>
          <a:prstGeom prst="round2DiagRect">
            <a:avLst>
              <a:gd name="adj1" fmla="val 16667"/>
              <a:gd name="adj2" fmla="val 3819"/>
            </a:avLst>
          </a:prstGeom>
          <a:ln w="88900" cap="sq">
            <a:solidFill>
              <a:srgbClr val="FFFFFF"/>
            </a:solidFill>
            <a:miter lim="800000"/>
          </a:ln>
          <a:effectLst>
            <a:outerShdw blurRad="254000" algn="tl" rotWithShape="0">
              <a:srgbClr val="000000">
                <a:alpha val="43000"/>
              </a:srgbClr>
            </a:outerShdw>
          </a:effectLst>
        </p:spPr>
      </p:pic>
      <p:sp>
        <p:nvSpPr>
          <p:cNvPr id="12" name="Title 1">
            <a:extLst>
              <a:ext uri="{FF2B5EF4-FFF2-40B4-BE49-F238E27FC236}">
                <a16:creationId xmlns:a16="http://schemas.microsoft.com/office/drawing/2014/main" id="{804AD5A9-8AE0-5660-440A-B523FD2B6AEF}"/>
              </a:ext>
            </a:extLst>
          </p:cNvPr>
          <p:cNvSpPr>
            <a:spLocks noGrp="1"/>
          </p:cNvSpPr>
          <p:nvPr>
            <p:ph type="title"/>
          </p:nvPr>
        </p:nvSpPr>
        <p:spPr>
          <a:xfrm>
            <a:off x="2433950" y="362768"/>
            <a:ext cx="7200900" cy="561974"/>
          </a:xfrm>
        </p:spPr>
        <p:txBody>
          <a:bodyPr>
            <a:normAutofit fontScale="90000"/>
          </a:bodyPr>
          <a:lstStyle/>
          <a:p>
            <a:pPr algn="ctr"/>
            <a:r>
              <a:rPr lang="en-US" sz="4000" b="1" dirty="0"/>
              <a:t>Total Number of Projects - overall</a:t>
            </a:r>
            <a:endParaRPr lang="en-IN" sz="4000" b="1" dirty="0"/>
          </a:p>
        </p:txBody>
      </p:sp>
      <p:sp>
        <p:nvSpPr>
          <p:cNvPr id="14" name="Oval 13">
            <a:extLst>
              <a:ext uri="{FF2B5EF4-FFF2-40B4-BE49-F238E27FC236}">
                <a16:creationId xmlns:a16="http://schemas.microsoft.com/office/drawing/2014/main" id="{2EAAF98A-FF1E-C28B-F595-33D73A0CF64E}"/>
              </a:ext>
            </a:extLst>
          </p:cNvPr>
          <p:cNvSpPr/>
          <p:nvPr/>
        </p:nvSpPr>
        <p:spPr>
          <a:xfrm>
            <a:off x="4754422" y="3047309"/>
            <a:ext cx="2120475" cy="225941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C343C53-8424-F088-4339-F87E7B094675}"/>
              </a:ext>
            </a:extLst>
          </p:cNvPr>
          <p:cNvSpPr/>
          <p:nvPr/>
        </p:nvSpPr>
        <p:spPr>
          <a:xfrm>
            <a:off x="4842399" y="3146711"/>
            <a:ext cx="1967023" cy="20606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D4155512-E759-A63A-A552-976444B992DB}"/>
              </a:ext>
            </a:extLst>
          </p:cNvPr>
          <p:cNvSpPr/>
          <p:nvPr/>
        </p:nvSpPr>
        <p:spPr>
          <a:xfrm>
            <a:off x="4952312" y="3228544"/>
            <a:ext cx="1743740" cy="1844826"/>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E9CB8B59-8D8E-DAF2-0C7E-F72C8DB0C59A}"/>
              </a:ext>
            </a:extLst>
          </p:cNvPr>
          <p:cNvSpPr txBox="1"/>
          <p:nvPr/>
        </p:nvSpPr>
        <p:spPr>
          <a:xfrm>
            <a:off x="5255556" y="7376436"/>
            <a:ext cx="1130031" cy="646331"/>
          </a:xfrm>
          <a:prstGeom prst="rect">
            <a:avLst/>
          </a:prstGeom>
          <a:noFill/>
        </p:spPr>
        <p:txBody>
          <a:bodyPr wrap="square" rtlCol="0">
            <a:spAutoFit/>
          </a:bodyPr>
          <a:lstStyle/>
          <a:p>
            <a:r>
              <a:rPr lang="en-IN" dirty="0"/>
              <a:t>Based on Location</a:t>
            </a:r>
          </a:p>
        </p:txBody>
      </p:sp>
      <p:cxnSp>
        <p:nvCxnSpPr>
          <p:cNvPr id="17" name="Straight Arrow Connector 16">
            <a:extLst>
              <a:ext uri="{FF2B5EF4-FFF2-40B4-BE49-F238E27FC236}">
                <a16:creationId xmlns:a16="http://schemas.microsoft.com/office/drawing/2014/main" id="{73F508CE-9F10-8766-0CAD-16D6FADB6A68}"/>
              </a:ext>
            </a:extLst>
          </p:cNvPr>
          <p:cNvCxnSpPr>
            <a:cxnSpLocks/>
          </p:cNvCxnSpPr>
          <p:nvPr/>
        </p:nvCxnSpPr>
        <p:spPr>
          <a:xfrm flipH="1" flipV="1">
            <a:off x="4422977" y="3256707"/>
            <a:ext cx="1274938" cy="114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3442B58-5F54-B6AC-1BBB-9D18E56CDEE5}"/>
              </a:ext>
            </a:extLst>
          </p:cNvPr>
          <p:cNvCxnSpPr>
            <a:cxnSpLocks/>
          </p:cNvCxnSpPr>
          <p:nvPr/>
        </p:nvCxnSpPr>
        <p:spPr>
          <a:xfrm>
            <a:off x="6663281" y="4509755"/>
            <a:ext cx="1014147" cy="495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C5F490D-F07C-2A00-4C75-5373A1630812}"/>
              </a:ext>
            </a:extLst>
          </p:cNvPr>
          <p:cNvCxnSpPr>
            <a:cxnSpLocks/>
          </p:cNvCxnSpPr>
          <p:nvPr/>
        </p:nvCxnSpPr>
        <p:spPr>
          <a:xfrm flipH="1">
            <a:off x="4363804" y="4516436"/>
            <a:ext cx="869214" cy="510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87CE49F-07CE-9D63-841E-61306F89524B}"/>
              </a:ext>
            </a:extLst>
          </p:cNvPr>
          <p:cNvCxnSpPr>
            <a:cxnSpLocks/>
          </p:cNvCxnSpPr>
          <p:nvPr/>
        </p:nvCxnSpPr>
        <p:spPr>
          <a:xfrm flipV="1">
            <a:off x="5940427" y="3313583"/>
            <a:ext cx="1150451" cy="1129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A8ABA34C-0B62-7177-ECC3-8CCDA1BAB64D}"/>
              </a:ext>
            </a:extLst>
          </p:cNvPr>
          <p:cNvSpPr/>
          <p:nvPr/>
        </p:nvSpPr>
        <p:spPr>
          <a:xfrm>
            <a:off x="5048005" y="3337045"/>
            <a:ext cx="1552353" cy="167994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2" name="TextBox 51">
            <a:extLst>
              <a:ext uri="{FF2B5EF4-FFF2-40B4-BE49-F238E27FC236}">
                <a16:creationId xmlns:a16="http://schemas.microsoft.com/office/drawing/2014/main" id="{4AA0668F-21B6-0C99-CE15-44F054D2BC0E}"/>
              </a:ext>
            </a:extLst>
          </p:cNvPr>
          <p:cNvSpPr txBox="1"/>
          <p:nvPr/>
        </p:nvSpPr>
        <p:spPr>
          <a:xfrm>
            <a:off x="5255556" y="3853851"/>
            <a:ext cx="1137683" cy="646331"/>
          </a:xfrm>
          <a:prstGeom prst="rect">
            <a:avLst/>
          </a:prstGeom>
          <a:noFill/>
        </p:spPr>
        <p:txBody>
          <a:bodyPr wrap="square" rtlCol="0">
            <a:spAutoFit/>
          </a:bodyPr>
          <a:lstStyle/>
          <a:p>
            <a:r>
              <a:rPr lang="en-IN" dirty="0"/>
              <a:t>Based on Outcome</a:t>
            </a:r>
          </a:p>
        </p:txBody>
      </p:sp>
      <p:pic>
        <p:nvPicPr>
          <p:cNvPr id="18" name="Picture 17">
            <a:extLst>
              <a:ext uri="{FF2B5EF4-FFF2-40B4-BE49-F238E27FC236}">
                <a16:creationId xmlns:a16="http://schemas.microsoft.com/office/drawing/2014/main" id="{774CE8F7-140A-797F-7C6F-72C7159599E3}"/>
              </a:ext>
            </a:extLst>
          </p:cNvPr>
          <p:cNvPicPr>
            <a:picLocks noChangeAspect="1"/>
          </p:cNvPicPr>
          <p:nvPr/>
        </p:nvPicPr>
        <p:blipFill rotWithShape="1">
          <a:blip r:embed="rId5">
            <a:extLst>
              <a:ext uri="{28A0092B-C50C-407E-A947-70E740481C1C}">
                <a14:useLocalDpi xmlns:a14="http://schemas.microsoft.com/office/drawing/2010/main" val="0"/>
              </a:ext>
            </a:extLst>
          </a:blip>
          <a:srcRect t="1266" b="1"/>
          <a:stretch/>
        </p:blipFill>
        <p:spPr>
          <a:xfrm>
            <a:off x="7213600" y="1154296"/>
            <a:ext cx="4148667" cy="2076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 name="Picture 19">
            <a:extLst>
              <a:ext uri="{FF2B5EF4-FFF2-40B4-BE49-F238E27FC236}">
                <a16:creationId xmlns:a16="http://schemas.microsoft.com/office/drawing/2014/main" id="{63562A77-DCB2-26E9-9A5F-BB5C121EAA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962" y="4492913"/>
            <a:ext cx="3868645" cy="19685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2" name="Picture 21">
            <a:extLst>
              <a:ext uri="{FF2B5EF4-FFF2-40B4-BE49-F238E27FC236}">
                <a16:creationId xmlns:a16="http://schemas.microsoft.com/office/drawing/2014/main" id="{B52D4150-5E12-D5B8-364C-1B0163E28F0E}"/>
              </a:ext>
            </a:extLst>
          </p:cNvPr>
          <p:cNvPicPr>
            <a:picLocks noChangeAspect="1"/>
          </p:cNvPicPr>
          <p:nvPr/>
        </p:nvPicPr>
        <p:blipFill rotWithShape="1">
          <a:blip r:embed="rId7">
            <a:extLst>
              <a:ext uri="{28A0092B-C50C-407E-A947-70E740481C1C}">
                <a14:useLocalDpi xmlns:a14="http://schemas.microsoft.com/office/drawing/2010/main" val="0"/>
              </a:ext>
            </a:extLst>
          </a:blip>
          <a:srcRect l="-1510" r="37497"/>
          <a:stretch/>
        </p:blipFill>
        <p:spPr>
          <a:xfrm>
            <a:off x="7825018" y="4613649"/>
            <a:ext cx="2995382" cy="17293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Rectangle 7">
            <a:extLst>
              <a:ext uri="{FF2B5EF4-FFF2-40B4-BE49-F238E27FC236}">
                <a16:creationId xmlns:a16="http://schemas.microsoft.com/office/drawing/2014/main" id="{A3A07138-8A18-7751-4507-42066B9F4D45}"/>
              </a:ext>
            </a:extLst>
          </p:cNvPr>
          <p:cNvSpPr/>
          <p:nvPr/>
        </p:nvSpPr>
        <p:spPr>
          <a:xfrm>
            <a:off x="203851" y="3211681"/>
            <a:ext cx="4105756" cy="2164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Bahnschrift Condensed" panose="020B0502040204020203" pitchFamily="34" charset="0"/>
              </a:rPr>
              <a:t>Excel</a:t>
            </a:r>
          </a:p>
        </p:txBody>
      </p:sp>
      <p:sp>
        <p:nvSpPr>
          <p:cNvPr id="9" name="Rectangle 8">
            <a:extLst>
              <a:ext uri="{FF2B5EF4-FFF2-40B4-BE49-F238E27FC236}">
                <a16:creationId xmlns:a16="http://schemas.microsoft.com/office/drawing/2014/main" id="{95853838-CFB3-732C-55E2-57337E2D8E77}"/>
              </a:ext>
            </a:extLst>
          </p:cNvPr>
          <p:cNvSpPr/>
          <p:nvPr/>
        </p:nvSpPr>
        <p:spPr>
          <a:xfrm>
            <a:off x="7170354" y="3311078"/>
            <a:ext cx="4105756" cy="2164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latin typeface="Bahnschrift Condensed" panose="020B0502040204020203" pitchFamily="34" charset="0"/>
              </a:rPr>
              <a:t>Tableau</a:t>
            </a:r>
          </a:p>
        </p:txBody>
      </p:sp>
      <p:sp>
        <p:nvSpPr>
          <p:cNvPr id="10" name="Rectangle 9">
            <a:extLst>
              <a:ext uri="{FF2B5EF4-FFF2-40B4-BE49-F238E27FC236}">
                <a16:creationId xmlns:a16="http://schemas.microsoft.com/office/drawing/2014/main" id="{6E18ECE4-19F1-EF3A-DF85-334C25C06CE5}"/>
              </a:ext>
            </a:extLst>
          </p:cNvPr>
          <p:cNvSpPr/>
          <p:nvPr/>
        </p:nvSpPr>
        <p:spPr>
          <a:xfrm>
            <a:off x="317221" y="6578733"/>
            <a:ext cx="4046583" cy="2164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a:latin typeface="Bahnschrift Condensed" panose="020B0502040204020203" pitchFamily="34" charset="0"/>
              </a:rPr>
              <a:t>Powerbi</a:t>
            </a:r>
            <a:endParaRPr lang="en-IN" dirty="0">
              <a:latin typeface="Bahnschrift Condensed" panose="020B0502040204020203" pitchFamily="34" charset="0"/>
            </a:endParaRPr>
          </a:p>
        </p:txBody>
      </p:sp>
      <p:sp>
        <p:nvSpPr>
          <p:cNvPr id="13" name="Rectangle 12">
            <a:extLst>
              <a:ext uri="{FF2B5EF4-FFF2-40B4-BE49-F238E27FC236}">
                <a16:creationId xmlns:a16="http://schemas.microsoft.com/office/drawing/2014/main" id="{623C1153-6B11-9B69-1575-9CC1B73CE283}"/>
              </a:ext>
            </a:extLst>
          </p:cNvPr>
          <p:cNvSpPr/>
          <p:nvPr/>
        </p:nvSpPr>
        <p:spPr>
          <a:xfrm>
            <a:off x="7677428" y="6461449"/>
            <a:ext cx="3354640" cy="2164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atin typeface="Bahnschrift Condensed" panose="020B0502040204020203" pitchFamily="34" charset="0"/>
              </a:rPr>
              <a:t>MySQL</a:t>
            </a:r>
          </a:p>
        </p:txBody>
      </p:sp>
    </p:spTree>
    <p:extLst>
      <p:ext uri="{BB962C8B-B14F-4D97-AF65-F5344CB8AC3E}">
        <p14:creationId xmlns:p14="http://schemas.microsoft.com/office/powerpoint/2010/main" val="1111238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circle(in)">
                                      <p:cBhvr>
                                        <p:cTn id="11" dur="20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500"/>
                                        <p:tgtEl>
                                          <p:spTgt spid="11"/>
                                        </p:tgtEl>
                                      </p:cBhvr>
                                    </p:animEffect>
                                  </p:childTnLst>
                                </p:cTn>
                              </p:par>
                              <p:par>
                                <p:cTn id="17" presetID="18" presetClass="entr" presetSubtype="12"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strips(downLeft)">
                                      <p:cBhvr>
                                        <p:cTn id="19" dur="500"/>
                                        <p:tgtEl>
                                          <p:spTgt spid="18"/>
                                        </p:tgtEl>
                                      </p:cBhvr>
                                    </p:animEffect>
                                  </p:childTnLst>
                                </p:cTn>
                              </p:par>
                              <p:par>
                                <p:cTn id="20" presetID="18" presetClass="entr" presetSubtype="12"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Left)">
                                      <p:cBhvr>
                                        <p:cTn id="22" dur="500"/>
                                        <p:tgtEl>
                                          <p:spTgt spid="22"/>
                                        </p:tgtEl>
                                      </p:cBhvr>
                                    </p:animEffect>
                                  </p:childTnLst>
                                </p:cTn>
                              </p:par>
                              <p:par>
                                <p:cTn id="23" presetID="18" presetClass="entr" presetSubtype="12"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strips(downLeft)">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randombar(horizontal)">
                                      <p:cBhvr>
                                        <p:cTn id="33" dur="500"/>
                                        <p:tgtEl>
                                          <p:spTgt spid="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randombar(horizontal)">
                                      <p:cBhvr>
                                        <p:cTn id="36" dur="500"/>
                                        <p:tgtEl>
                                          <p:spTgt spid="1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horizont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2" grpId="0"/>
      <p:bldP spid="8" grpId="0" animBg="1"/>
      <p:bldP spid="9" grpId="0" animBg="1"/>
      <p:bldP spid="10"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4072"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00" y="140472"/>
            <a:ext cx="1776100" cy="278628"/>
          </a:xfrm>
          <a:prstGeom prst="rect">
            <a:avLst/>
          </a:prstGeom>
        </p:spPr>
      </p:pic>
      <p:pic>
        <p:nvPicPr>
          <p:cNvPr id="11" name="Content Placeholder 4">
            <a:extLst>
              <a:ext uri="{FF2B5EF4-FFF2-40B4-BE49-F238E27FC236}">
                <a16:creationId xmlns:a16="http://schemas.microsoft.com/office/drawing/2014/main" id="{BB9A2C2E-79B4-35F9-A067-33D022DCEE53}"/>
              </a:ext>
            </a:extLst>
          </p:cNvPr>
          <p:cNvPicPr>
            <a:picLocks noGrp="1" noChangeAspect="1"/>
          </p:cNvPicPr>
          <p:nvPr>
            <p:ph idx="1"/>
          </p:nvPr>
        </p:nvPicPr>
        <p:blipFill rotWithShape="1">
          <a:blip r:embed="rId4"/>
          <a:srcRect t="1940"/>
          <a:stretch/>
        </p:blipFill>
        <p:spPr>
          <a:xfrm>
            <a:off x="234054" y="1166523"/>
            <a:ext cx="4181665" cy="1928741"/>
          </a:xfrm>
          <a:prstGeom prst="round2DiagRect">
            <a:avLst>
              <a:gd name="adj1" fmla="val 16667"/>
              <a:gd name="adj2" fmla="val 3819"/>
            </a:avLst>
          </a:prstGeom>
          <a:ln w="88900" cap="sq">
            <a:solidFill>
              <a:srgbClr val="FFFFFF"/>
            </a:solidFill>
            <a:miter lim="800000"/>
          </a:ln>
          <a:effectLst>
            <a:outerShdw blurRad="254000" algn="tl" rotWithShape="0">
              <a:srgbClr val="000000">
                <a:alpha val="43000"/>
              </a:srgbClr>
            </a:outerShdw>
          </a:effectLst>
        </p:spPr>
      </p:pic>
      <p:sp>
        <p:nvSpPr>
          <p:cNvPr id="12" name="Title 1">
            <a:extLst>
              <a:ext uri="{FF2B5EF4-FFF2-40B4-BE49-F238E27FC236}">
                <a16:creationId xmlns:a16="http://schemas.microsoft.com/office/drawing/2014/main" id="{804AD5A9-8AE0-5660-440A-B523FD2B6AEF}"/>
              </a:ext>
            </a:extLst>
          </p:cNvPr>
          <p:cNvSpPr>
            <a:spLocks noGrp="1"/>
          </p:cNvSpPr>
          <p:nvPr>
            <p:ph type="title"/>
          </p:nvPr>
        </p:nvSpPr>
        <p:spPr>
          <a:xfrm>
            <a:off x="2433950" y="362768"/>
            <a:ext cx="7200900" cy="561974"/>
          </a:xfrm>
        </p:spPr>
        <p:txBody>
          <a:bodyPr>
            <a:normAutofit fontScale="90000"/>
          </a:bodyPr>
          <a:lstStyle/>
          <a:p>
            <a:pPr algn="ctr"/>
            <a:r>
              <a:rPr lang="en-US" sz="4000" b="1" dirty="0"/>
              <a:t>Total Number of Projects - overall</a:t>
            </a:r>
            <a:endParaRPr lang="en-IN" sz="4000" b="1" dirty="0"/>
          </a:p>
        </p:txBody>
      </p:sp>
      <p:sp>
        <p:nvSpPr>
          <p:cNvPr id="14" name="Oval 13">
            <a:extLst>
              <a:ext uri="{FF2B5EF4-FFF2-40B4-BE49-F238E27FC236}">
                <a16:creationId xmlns:a16="http://schemas.microsoft.com/office/drawing/2014/main" id="{2EAAF98A-FF1E-C28B-F595-33D73A0CF64E}"/>
              </a:ext>
            </a:extLst>
          </p:cNvPr>
          <p:cNvSpPr/>
          <p:nvPr/>
        </p:nvSpPr>
        <p:spPr>
          <a:xfrm>
            <a:off x="4754422" y="3047309"/>
            <a:ext cx="2120475" cy="225941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C343C53-8424-F088-4339-F87E7B094675}"/>
              </a:ext>
            </a:extLst>
          </p:cNvPr>
          <p:cNvSpPr/>
          <p:nvPr/>
        </p:nvSpPr>
        <p:spPr>
          <a:xfrm>
            <a:off x="4842399" y="3146711"/>
            <a:ext cx="1967023" cy="20606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D4155512-E759-A63A-A552-976444B992DB}"/>
              </a:ext>
            </a:extLst>
          </p:cNvPr>
          <p:cNvSpPr/>
          <p:nvPr/>
        </p:nvSpPr>
        <p:spPr>
          <a:xfrm>
            <a:off x="4952312" y="3228544"/>
            <a:ext cx="1743740" cy="1844826"/>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E9CB8B59-8D8E-DAF2-0C7E-F72C8DB0C59A}"/>
              </a:ext>
            </a:extLst>
          </p:cNvPr>
          <p:cNvSpPr txBox="1"/>
          <p:nvPr/>
        </p:nvSpPr>
        <p:spPr>
          <a:xfrm>
            <a:off x="5255556" y="7376436"/>
            <a:ext cx="1130031" cy="646331"/>
          </a:xfrm>
          <a:prstGeom prst="rect">
            <a:avLst/>
          </a:prstGeom>
          <a:noFill/>
        </p:spPr>
        <p:txBody>
          <a:bodyPr wrap="square" rtlCol="0">
            <a:spAutoFit/>
          </a:bodyPr>
          <a:lstStyle/>
          <a:p>
            <a:r>
              <a:rPr lang="en-IN" dirty="0"/>
              <a:t>Based on Location</a:t>
            </a:r>
          </a:p>
        </p:txBody>
      </p:sp>
      <p:cxnSp>
        <p:nvCxnSpPr>
          <p:cNvPr id="17" name="Straight Arrow Connector 16">
            <a:extLst>
              <a:ext uri="{FF2B5EF4-FFF2-40B4-BE49-F238E27FC236}">
                <a16:creationId xmlns:a16="http://schemas.microsoft.com/office/drawing/2014/main" id="{73F508CE-9F10-8766-0CAD-16D6FADB6A68}"/>
              </a:ext>
            </a:extLst>
          </p:cNvPr>
          <p:cNvCxnSpPr>
            <a:cxnSpLocks/>
          </p:cNvCxnSpPr>
          <p:nvPr/>
        </p:nvCxnSpPr>
        <p:spPr>
          <a:xfrm flipH="1" flipV="1">
            <a:off x="5048005" y="3987800"/>
            <a:ext cx="649910" cy="409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3442B58-5F54-B6AC-1BBB-9D18E56CDEE5}"/>
              </a:ext>
            </a:extLst>
          </p:cNvPr>
          <p:cNvCxnSpPr>
            <a:cxnSpLocks/>
          </p:cNvCxnSpPr>
          <p:nvPr/>
        </p:nvCxnSpPr>
        <p:spPr>
          <a:xfrm>
            <a:off x="6663281" y="4509755"/>
            <a:ext cx="32771" cy="103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C5F490D-F07C-2A00-4C75-5373A1630812}"/>
              </a:ext>
            </a:extLst>
          </p:cNvPr>
          <p:cNvCxnSpPr>
            <a:cxnSpLocks/>
          </p:cNvCxnSpPr>
          <p:nvPr/>
        </p:nvCxnSpPr>
        <p:spPr>
          <a:xfrm flipH="1">
            <a:off x="5113867" y="4516436"/>
            <a:ext cx="119151" cy="97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87CE49F-07CE-9D63-841E-61306F89524B}"/>
              </a:ext>
            </a:extLst>
          </p:cNvPr>
          <p:cNvCxnSpPr>
            <a:cxnSpLocks/>
          </p:cNvCxnSpPr>
          <p:nvPr/>
        </p:nvCxnSpPr>
        <p:spPr>
          <a:xfrm flipV="1">
            <a:off x="5940427" y="3750733"/>
            <a:ext cx="553660" cy="69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A8ABA34C-0B62-7177-ECC3-8CCDA1BAB64D}"/>
              </a:ext>
            </a:extLst>
          </p:cNvPr>
          <p:cNvSpPr/>
          <p:nvPr/>
        </p:nvSpPr>
        <p:spPr>
          <a:xfrm>
            <a:off x="5048005" y="3337045"/>
            <a:ext cx="1552353" cy="167994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2" name="TextBox 51">
            <a:extLst>
              <a:ext uri="{FF2B5EF4-FFF2-40B4-BE49-F238E27FC236}">
                <a16:creationId xmlns:a16="http://schemas.microsoft.com/office/drawing/2014/main" id="{4AA0668F-21B6-0C99-CE15-44F054D2BC0E}"/>
              </a:ext>
            </a:extLst>
          </p:cNvPr>
          <p:cNvSpPr txBox="1"/>
          <p:nvPr/>
        </p:nvSpPr>
        <p:spPr>
          <a:xfrm>
            <a:off x="5255556" y="3853851"/>
            <a:ext cx="1137683" cy="646331"/>
          </a:xfrm>
          <a:prstGeom prst="rect">
            <a:avLst/>
          </a:prstGeom>
          <a:noFill/>
        </p:spPr>
        <p:txBody>
          <a:bodyPr wrap="square" rtlCol="0">
            <a:spAutoFit/>
          </a:bodyPr>
          <a:lstStyle/>
          <a:p>
            <a:r>
              <a:rPr lang="en-IN" dirty="0"/>
              <a:t>Based on Outcome</a:t>
            </a:r>
          </a:p>
        </p:txBody>
      </p:sp>
      <p:pic>
        <p:nvPicPr>
          <p:cNvPr id="18" name="Picture 17">
            <a:extLst>
              <a:ext uri="{FF2B5EF4-FFF2-40B4-BE49-F238E27FC236}">
                <a16:creationId xmlns:a16="http://schemas.microsoft.com/office/drawing/2014/main" id="{774CE8F7-140A-797F-7C6F-72C7159599E3}"/>
              </a:ext>
            </a:extLst>
          </p:cNvPr>
          <p:cNvPicPr>
            <a:picLocks noChangeAspect="1"/>
          </p:cNvPicPr>
          <p:nvPr/>
        </p:nvPicPr>
        <p:blipFill rotWithShape="1">
          <a:blip r:embed="rId5">
            <a:extLst>
              <a:ext uri="{28A0092B-C50C-407E-A947-70E740481C1C}">
                <a14:useLocalDpi xmlns:a14="http://schemas.microsoft.com/office/drawing/2010/main" val="0"/>
              </a:ext>
            </a:extLst>
          </a:blip>
          <a:srcRect t="1266" b="1"/>
          <a:stretch/>
        </p:blipFill>
        <p:spPr>
          <a:xfrm>
            <a:off x="7213600" y="1154296"/>
            <a:ext cx="4148667" cy="2076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 name="Picture 19">
            <a:extLst>
              <a:ext uri="{FF2B5EF4-FFF2-40B4-BE49-F238E27FC236}">
                <a16:creationId xmlns:a16="http://schemas.microsoft.com/office/drawing/2014/main" id="{63562A77-DCB2-26E9-9A5F-BB5C121EAA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962" y="4492913"/>
            <a:ext cx="3868645" cy="19685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2" name="Picture 21">
            <a:extLst>
              <a:ext uri="{FF2B5EF4-FFF2-40B4-BE49-F238E27FC236}">
                <a16:creationId xmlns:a16="http://schemas.microsoft.com/office/drawing/2014/main" id="{B52D4150-5E12-D5B8-364C-1B0163E28F0E}"/>
              </a:ext>
            </a:extLst>
          </p:cNvPr>
          <p:cNvPicPr>
            <a:picLocks noChangeAspect="1"/>
          </p:cNvPicPr>
          <p:nvPr/>
        </p:nvPicPr>
        <p:blipFill rotWithShape="1">
          <a:blip r:embed="rId7">
            <a:extLst>
              <a:ext uri="{28A0092B-C50C-407E-A947-70E740481C1C}">
                <a14:useLocalDpi xmlns:a14="http://schemas.microsoft.com/office/drawing/2010/main" val="0"/>
              </a:ext>
            </a:extLst>
          </a:blip>
          <a:srcRect l="-1510" r="37497"/>
          <a:stretch/>
        </p:blipFill>
        <p:spPr>
          <a:xfrm>
            <a:off x="7825018" y="4613649"/>
            <a:ext cx="2995382" cy="17293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Rectangle 7">
            <a:extLst>
              <a:ext uri="{FF2B5EF4-FFF2-40B4-BE49-F238E27FC236}">
                <a16:creationId xmlns:a16="http://schemas.microsoft.com/office/drawing/2014/main" id="{A3A07138-8A18-7751-4507-42066B9F4D45}"/>
              </a:ext>
            </a:extLst>
          </p:cNvPr>
          <p:cNvSpPr/>
          <p:nvPr/>
        </p:nvSpPr>
        <p:spPr>
          <a:xfrm>
            <a:off x="203851" y="3211681"/>
            <a:ext cx="4105756" cy="2164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Bahnschrift Condensed" panose="020B0502040204020203" pitchFamily="34" charset="0"/>
              </a:rPr>
              <a:t>Excel</a:t>
            </a:r>
          </a:p>
        </p:txBody>
      </p:sp>
      <p:sp>
        <p:nvSpPr>
          <p:cNvPr id="9" name="Rectangle 8">
            <a:extLst>
              <a:ext uri="{FF2B5EF4-FFF2-40B4-BE49-F238E27FC236}">
                <a16:creationId xmlns:a16="http://schemas.microsoft.com/office/drawing/2014/main" id="{95853838-CFB3-732C-55E2-57337E2D8E77}"/>
              </a:ext>
            </a:extLst>
          </p:cNvPr>
          <p:cNvSpPr/>
          <p:nvPr/>
        </p:nvSpPr>
        <p:spPr>
          <a:xfrm>
            <a:off x="7170354" y="3311078"/>
            <a:ext cx="4105756" cy="2164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latin typeface="Bahnschrift Condensed" panose="020B0502040204020203" pitchFamily="34" charset="0"/>
              </a:rPr>
              <a:t>Tableau</a:t>
            </a:r>
          </a:p>
        </p:txBody>
      </p:sp>
      <p:sp>
        <p:nvSpPr>
          <p:cNvPr id="10" name="Rectangle 9">
            <a:extLst>
              <a:ext uri="{FF2B5EF4-FFF2-40B4-BE49-F238E27FC236}">
                <a16:creationId xmlns:a16="http://schemas.microsoft.com/office/drawing/2014/main" id="{6E18ECE4-19F1-EF3A-DF85-334C25C06CE5}"/>
              </a:ext>
            </a:extLst>
          </p:cNvPr>
          <p:cNvSpPr/>
          <p:nvPr/>
        </p:nvSpPr>
        <p:spPr>
          <a:xfrm>
            <a:off x="317221" y="6578733"/>
            <a:ext cx="4046583" cy="2164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a:latin typeface="Bahnschrift Condensed" panose="020B0502040204020203" pitchFamily="34" charset="0"/>
              </a:rPr>
              <a:t>Powerbi</a:t>
            </a:r>
            <a:endParaRPr lang="en-IN" dirty="0">
              <a:latin typeface="Bahnschrift Condensed" panose="020B0502040204020203" pitchFamily="34" charset="0"/>
            </a:endParaRPr>
          </a:p>
        </p:txBody>
      </p:sp>
      <p:sp>
        <p:nvSpPr>
          <p:cNvPr id="13" name="Rectangle 12">
            <a:extLst>
              <a:ext uri="{FF2B5EF4-FFF2-40B4-BE49-F238E27FC236}">
                <a16:creationId xmlns:a16="http://schemas.microsoft.com/office/drawing/2014/main" id="{623C1153-6B11-9B69-1575-9CC1B73CE283}"/>
              </a:ext>
            </a:extLst>
          </p:cNvPr>
          <p:cNvSpPr/>
          <p:nvPr/>
        </p:nvSpPr>
        <p:spPr>
          <a:xfrm>
            <a:off x="7677428" y="6461449"/>
            <a:ext cx="3354640" cy="2164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atin typeface="Bahnschrift Condensed" panose="020B0502040204020203" pitchFamily="34" charset="0"/>
              </a:rPr>
              <a:t>MySQL</a:t>
            </a:r>
          </a:p>
        </p:txBody>
      </p:sp>
    </p:spTree>
    <p:extLst>
      <p:ext uri="{BB962C8B-B14F-4D97-AF65-F5344CB8AC3E}">
        <p14:creationId xmlns:p14="http://schemas.microsoft.com/office/powerpoint/2010/main" val="228352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9"/>
                                        </p:tgtEl>
                                      </p:cBhvr>
                                    </p:animEffect>
                                    <p:set>
                                      <p:cBhvr>
                                        <p:cTn id="10" dur="1" fill="hold">
                                          <p:stCondLst>
                                            <p:cond delay="1999"/>
                                          </p:stCondLst>
                                        </p:cTn>
                                        <p:tgtEl>
                                          <p:spTgt spid="9"/>
                                        </p:tgtEl>
                                        <p:attrNameLst>
                                          <p:attrName>style.visibility</p:attrName>
                                        </p:attrNameLst>
                                      </p:cBhvr>
                                      <p:to>
                                        <p:strVal val="hidden"/>
                                      </p:to>
                                    </p:set>
                                  </p:childTnLst>
                                </p:cTn>
                              </p:par>
                              <p:par>
                                <p:cTn id="11" presetID="6" presetClass="exit" presetSubtype="32" fill="hold" grpId="0" nodeType="withEffect">
                                  <p:stCondLst>
                                    <p:cond delay="0"/>
                                  </p:stCondLst>
                                  <p:childTnLst>
                                    <p:animEffect transition="out" filter="circle(out)">
                                      <p:cBhvr>
                                        <p:cTn id="12" dur="2000"/>
                                        <p:tgtEl>
                                          <p:spTgt spid="13"/>
                                        </p:tgtEl>
                                      </p:cBhvr>
                                    </p:animEffect>
                                    <p:set>
                                      <p:cBhvr>
                                        <p:cTn id="13" dur="1" fill="hold">
                                          <p:stCondLst>
                                            <p:cond delay="1999"/>
                                          </p:stCondLst>
                                        </p:cTn>
                                        <p:tgtEl>
                                          <p:spTgt spid="13"/>
                                        </p:tgtEl>
                                        <p:attrNameLst>
                                          <p:attrName>style.visibility</p:attrName>
                                        </p:attrNameLst>
                                      </p:cBhvr>
                                      <p:to>
                                        <p:strVal val="hidden"/>
                                      </p:to>
                                    </p:set>
                                  </p:childTnLst>
                                </p:cTn>
                              </p:par>
                              <p:par>
                                <p:cTn id="14" presetID="6" presetClass="exit" presetSubtype="32" fill="hold" grpId="0" nodeType="withEffect">
                                  <p:stCondLst>
                                    <p:cond delay="0"/>
                                  </p:stCondLst>
                                  <p:childTnLst>
                                    <p:animEffect transition="out" filter="circle(out)">
                                      <p:cBhvr>
                                        <p:cTn id="15" dur="2000"/>
                                        <p:tgtEl>
                                          <p:spTgt spid="10"/>
                                        </p:tgtEl>
                                      </p:cBhvr>
                                    </p:animEffect>
                                    <p:set>
                                      <p:cBhvr>
                                        <p:cTn id="16" dur="1" fill="hold">
                                          <p:stCondLst>
                                            <p:cond delay="19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0" presetClass="exit" presetSubtype="0" fill="hold" nodeType="clickEffect">
                                  <p:stCondLst>
                                    <p:cond delay="0"/>
                                  </p:stCondLst>
                                  <p:childTnLst>
                                    <p:animEffect transition="out" filter="wedge">
                                      <p:cBhvr>
                                        <p:cTn id="20" dur="2000"/>
                                        <p:tgtEl>
                                          <p:spTgt spid="11"/>
                                        </p:tgtEl>
                                      </p:cBhvr>
                                    </p:animEffect>
                                    <p:set>
                                      <p:cBhvr>
                                        <p:cTn id="21" dur="1" fill="hold">
                                          <p:stCondLst>
                                            <p:cond delay="1999"/>
                                          </p:stCondLst>
                                        </p:cTn>
                                        <p:tgtEl>
                                          <p:spTgt spid="11"/>
                                        </p:tgtEl>
                                        <p:attrNameLst>
                                          <p:attrName>style.visibility</p:attrName>
                                        </p:attrNameLst>
                                      </p:cBhvr>
                                      <p:to>
                                        <p:strVal val="hidden"/>
                                      </p:to>
                                    </p:set>
                                  </p:childTnLst>
                                </p:cTn>
                              </p:par>
                              <p:par>
                                <p:cTn id="22" presetID="20" presetClass="exit" presetSubtype="0" fill="hold" nodeType="withEffect">
                                  <p:stCondLst>
                                    <p:cond delay="0"/>
                                  </p:stCondLst>
                                  <p:childTnLst>
                                    <p:animEffect transition="out" filter="wedge">
                                      <p:cBhvr>
                                        <p:cTn id="23" dur="2000"/>
                                        <p:tgtEl>
                                          <p:spTgt spid="18"/>
                                        </p:tgtEl>
                                      </p:cBhvr>
                                    </p:animEffect>
                                    <p:set>
                                      <p:cBhvr>
                                        <p:cTn id="24" dur="1" fill="hold">
                                          <p:stCondLst>
                                            <p:cond delay="1999"/>
                                          </p:stCondLst>
                                        </p:cTn>
                                        <p:tgtEl>
                                          <p:spTgt spid="18"/>
                                        </p:tgtEl>
                                        <p:attrNameLst>
                                          <p:attrName>style.visibility</p:attrName>
                                        </p:attrNameLst>
                                      </p:cBhvr>
                                      <p:to>
                                        <p:strVal val="hidden"/>
                                      </p:to>
                                    </p:set>
                                  </p:childTnLst>
                                </p:cTn>
                              </p:par>
                              <p:par>
                                <p:cTn id="25" presetID="20" presetClass="exit" presetSubtype="0" fill="hold" nodeType="withEffect">
                                  <p:stCondLst>
                                    <p:cond delay="0"/>
                                  </p:stCondLst>
                                  <p:childTnLst>
                                    <p:animEffect transition="out" filter="wedge">
                                      <p:cBhvr>
                                        <p:cTn id="26" dur="2000"/>
                                        <p:tgtEl>
                                          <p:spTgt spid="22"/>
                                        </p:tgtEl>
                                      </p:cBhvr>
                                    </p:animEffect>
                                    <p:set>
                                      <p:cBhvr>
                                        <p:cTn id="27" dur="1" fill="hold">
                                          <p:stCondLst>
                                            <p:cond delay="1999"/>
                                          </p:stCondLst>
                                        </p:cTn>
                                        <p:tgtEl>
                                          <p:spTgt spid="22"/>
                                        </p:tgtEl>
                                        <p:attrNameLst>
                                          <p:attrName>style.visibility</p:attrName>
                                        </p:attrNameLst>
                                      </p:cBhvr>
                                      <p:to>
                                        <p:strVal val="hidden"/>
                                      </p:to>
                                    </p:set>
                                  </p:childTnLst>
                                </p:cTn>
                              </p:par>
                              <p:par>
                                <p:cTn id="28" presetID="20" presetClass="exit" presetSubtype="0" fill="hold" nodeType="withEffect">
                                  <p:stCondLst>
                                    <p:cond delay="0"/>
                                  </p:stCondLst>
                                  <p:childTnLst>
                                    <p:animEffect transition="out" filter="wedge">
                                      <p:cBhvr>
                                        <p:cTn id="29" dur="2000"/>
                                        <p:tgtEl>
                                          <p:spTgt spid="20"/>
                                        </p:tgtEl>
                                      </p:cBhvr>
                                    </p:animEffect>
                                    <p:set>
                                      <p:cBhvr>
                                        <p:cTn id="30" dur="1" fill="hold">
                                          <p:stCondLst>
                                            <p:cond delay="1999"/>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grpId="0" nodeType="clickEffect">
                                  <p:stCondLst>
                                    <p:cond delay="0"/>
                                  </p:stCondLst>
                                  <p:childTnLst>
                                    <p:animEffect transition="out" filter="dissolv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animBg="1"/>
      <p:bldP spid="9" grpId="0" animBg="1"/>
      <p:bldP spid="10"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0"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00" y="140472"/>
            <a:ext cx="1776100" cy="278628"/>
          </a:xfrm>
          <a:prstGeom prst="rect">
            <a:avLst/>
          </a:prstGeom>
        </p:spPr>
      </p:pic>
      <p:sp>
        <p:nvSpPr>
          <p:cNvPr id="12" name="Title 1">
            <a:extLst>
              <a:ext uri="{FF2B5EF4-FFF2-40B4-BE49-F238E27FC236}">
                <a16:creationId xmlns:a16="http://schemas.microsoft.com/office/drawing/2014/main" id="{804AD5A9-8AE0-5660-440A-B523FD2B6AEF}"/>
              </a:ext>
            </a:extLst>
          </p:cNvPr>
          <p:cNvSpPr>
            <a:spLocks noGrp="1"/>
          </p:cNvSpPr>
          <p:nvPr>
            <p:ph type="title"/>
          </p:nvPr>
        </p:nvSpPr>
        <p:spPr>
          <a:xfrm>
            <a:off x="2495550" y="307865"/>
            <a:ext cx="7200900" cy="561974"/>
          </a:xfrm>
        </p:spPr>
        <p:txBody>
          <a:bodyPr>
            <a:normAutofit fontScale="90000"/>
          </a:bodyPr>
          <a:lstStyle/>
          <a:p>
            <a:pPr algn="ctr"/>
            <a:r>
              <a:rPr lang="en-US" sz="4000" b="1" dirty="0"/>
              <a:t>Successful Projects – Amount Raised </a:t>
            </a:r>
            <a:endParaRPr lang="en-IN" sz="4000" b="1" dirty="0"/>
          </a:p>
        </p:txBody>
      </p:sp>
      <p:sp>
        <p:nvSpPr>
          <p:cNvPr id="14" name="Oval 13">
            <a:extLst>
              <a:ext uri="{FF2B5EF4-FFF2-40B4-BE49-F238E27FC236}">
                <a16:creationId xmlns:a16="http://schemas.microsoft.com/office/drawing/2014/main" id="{2EAAF98A-FF1E-C28B-F595-33D73A0CF64E}"/>
              </a:ext>
            </a:extLst>
          </p:cNvPr>
          <p:cNvSpPr/>
          <p:nvPr/>
        </p:nvSpPr>
        <p:spPr>
          <a:xfrm>
            <a:off x="4754422" y="3047309"/>
            <a:ext cx="2120475" cy="225941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C343C53-8424-F088-4339-F87E7B094675}"/>
              </a:ext>
            </a:extLst>
          </p:cNvPr>
          <p:cNvSpPr/>
          <p:nvPr/>
        </p:nvSpPr>
        <p:spPr>
          <a:xfrm>
            <a:off x="4831147" y="3146711"/>
            <a:ext cx="1967023" cy="2060612"/>
          </a:xfrm>
          <a:prstGeom prst="ellipse">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A8ABA34C-0B62-7177-ECC3-8CCDA1BAB64D}"/>
              </a:ext>
            </a:extLst>
          </p:cNvPr>
          <p:cNvSpPr/>
          <p:nvPr/>
        </p:nvSpPr>
        <p:spPr>
          <a:xfrm>
            <a:off x="-2986688" y="3072246"/>
            <a:ext cx="1552353" cy="167994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2" name="TextBox 51">
            <a:extLst>
              <a:ext uri="{FF2B5EF4-FFF2-40B4-BE49-F238E27FC236}">
                <a16:creationId xmlns:a16="http://schemas.microsoft.com/office/drawing/2014/main" id="{4AA0668F-21B6-0C99-CE15-44F054D2BC0E}"/>
              </a:ext>
            </a:extLst>
          </p:cNvPr>
          <p:cNvSpPr txBox="1"/>
          <p:nvPr/>
        </p:nvSpPr>
        <p:spPr>
          <a:xfrm>
            <a:off x="5173442" y="-1106052"/>
            <a:ext cx="1137683" cy="646331"/>
          </a:xfrm>
          <a:prstGeom prst="rect">
            <a:avLst/>
          </a:prstGeom>
          <a:noFill/>
        </p:spPr>
        <p:txBody>
          <a:bodyPr wrap="square" rtlCol="0">
            <a:spAutoFit/>
          </a:bodyPr>
          <a:lstStyle/>
          <a:p>
            <a:r>
              <a:rPr lang="en-IN" dirty="0"/>
              <a:t>Based on Outcome</a:t>
            </a:r>
          </a:p>
        </p:txBody>
      </p:sp>
      <p:cxnSp>
        <p:nvCxnSpPr>
          <p:cNvPr id="17" name="Straight Arrow Connector 16">
            <a:extLst>
              <a:ext uri="{FF2B5EF4-FFF2-40B4-BE49-F238E27FC236}">
                <a16:creationId xmlns:a16="http://schemas.microsoft.com/office/drawing/2014/main" id="{73F508CE-9F10-8766-0CAD-16D6FADB6A68}"/>
              </a:ext>
            </a:extLst>
          </p:cNvPr>
          <p:cNvCxnSpPr>
            <a:cxnSpLocks/>
          </p:cNvCxnSpPr>
          <p:nvPr/>
        </p:nvCxnSpPr>
        <p:spPr>
          <a:xfrm flipH="1" flipV="1">
            <a:off x="4215614" y="3146711"/>
            <a:ext cx="1285528" cy="78837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 name="Straight Arrow Connector 30">
            <a:extLst>
              <a:ext uri="{FF2B5EF4-FFF2-40B4-BE49-F238E27FC236}">
                <a16:creationId xmlns:a16="http://schemas.microsoft.com/office/drawing/2014/main" id="{5C5F490D-F07C-2A00-4C75-5373A1630812}"/>
              </a:ext>
            </a:extLst>
          </p:cNvPr>
          <p:cNvCxnSpPr>
            <a:cxnSpLocks/>
          </p:cNvCxnSpPr>
          <p:nvPr/>
        </p:nvCxnSpPr>
        <p:spPr>
          <a:xfrm flipH="1">
            <a:off x="4330644" y="4518915"/>
            <a:ext cx="808886" cy="32851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a:extLst>
              <a:ext uri="{FF2B5EF4-FFF2-40B4-BE49-F238E27FC236}">
                <a16:creationId xmlns:a16="http://schemas.microsoft.com/office/drawing/2014/main" id="{287CE49F-07CE-9D63-841E-61306F89524B}"/>
              </a:ext>
            </a:extLst>
          </p:cNvPr>
          <p:cNvCxnSpPr>
            <a:cxnSpLocks/>
          </p:cNvCxnSpPr>
          <p:nvPr/>
        </p:nvCxnSpPr>
        <p:spPr>
          <a:xfrm flipV="1">
            <a:off x="6359986" y="3030016"/>
            <a:ext cx="979391" cy="7655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Straight Arrow Connector 26">
            <a:extLst>
              <a:ext uri="{FF2B5EF4-FFF2-40B4-BE49-F238E27FC236}">
                <a16:creationId xmlns:a16="http://schemas.microsoft.com/office/drawing/2014/main" id="{13442B58-5F54-B6AC-1BBB-9D18E56CDEE5}"/>
              </a:ext>
            </a:extLst>
          </p:cNvPr>
          <p:cNvCxnSpPr>
            <a:cxnSpLocks/>
          </p:cNvCxnSpPr>
          <p:nvPr/>
        </p:nvCxnSpPr>
        <p:spPr>
          <a:xfrm>
            <a:off x="6169408" y="4231167"/>
            <a:ext cx="1490849" cy="73810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0" name="Oval 49">
            <a:extLst>
              <a:ext uri="{FF2B5EF4-FFF2-40B4-BE49-F238E27FC236}">
                <a16:creationId xmlns:a16="http://schemas.microsoft.com/office/drawing/2014/main" id="{D4155512-E759-A63A-A552-976444B992DB}"/>
              </a:ext>
            </a:extLst>
          </p:cNvPr>
          <p:cNvSpPr/>
          <p:nvPr/>
        </p:nvSpPr>
        <p:spPr>
          <a:xfrm>
            <a:off x="4988312" y="3241000"/>
            <a:ext cx="1682748" cy="1830480"/>
          </a:xfrm>
          <a:prstGeom prst="ellipse">
            <a:avLst/>
          </a:prstGeom>
          <a:solidFill>
            <a:schemeClr val="accent6">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53" name="TextBox 52">
            <a:extLst>
              <a:ext uri="{FF2B5EF4-FFF2-40B4-BE49-F238E27FC236}">
                <a16:creationId xmlns:a16="http://schemas.microsoft.com/office/drawing/2014/main" id="{E9CB8B59-8D8E-DAF2-0C7E-F72C8DB0C59A}"/>
              </a:ext>
            </a:extLst>
          </p:cNvPr>
          <p:cNvSpPr txBox="1"/>
          <p:nvPr/>
        </p:nvSpPr>
        <p:spPr>
          <a:xfrm>
            <a:off x="5329518" y="3872584"/>
            <a:ext cx="1130031" cy="646331"/>
          </a:xfrm>
          <a:prstGeom prst="rect">
            <a:avLst/>
          </a:prstGeom>
          <a:noFill/>
        </p:spPr>
        <p:txBody>
          <a:bodyPr wrap="square" rtlCol="0">
            <a:spAutoFit/>
          </a:bodyPr>
          <a:lstStyle/>
          <a:p>
            <a:r>
              <a:rPr lang="en-IN" dirty="0"/>
              <a:t>Amount Raised</a:t>
            </a:r>
          </a:p>
        </p:txBody>
      </p:sp>
      <p:pic>
        <p:nvPicPr>
          <p:cNvPr id="25" name="Picture 24">
            <a:extLst>
              <a:ext uri="{FF2B5EF4-FFF2-40B4-BE49-F238E27FC236}">
                <a16:creationId xmlns:a16="http://schemas.microsoft.com/office/drawing/2014/main" id="{58076EF7-5FE3-1E0F-4E3C-B35B92695219}"/>
              </a:ext>
            </a:extLst>
          </p:cNvPr>
          <p:cNvPicPr>
            <a:picLocks noChangeAspect="1"/>
          </p:cNvPicPr>
          <p:nvPr/>
        </p:nvPicPr>
        <p:blipFill>
          <a:blip r:embed="rId4">
            <a:extLst>
              <a:ext uri="{28A0092B-C50C-407E-A947-70E740481C1C}">
                <a14:useLocalDpi xmlns:a14="http://schemas.microsoft.com/office/drawing/2010/main" val="0"/>
              </a:ext>
            </a:extLst>
          </a:blip>
          <a:srcRect t="35415" b="35415"/>
          <a:stretch/>
        </p:blipFill>
        <p:spPr>
          <a:xfrm>
            <a:off x="1263366" y="1452555"/>
            <a:ext cx="2875521" cy="14844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9" name="Picture 28">
            <a:extLst>
              <a:ext uri="{FF2B5EF4-FFF2-40B4-BE49-F238E27FC236}">
                <a16:creationId xmlns:a16="http://schemas.microsoft.com/office/drawing/2014/main" id="{E7DED647-F4CE-C5CA-6DF7-5ADDAEA360CA}"/>
              </a:ext>
            </a:extLst>
          </p:cNvPr>
          <p:cNvPicPr>
            <a:picLocks noChangeAspect="1"/>
          </p:cNvPicPr>
          <p:nvPr/>
        </p:nvPicPr>
        <p:blipFill rotWithShape="1">
          <a:blip r:embed="rId5">
            <a:extLst>
              <a:ext uri="{28A0092B-C50C-407E-A947-70E740481C1C}">
                <a14:useLocalDpi xmlns:a14="http://schemas.microsoft.com/office/drawing/2010/main" val="0"/>
              </a:ext>
            </a:extLst>
          </a:blip>
          <a:srcRect t="3093" b="74482"/>
          <a:stretch/>
        </p:blipFill>
        <p:spPr>
          <a:xfrm>
            <a:off x="1565349" y="4772075"/>
            <a:ext cx="2622199" cy="15876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6" name="Picture 35">
            <a:extLst>
              <a:ext uri="{FF2B5EF4-FFF2-40B4-BE49-F238E27FC236}">
                <a16:creationId xmlns:a16="http://schemas.microsoft.com/office/drawing/2014/main" id="{2CAC781A-BBCD-E53C-4354-E6D45E06963D}"/>
              </a:ext>
            </a:extLst>
          </p:cNvPr>
          <p:cNvPicPr>
            <a:picLocks noChangeAspect="1"/>
          </p:cNvPicPr>
          <p:nvPr/>
        </p:nvPicPr>
        <p:blipFill rotWithShape="1">
          <a:blip r:embed="rId6">
            <a:extLst>
              <a:ext uri="{28A0092B-C50C-407E-A947-70E740481C1C}">
                <a14:useLocalDpi xmlns:a14="http://schemas.microsoft.com/office/drawing/2010/main" val="0"/>
              </a:ext>
            </a:extLst>
          </a:blip>
          <a:srcRect l="1106" t="4548" r="-1106" b="64162"/>
          <a:stretch/>
        </p:blipFill>
        <p:spPr>
          <a:xfrm>
            <a:off x="7428263" y="1125419"/>
            <a:ext cx="2876400" cy="17870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7" name="Rectangle 36">
            <a:extLst>
              <a:ext uri="{FF2B5EF4-FFF2-40B4-BE49-F238E27FC236}">
                <a16:creationId xmlns:a16="http://schemas.microsoft.com/office/drawing/2014/main" id="{B7D9C4A4-71F8-B67C-10DF-AB64C2CB5104}"/>
              </a:ext>
            </a:extLst>
          </p:cNvPr>
          <p:cNvSpPr/>
          <p:nvPr/>
        </p:nvSpPr>
        <p:spPr>
          <a:xfrm>
            <a:off x="1177446" y="2981781"/>
            <a:ext cx="2961441" cy="2274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Bahnschrift Condensed" panose="020B0502040204020203" pitchFamily="34" charset="0"/>
              </a:rPr>
              <a:t>Excel</a:t>
            </a:r>
          </a:p>
        </p:txBody>
      </p:sp>
      <p:sp>
        <p:nvSpPr>
          <p:cNvPr id="38" name="Rectangle 37">
            <a:extLst>
              <a:ext uri="{FF2B5EF4-FFF2-40B4-BE49-F238E27FC236}">
                <a16:creationId xmlns:a16="http://schemas.microsoft.com/office/drawing/2014/main" id="{C71D5991-44ED-DA10-604F-D6F680685E9A}"/>
              </a:ext>
            </a:extLst>
          </p:cNvPr>
          <p:cNvSpPr/>
          <p:nvPr/>
        </p:nvSpPr>
        <p:spPr>
          <a:xfrm>
            <a:off x="7334040" y="3010308"/>
            <a:ext cx="2854421" cy="170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latin typeface="Bahnschrift Condensed" panose="020B0502040204020203" pitchFamily="34" charset="0"/>
              </a:rPr>
              <a:t>Tableau</a:t>
            </a:r>
          </a:p>
        </p:txBody>
      </p:sp>
      <p:sp>
        <p:nvSpPr>
          <p:cNvPr id="40" name="Rectangle 39">
            <a:extLst>
              <a:ext uri="{FF2B5EF4-FFF2-40B4-BE49-F238E27FC236}">
                <a16:creationId xmlns:a16="http://schemas.microsoft.com/office/drawing/2014/main" id="{DF423EDF-5605-E0E5-8526-F4D047AFD12E}"/>
              </a:ext>
            </a:extLst>
          </p:cNvPr>
          <p:cNvSpPr/>
          <p:nvPr/>
        </p:nvSpPr>
        <p:spPr>
          <a:xfrm>
            <a:off x="1466491" y="6404519"/>
            <a:ext cx="2721057" cy="2564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a:latin typeface="Bahnschrift Condensed" panose="020B0502040204020203" pitchFamily="34" charset="0"/>
              </a:rPr>
              <a:t>Powerbi</a:t>
            </a:r>
            <a:endParaRPr lang="en-IN" dirty="0">
              <a:latin typeface="Bahnschrift Condensed" panose="020B0502040204020203" pitchFamily="34" charset="0"/>
            </a:endParaRPr>
          </a:p>
        </p:txBody>
      </p:sp>
      <p:pic>
        <p:nvPicPr>
          <p:cNvPr id="5" name="Picture 4">
            <a:extLst>
              <a:ext uri="{FF2B5EF4-FFF2-40B4-BE49-F238E27FC236}">
                <a16:creationId xmlns:a16="http://schemas.microsoft.com/office/drawing/2014/main" id="{5E0A990B-317E-C135-B185-2137AED82C06}"/>
              </a:ext>
            </a:extLst>
          </p:cNvPr>
          <p:cNvPicPr>
            <a:picLocks noChangeAspect="1"/>
          </p:cNvPicPr>
          <p:nvPr/>
        </p:nvPicPr>
        <p:blipFill rotWithShape="1">
          <a:blip r:embed="rId7">
            <a:extLst>
              <a:ext uri="{28A0092B-C50C-407E-A947-70E740481C1C}">
                <a14:useLocalDpi xmlns:a14="http://schemas.microsoft.com/office/drawing/2010/main" val="0"/>
              </a:ext>
            </a:extLst>
          </a:blip>
          <a:srcRect r="18673"/>
          <a:stretch/>
        </p:blipFill>
        <p:spPr>
          <a:xfrm>
            <a:off x="7799965" y="4847432"/>
            <a:ext cx="2971517" cy="13894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ectangle 6">
            <a:extLst>
              <a:ext uri="{FF2B5EF4-FFF2-40B4-BE49-F238E27FC236}">
                <a16:creationId xmlns:a16="http://schemas.microsoft.com/office/drawing/2014/main" id="{D9ACE3A8-8123-682C-A72F-0665FE016560}"/>
              </a:ext>
            </a:extLst>
          </p:cNvPr>
          <p:cNvSpPr/>
          <p:nvPr/>
        </p:nvSpPr>
        <p:spPr>
          <a:xfrm>
            <a:off x="7753992" y="6354833"/>
            <a:ext cx="2971517" cy="2164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atin typeface="Bahnschrift Condensed" panose="020B0502040204020203" pitchFamily="34" charset="0"/>
              </a:rPr>
              <a:t>MySQL</a:t>
            </a:r>
          </a:p>
        </p:txBody>
      </p:sp>
    </p:spTree>
    <p:extLst>
      <p:ext uri="{BB962C8B-B14F-4D97-AF65-F5344CB8AC3E}">
        <p14:creationId xmlns:p14="http://schemas.microsoft.com/office/powerpoint/2010/main" val="3057826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randombar(horizontal)">
                                      <p:cBhvr>
                                        <p:cTn id="12" dur="500"/>
                                        <p:tgtEl>
                                          <p:spTgt spid="3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randombar(horizontal)">
                                      <p:cBhvr>
                                        <p:cTn id="15" dur="500"/>
                                        <p:tgtEl>
                                          <p:spTgt spid="3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randombar(horizontal)">
                                      <p:cBhvr>
                                        <p:cTn id="18" dur="500"/>
                                        <p:tgtEl>
                                          <p:spTgt spid="4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1000"/>
                                        <p:tgtEl>
                                          <p:spTgt spid="36"/>
                                        </p:tgtEl>
                                      </p:cBhvr>
                                    </p:animEffect>
                                    <p:anim calcmode="lin" valueType="num">
                                      <p:cBhvr>
                                        <p:cTn id="32" dur="1000" fill="hold"/>
                                        <p:tgtEl>
                                          <p:spTgt spid="36"/>
                                        </p:tgtEl>
                                        <p:attrNameLst>
                                          <p:attrName>ppt_x</p:attrName>
                                        </p:attrNameLst>
                                      </p:cBhvr>
                                      <p:tavLst>
                                        <p:tav tm="0">
                                          <p:val>
                                            <p:strVal val="#ppt_x"/>
                                          </p:val>
                                        </p:tav>
                                        <p:tav tm="100000">
                                          <p:val>
                                            <p:strVal val="#ppt_x"/>
                                          </p:val>
                                        </p:tav>
                                      </p:tavLst>
                                    </p:anim>
                                    <p:anim calcmode="lin" valueType="num">
                                      <p:cBhvr>
                                        <p:cTn id="33" dur="1000" fill="hold"/>
                                        <p:tgtEl>
                                          <p:spTgt spid="3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anim calcmode="lin" valueType="num">
                                      <p:cBhvr>
                                        <p:cTn id="42" dur="1000" fill="hold"/>
                                        <p:tgtEl>
                                          <p:spTgt spid="29"/>
                                        </p:tgtEl>
                                        <p:attrNameLst>
                                          <p:attrName>ppt_x</p:attrName>
                                        </p:attrNameLst>
                                      </p:cBhvr>
                                      <p:tavLst>
                                        <p:tav tm="0">
                                          <p:val>
                                            <p:strVal val="#ppt_x"/>
                                          </p:val>
                                        </p:tav>
                                        <p:tav tm="100000">
                                          <p:val>
                                            <p:strVal val="#ppt_x"/>
                                          </p:val>
                                        </p:tav>
                                      </p:tavLst>
                                    </p:anim>
                                    <p:anim calcmode="lin" valueType="num">
                                      <p:cBhvr>
                                        <p:cTn id="4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7" grpId="0" animBg="1"/>
      <p:bldP spid="38" grpId="0" animBg="1"/>
      <p:bldP spid="40"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4072"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00" y="140472"/>
            <a:ext cx="1776100" cy="278628"/>
          </a:xfrm>
          <a:prstGeom prst="rect">
            <a:avLst/>
          </a:prstGeom>
        </p:spPr>
      </p:pic>
      <p:sp>
        <p:nvSpPr>
          <p:cNvPr id="12" name="Title 1">
            <a:extLst>
              <a:ext uri="{FF2B5EF4-FFF2-40B4-BE49-F238E27FC236}">
                <a16:creationId xmlns:a16="http://schemas.microsoft.com/office/drawing/2014/main" id="{804AD5A9-8AE0-5660-440A-B523FD2B6AEF}"/>
              </a:ext>
            </a:extLst>
          </p:cNvPr>
          <p:cNvSpPr>
            <a:spLocks noGrp="1"/>
          </p:cNvSpPr>
          <p:nvPr>
            <p:ph type="title"/>
          </p:nvPr>
        </p:nvSpPr>
        <p:spPr>
          <a:xfrm>
            <a:off x="2491478" y="315142"/>
            <a:ext cx="7200900" cy="561974"/>
          </a:xfrm>
        </p:spPr>
        <p:txBody>
          <a:bodyPr>
            <a:normAutofit fontScale="90000"/>
          </a:bodyPr>
          <a:lstStyle/>
          <a:p>
            <a:pPr algn="ctr"/>
            <a:r>
              <a:rPr lang="en-US" sz="4000" b="1" dirty="0"/>
              <a:t>Successful Projects – Amount Raised </a:t>
            </a:r>
            <a:endParaRPr lang="en-IN" sz="4000" b="1" dirty="0"/>
          </a:p>
        </p:txBody>
      </p:sp>
      <p:sp>
        <p:nvSpPr>
          <p:cNvPr id="14" name="Oval 13">
            <a:extLst>
              <a:ext uri="{FF2B5EF4-FFF2-40B4-BE49-F238E27FC236}">
                <a16:creationId xmlns:a16="http://schemas.microsoft.com/office/drawing/2014/main" id="{2EAAF98A-FF1E-C28B-F595-33D73A0CF64E}"/>
              </a:ext>
            </a:extLst>
          </p:cNvPr>
          <p:cNvSpPr/>
          <p:nvPr/>
        </p:nvSpPr>
        <p:spPr>
          <a:xfrm>
            <a:off x="4754422" y="3047309"/>
            <a:ext cx="2120475" cy="225941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C343C53-8424-F088-4339-F87E7B094675}"/>
              </a:ext>
            </a:extLst>
          </p:cNvPr>
          <p:cNvSpPr/>
          <p:nvPr/>
        </p:nvSpPr>
        <p:spPr>
          <a:xfrm>
            <a:off x="4831147" y="3146711"/>
            <a:ext cx="1967023" cy="2060612"/>
          </a:xfrm>
          <a:prstGeom prst="ellipse">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A8ABA34C-0B62-7177-ECC3-8CCDA1BAB64D}"/>
              </a:ext>
            </a:extLst>
          </p:cNvPr>
          <p:cNvSpPr/>
          <p:nvPr/>
        </p:nvSpPr>
        <p:spPr>
          <a:xfrm>
            <a:off x="-2986688" y="3072246"/>
            <a:ext cx="1552353" cy="167994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2" name="TextBox 51">
            <a:extLst>
              <a:ext uri="{FF2B5EF4-FFF2-40B4-BE49-F238E27FC236}">
                <a16:creationId xmlns:a16="http://schemas.microsoft.com/office/drawing/2014/main" id="{4AA0668F-21B6-0C99-CE15-44F054D2BC0E}"/>
              </a:ext>
            </a:extLst>
          </p:cNvPr>
          <p:cNvSpPr txBox="1"/>
          <p:nvPr/>
        </p:nvSpPr>
        <p:spPr>
          <a:xfrm>
            <a:off x="5173442" y="-1106052"/>
            <a:ext cx="1137683" cy="646331"/>
          </a:xfrm>
          <a:prstGeom prst="rect">
            <a:avLst/>
          </a:prstGeom>
          <a:noFill/>
        </p:spPr>
        <p:txBody>
          <a:bodyPr wrap="square" rtlCol="0">
            <a:spAutoFit/>
          </a:bodyPr>
          <a:lstStyle/>
          <a:p>
            <a:r>
              <a:rPr lang="en-IN" dirty="0"/>
              <a:t>Based on Outcome</a:t>
            </a:r>
          </a:p>
        </p:txBody>
      </p:sp>
      <p:cxnSp>
        <p:nvCxnSpPr>
          <p:cNvPr id="17" name="Straight Arrow Connector 16">
            <a:extLst>
              <a:ext uri="{FF2B5EF4-FFF2-40B4-BE49-F238E27FC236}">
                <a16:creationId xmlns:a16="http://schemas.microsoft.com/office/drawing/2014/main" id="{73F508CE-9F10-8766-0CAD-16D6FADB6A68}"/>
              </a:ext>
            </a:extLst>
          </p:cNvPr>
          <p:cNvCxnSpPr>
            <a:cxnSpLocks/>
            <a:endCxn id="50" idx="1"/>
          </p:cNvCxnSpPr>
          <p:nvPr/>
        </p:nvCxnSpPr>
        <p:spPr>
          <a:xfrm flipH="1" flipV="1">
            <a:off x="5210319" y="3568900"/>
            <a:ext cx="142302" cy="2131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 name="Straight Arrow Connector 30">
            <a:extLst>
              <a:ext uri="{FF2B5EF4-FFF2-40B4-BE49-F238E27FC236}">
                <a16:creationId xmlns:a16="http://schemas.microsoft.com/office/drawing/2014/main" id="{5C5F490D-F07C-2A00-4C75-5373A1630812}"/>
              </a:ext>
            </a:extLst>
          </p:cNvPr>
          <p:cNvCxnSpPr>
            <a:cxnSpLocks/>
          </p:cNvCxnSpPr>
          <p:nvPr/>
        </p:nvCxnSpPr>
        <p:spPr>
          <a:xfrm flipH="1">
            <a:off x="5063706" y="4518915"/>
            <a:ext cx="75824" cy="6171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a:extLst>
              <a:ext uri="{FF2B5EF4-FFF2-40B4-BE49-F238E27FC236}">
                <a16:creationId xmlns:a16="http://schemas.microsoft.com/office/drawing/2014/main" id="{287CE49F-07CE-9D63-841E-61306F89524B}"/>
              </a:ext>
            </a:extLst>
          </p:cNvPr>
          <p:cNvCxnSpPr>
            <a:cxnSpLocks/>
          </p:cNvCxnSpPr>
          <p:nvPr/>
        </p:nvCxnSpPr>
        <p:spPr>
          <a:xfrm flipV="1">
            <a:off x="6374911" y="3782087"/>
            <a:ext cx="84638" cy="556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Straight Arrow Connector 26">
            <a:extLst>
              <a:ext uri="{FF2B5EF4-FFF2-40B4-BE49-F238E27FC236}">
                <a16:creationId xmlns:a16="http://schemas.microsoft.com/office/drawing/2014/main" id="{13442B58-5F54-B6AC-1BBB-9D18E56CDEE5}"/>
              </a:ext>
            </a:extLst>
          </p:cNvPr>
          <p:cNvCxnSpPr>
            <a:cxnSpLocks/>
          </p:cNvCxnSpPr>
          <p:nvPr/>
        </p:nvCxnSpPr>
        <p:spPr>
          <a:xfrm>
            <a:off x="6335774" y="4398984"/>
            <a:ext cx="203049" cy="1816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0" name="Oval 49">
            <a:extLst>
              <a:ext uri="{FF2B5EF4-FFF2-40B4-BE49-F238E27FC236}">
                <a16:creationId xmlns:a16="http://schemas.microsoft.com/office/drawing/2014/main" id="{D4155512-E759-A63A-A552-976444B992DB}"/>
              </a:ext>
            </a:extLst>
          </p:cNvPr>
          <p:cNvSpPr/>
          <p:nvPr/>
        </p:nvSpPr>
        <p:spPr>
          <a:xfrm>
            <a:off x="4963886" y="3300832"/>
            <a:ext cx="1682748" cy="1830480"/>
          </a:xfrm>
          <a:prstGeom prst="ellipse">
            <a:avLst/>
          </a:prstGeom>
          <a:solidFill>
            <a:schemeClr val="accent6">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53" name="TextBox 52">
            <a:extLst>
              <a:ext uri="{FF2B5EF4-FFF2-40B4-BE49-F238E27FC236}">
                <a16:creationId xmlns:a16="http://schemas.microsoft.com/office/drawing/2014/main" id="{E9CB8B59-8D8E-DAF2-0C7E-F72C8DB0C59A}"/>
              </a:ext>
            </a:extLst>
          </p:cNvPr>
          <p:cNvSpPr txBox="1"/>
          <p:nvPr/>
        </p:nvSpPr>
        <p:spPr>
          <a:xfrm>
            <a:off x="5329518" y="3872584"/>
            <a:ext cx="1130031" cy="646331"/>
          </a:xfrm>
          <a:prstGeom prst="rect">
            <a:avLst/>
          </a:prstGeom>
          <a:noFill/>
        </p:spPr>
        <p:txBody>
          <a:bodyPr wrap="square" rtlCol="0">
            <a:spAutoFit/>
          </a:bodyPr>
          <a:lstStyle/>
          <a:p>
            <a:r>
              <a:rPr lang="en-IN" dirty="0"/>
              <a:t>Amount Raised</a:t>
            </a:r>
          </a:p>
        </p:txBody>
      </p:sp>
      <p:pic>
        <p:nvPicPr>
          <p:cNvPr id="25" name="Picture 24">
            <a:extLst>
              <a:ext uri="{FF2B5EF4-FFF2-40B4-BE49-F238E27FC236}">
                <a16:creationId xmlns:a16="http://schemas.microsoft.com/office/drawing/2014/main" id="{58076EF7-5FE3-1E0F-4E3C-B35B92695219}"/>
              </a:ext>
            </a:extLst>
          </p:cNvPr>
          <p:cNvPicPr>
            <a:picLocks noChangeAspect="1"/>
          </p:cNvPicPr>
          <p:nvPr/>
        </p:nvPicPr>
        <p:blipFill>
          <a:blip r:embed="rId4">
            <a:extLst>
              <a:ext uri="{28A0092B-C50C-407E-A947-70E740481C1C}">
                <a14:useLocalDpi xmlns:a14="http://schemas.microsoft.com/office/drawing/2010/main" val="0"/>
              </a:ext>
            </a:extLst>
          </a:blip>
          <a:srcRect t="35415" b="35415"/>
          <a:stretch/>
        </p:blipFill>
        <p:spPr>
          <a:xfrm>
            <a:off x="1312027" y="1429471"/>
            <a:ext cx="2875521" cy="14844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9" name="Picture 28">
            <a:extLst>
              <a:ext uri="{FF2B5EF4-FFF2-40B4-BE49-F238E27FC236}">
                <a16:creationId xmlns:a16="http://schemas.microsoft.com/office/drawing/2014/main" id="{E7DED647-F4CE-C5CA-6DF7-5ADDAEA360CA}"/>
              </a:ext>
            </a:extLst>
          </p:cNvPr>
          <p:cNvPicPr>
            <a:picLocks noChangeAspect="1"/>
          </p:cNvPicPr>
          <p:nvPr/>
        </p:nvPicPr>
        <p:blipFill rotWithShape="1">
          <a:blip r:embed="rId5">
            <a:extLst>
              <a:ext uri="{28A0092B-C50C-407E-A947-70E740481C1C}">
                <a14:useLocalDpi xmlns:a14="http://schemas.microsoft.com/office/drawing/2010/main" val="0"/>
              </a:ext>
            </a:extLst>
          </a:blip>
          <a:srcRect t="3093" b="74482"/>
          <a:stretch/>
        </p:blipFill>
        <p:spPr>
          <a:xfrm>
            <a:off x="1565349" y="4772075"/>
            <a:ext cx="2622199" cy="15876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7" name="Rectangle 36">
            <a:extLst>
              <a:ext uri="{FF2B5EF4-FFF2-40B4-BE49-F238E27FC236}">
                <a16:creationId xmlns:a16="http://schemas.microsoft.com/office/drawing/2014/main" id="{B7D9C4A4-71F8-B67C-10DF-AB64C2CB5104}"/>
              </a:ext>
            </a:extLst>
          </p:cNvPr>
          <p:cNvSpPr/>
          <p:nvPr/>
        </p:nvSpPr>
        <p:spPr>
          <a:xfrm>
            <a:off x="1226107" y="2987043"/>
            <a:ext cx="2961441" cy="2274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Bahnschrift Condensed" panose="020B0502040204020203" pitchFamily="34" charset="0"/>
              </a:rPr>
              <a:t>Excel</a:t>
            </a:r>
          </a:p>
        </p:txBody>
      </p:sp>
      <p:sp>
        <p:nvSpPr>
          <p:cNvPr id="38" name="Rectangle 37">
            <a:extLst>
              <a:ext uri="{FF2B5EF4-FFF2-40B4-BE49-F238E27FC236}">
                <a16:creationId xmlns:a16="http://schemas.microsoft.com/office/drawing/2014/main" id="{C71D5991-44ED-DA10-604F-D6F680685E9A}"/>
              </a:ext>
            </a:extLst>
          </p:cNvPr>
          <p:cNvSpPr/>
          <p:nvPr/>
        </p:nvSpPr>
        <p:spPr>
          <a:xfrm>
            <a:off x="7358147" y="2988771"/>
            <a:ext cx="2854421" cy="170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latin typeface="Bahnschrift Condensed" panose="020B0502040204020203" pitchFamily="34" charset="0"/>
              </a:rPr>
              <a:t>Tableau</a:t>
            </a:r>
          </a:p>
        </p:txBody>
      </p:sp>
      <p:sp>
        <p:nvSpPr>
          <p:cNvPr id="40" name="Rectangle 39">
            <a:extLst>
              <a:ext uri="{FF2B5EF4-FFF2-40B4-BE49-F238E27FC236}">
                <a16:creationId xmlns:a16="http://schemas.microsoft.com/office/drawing/2014/main" id="{DF423EDF-5605-E0E5-8526-F4D047AFD12E}"/>
              </a:ext>
            </a:extLst>
          </p:cNvPr>
          <p:cNvSpPr/>
          <p:nvPr/>
        </p:nvSpPr>
        <p:spPr>
          <a:xfrm>
            <a:off x="1466491" y="6404519"/>
            <a:ext cx="2721057" cy="2564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a:latin typeface="Bahnschrift Condensed" panose="020B0502040204020203" pitchFamily="34" charset="0"/>
              </a:rPr>
              <a:t>Powerbi</a:t>
            </a:r>
            <a:endParaRPr lang="en-IN" dirty="0">
              <a:latin typeface="Bahnschrift Condensed" panose="020B0502040204020203" pitchFamily="34" charset="0"/>
            </a:endParaRPr>
          </a:p>
        </p:txBody>
      </p:sp>
      <p:pic>
        <p:nvPicPr>
          <p:cNvPr id="5" name="Picture 4">
            <a:extLst>
              <a:ext uri="{FF2B5EF4-FFF2-40B4-BE49-F238E27FC236}">
                <a16:creationId xmlns:a16="http://schemas.microsoft.com/office/drawing/2014/main" id="{5E0A990B-317E-C135-B185-2137AED82C06}"/>
              </a:ext>
            </a:extLst>
          </p:cNvPr>
          <p:cNvPicPr>
            <a:picLocks noChangeAspect="1"/>
          </p:cNvPicPr>
          <p:nvPr/>
        </p:nvPicPr>
        <p:blipFill rotWithShape="1">
          <a:blip r:embed="rId6">
            <a:extLst>
              <a:ext uri="{28A0092B-C50C-407E-A947-70E740481C1C}">
                <a14:useLocalDpi xmlns:a14="http://schemas.microsoft.com/office/drawing/2010/main" val="0"/>
              </a:ext>
            </a:extLst>
          </a:blip>
          <a:srcRect r="18673"/>
          <a:stretch/>
        </p:blipFill>
        <p:spPr>
          <a:xfrm>
            <a:off x="7911761" y="4847432"/>
            <a:ext cx="2971517" cy="13894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ectangle 6">
            <a:extLst>
              <a:ext uri="{FF2B5EF4-FFF2-40B4-BE49-F238E27FC236}">
                <a16:creationId xmlns:a16="http://schemas.microsoft.com/office/drawing/2014/main" id="{D9ACE3A8-8123-682C-A72F-0665FE016560}"/>
              </a:ext>
            </a:extLst>
          </p:cNvPr>
          <p:cNvSpPr/>
          <p:nvPr/>
        </p:nvSpPr>
        <p:spPr>
          <a:xfrm>
            <a:off x="7816671" y="6345011"/>
            <a:ext cx="2971517" cy="2164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atin typeface="Bahnschrift Condensed" panose="020B0502040204020203" pitchFamily="34" charset="0"/>
              </a:rPr>
              <a:t>MySQL</a:t>
            </a:r>
          </a:p>
        </p:txBody>
      </p:sp>
      <p:sp>
        <p:nvSpPr>
          <p:cNvPr id="3" name="TextBox 2">
            <a:extLst>
              <a:ext uri="{FF2B5EF4-FFF2-40B4-BE49-F238E27FC236}">
                <a16:creationId xmlns:a16="http://schemas.microsoft.com/office/drawing/2014/main" id="{698A00A1-41E3-3694-DA7A-6440C8413206}"/>
              </a:ext>
            </a:extLst>
          </p:cNvPr>
          <p:cNvSpPr txBox="1"/>
          <p:nvPr/>
        </p:nvSpPr>
        <p:spPr>
          <a:xfrm>
            <a:off x="5348808" y="7562516"/>
            <a:ext cx="1390631" cy="923330"/>
          </a:xfrm>
          <a:prstGeom prst="rect">
            <a:avLst/>
          </a:prstGeom>
          <a:noFill/>
        </p:spPr>
        <p:txBody>
          <a:bodyPr wrap="square" rtlCol="0">
            <a:spAutoFit/>
          </a:bodyPr>
          <a:lstStyle/>
          <a:p>
            <a:r>
              <a:rPr lang="en-IN" dirty="0"/>
              <a:t>Based on Number of Backers</a:t>
            </a:r>
          </a:p>
        </p:txBody>
      </p:sp>
      <p:pic>
        <p:nvPicPr>
          <p:cNvPr id="6" name="Picture 5">
            <a:extLst>
              <a:ext uri="{FF2B5EF4-FFF2-40B4-BE49-F238E27FC236}">
                <a16:creationId xmlns:a16="http://schemas.microsoft.com/office/drawing/2014/main" id="{65CC4BDF-7820-2C32-066A-C96D090E7DEE}"/>
              </a:ext>
            </a:extLst>
          </p:cNvPr>
          <p:cNvPicPr>
            <a:picLocks noChangeAspect="1"/>
          </p:cNvPicPr>
          <p:nvPr/>
        </p:nvPicPr>
        <p:blipFill rotWithShape="1">
          <a:blip r:embed="rId7">
            <a:extLst>
              <a:ext uri="{28A0092B-C50C-407E-A947-70E740481C1C}">
                <a14:useLocalDpi xmlns:a14="http://schemas.microsoft.com/office/drawing/2010/main" val="0"/>
              </a:ext>
            </a:extLst>
          </a:blip>
          <a:srcRect l="1106" t="4548" r="-1106" b="64162"/>
          <a:stretch/>
        </p:blipFill>
        <p:spPr>
          <a:xfrm>
            <a:off x="7454144" y="1094137"/>
            <a:ext cx="2876400" cy="17870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49670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grpId="0" nodeType="clickEffect">
                                  <p:stCondLst>
                                    <p:cond delay="0"/>
                                  </p:stCondLst>
                                  <p:childTnLst>
                                    <p:anim calcmode="lin" valueType="num">
                                      <p:cBhvr>
                                        <p:cTn id="6" dur="1000"/>
                                        <p:tgtEl>
                                          <p:spTgt spid="37"/>
                                        </p:tgtEl>
                                        <p:attrNameLst>
                                          <p:attrName>ppt_w</p:attrName>
                                        </p:attrNameLst>
                                      </p:cBhvr>
                                      <p:tavLst>
                                        <p:tav tm="0">
                                          <p:val>
                                            <p:strVal val="ppt_w"/>
                                          </p:val>
                                        </p:tav>
                                        <p:tav tm="100000">
                                          <p:val>
                                            <p:strVal val="ppt_w*0.70"/>
                                          </p:val>
                                        </p:tav>
                                      </p:tavLst>
                                    </p:anim>
                                    <p:anim calcmode="lin" valueType="num">
                                      <p:cBhvr>
                                        <p:cTn id="7" dur="1000"/>
                                        <p:tgtEl>
                                          <p:spTgt spid="37"/>
                                        </p:tgtEl>
                                        <p:attrNameLst>
                                          <p:attrName>ppt_h</p:attrName>
                                        </p:attrNameLst>
                                      </p:cBhvr>
                                      <p:tavLst>
                                        <p:tav tm="0">
                                          <p:val>
                                            <p:strVal val="ppt_h"/>
                                          </p:val>
                                        </p:tav>
                                        <p:tav tm="100000">
                                          <p:val>
                                            <p:strVal val="ppt_h"/>
                                          </p:val>
                                        </p:tav>
                                      </p:tavLst>
                                    </p:anim>
                                    <p:animEffect transition="out" filter="fade">
                                      <p:cBhvr>
                                        <p:cTn id="8" dur="1000"/>
                                        <p:tgtEl>
                                          <p:spTgt spid="37"/>
                                        </p:tgtEl>
                                      </p:cBhvr>
                                    </p:animEffect>
                                    <p:set>
                                      <p:cBhvr>
                                        <p:cTn id="9" dur="1" fill="hold">
                                          <p:stCondLst>
                                            <p:cond delay="999"/>
                                          </p:stCondLst>
                                        </p:cTn>
                                        <p:tgtEl>
                                          <p:spTgt spid="37"/>
                                        </p:tgtEl>
                                        <p:attrNameLst>
                                          <p:attrName>style.visibility</p:attrName>
                                        </p:attrNameLst>
                                      </p:cBhvr>
                                      <p:to>
                                        <p:strVal val="hidden"/>
                                      </p:to>
                                    </p:set>
                                  </p:childTnLst>
                                </p:cTn>
                              </p:par>
                              <p:par>
                                <p:cTn id="10" presetID="55" presetClass="exit" presetSubtype="0" fill="hold" grpId="0" nodeType="withEffect">
                                  <p:stCondLst>
                                    <p:cond delay="0"/>
                                  </p:stCondLst>
                                  <p:childTnLst>
                                    <p:anim calcmode="lin" valueType="num">
                                      <p:cBhvr>
                                        <p:cTn id="11" dur="1000"/>
                                        <p:tgtEl>
                                          <p:spTgt spid="38"/>
                                        </p:tgtEl>
                                        <p:attrNameLst>
                                          <p:attrName>ppt_w</p:attrName>
                                        </p:attrNameLst>
                                      </p:cBhvr>
                                      <p:tavLst>
                                        <p:tav tm="0">
                                          <p:val>
                                            <p:strVal val="ppt_w"/>
                                          </p:val>
                                        </p:tav>
                                        <p:tav tm="100000">
                                          <p:val>
                                            <p:strVal val="ppt_w*0.70"/>
                                          </p:val>
                                        </p:tav>
                                      </p:tavLst>
                                    </p:anim>
                                    <p:anim calcmode="lin" valueType="num">
                                      <p:cBhvr>
                                        <p:cTn id="12" dur="1000"/>
                                        <p:tgtEl>
                                          <p:spTgt spid="38"/>
                                        </p:tgtEl>
                                        <p:attrNameLst>
                                          <p:attrName>ppt_h</p:attrName>
                                        </p:attrNameLst>
                                      </p:cBhvr>
                                      <p:tavLst>
                                        <p:tav tm="0">
                                          <p:val>
                                            <p:strVal val="ppt_h"/>
                                          </p:val>
                                        </p:tav>
                                        <p:tav tm="100000">
                                          <p:val>
                                            <p:strVal val="ppt_h"/>
                                          </p:val>
                                        </p:tav>
                                      </p:tavLst>
                                    </p:anim>
                                    <p:animEffect transition="out" filter="fade">
                                      <p:cBhvr>
                                        <p:cTn id="13" dur="1000"/>
                                        <p:tgtEl>
                                          <p:spTgt spid="38"/>
                                        </p:tgtEl>
                                      </p:cBhvr>
                                    </p:animEffect>
                                    <p:set>
                                      <p:cBhvr>
                                        <p:cTn id="14" dur="1" fill="hold">
                                          <p:stCondLst>
                                            <p:cond delay="999"/>
                                          </p:stCondLst>
                                        </p:cTn>
                                        <p:tgtEl>
                                          <p:spTgt spid="38"/>
                                        </p:tgtEl>
                                        <p:attrNameLst>
                                          <p:attrName>style.visibility</p:attrName>
                                        </p:attrNameLst>
                                      </p:cBhvr>
                                      <p:to>
                                        <p:strVal val="hidden"/>
                                      </p:to>
                                    </p:set>
                                  </p:childTnLst>
                                </p:cTn>
                              </p:par>
                              <p:par>
                                <p:cTn id="15" presetID="55" presetClass="exit" presetSubtype="0" fill="hold" grpId="0" nodeType="withEffect">
                                  <p:stCondLst>
                                    <p:cond delay="0"/>
                                  </p:stCondLst>
                                  <p:childTnLst>
                                    <p:anim calcmode="lin" valueType="num">
                                      <p:cBhvr>
                                        <p:cTn id="16" dur="1000"/>
                                        <p:tgtEl>
                                          <p:spTgt spid="40"/>
                                        </p:tgtEl>
                                        <p:attrNameLst>
                                          <p:attrName>ppt_w</p:attrName>
                                        </p:attrNameLst>
                                      </p:cBhvr>
                                      <p:tavLst>
                                        <p:tav tm="0">
                                          <p:val>
                                            <p:strVal val="ppt_w"/>
                                          </p:val>
                                        </p:tav>
                                        <p:tav tm="100000">
                                          <p:val>
                                            <p:strVal val="ppt_w*0.70"/>
                                          </p:val>
                                        </p:tav>
                                      </p:tavLst>
                                    </p:anim>
                                    <p:anim calcmode="lin" valueType="num">
                                      <p:cBhvr>
                                        <p:cTn id="17" dur="1000"/>
                                        <p:tgtEl>
                                          <p:spTgt spid="40"/>
                                        </p:tgtEl>
                                        <p:attrNameLst>
                                          <p:attrName>ppt_h</p:attrName>
                                        </p:attrNameLst>
                                      </p:cBhvr>
                                      <p:tavLst>
                                        <p:tav tm="0">
                                          <p:val>
                                            <p:strVal val="ppt_h"/>
                                          </p:val>
                                        </p:tav>
                                        <p:tav tm="100000">
                                          <p:val>
                                            <p:strVal val="ppt_h"/>
                                          </p:val>
                                        </p:tav>
                                      </p:tavLst>
                                    </p:anim>
                                    <p:animEffect transition="out" filter="fade">
                                      <p:cBhvr>
                                        <p:cTn id="18" dur="1000"/>
                                        <p:tgtEl>
                                          <p:spTgt spid="40"/>
                                        </p:tgtEl>
                                      </p:cBhvr>
                                    </p:animEffect>
                                    <p:set>
                                      <p:cBhvr>
                                        <p:cTn id="19" dur="1" fill="hold">
                                          <p:stCondLst>
                                            <p:cond delay="999"/>
                                          </p:stCondLst>
                                        </p:cTn>
                                        <p:tgtEl>
                                          <p:spTgt spid="40"/>
                                        </p:tgtEl>
                                        <p:attrNameLst>
                                          <p:attrName>style.visibility</p:attrName>
                                        </p:attrNameLst>
                                      </p:cBhvr>
                                      <p:to>
                                        <p:strVal val="hidden"/>
                                      </p:to>
                                    </p:set>
                                  </p:childTnLst>
                                </p:cTn>
                              </p:par>
                              <p:par>
                                <p:cTn id="20" presetID="55" presetClass="exit" presetSubtype="0" fill="hold" grpId="0" nodeType="withEffect">
                                  <p:stCondLst>
                                    <p:cond delay="0"/>
                                  </p:stCondLst>
                                  <p:childTnLst>
                                    <p:anim calcmode="lin" valueType="num">
                                      <p:cBhvr>
                                        <p:cTn id="21" dur="1000"/>
                                        <p:tgtEl>
                                          <p:spTgt spid="7"/>
                                        </p:tgtEl>
                                        <p:attrNameLst>
                                          <p:attrName>ppt_w</p:attrName>
                                        </p:attrNameLst>
                                      </p:cBhvr>
                                      <p:tavLst>
                                        <p:tav tm="0">
                                          <p:val>
                                            <p:strVal val="ppt_w"/>
                                          </p:val>
                                        </p:tav>
                                        <p:tav tm="100000">
                                          <p:val>
                                            <p:strVal val="ppt_w*0.70"/>
                                          </p:val>
                                        </p:tav>
                                      </p:tavLst>
                                    </p:anim>
                                    <p:anim calcmode="lin" valueType="num">
                                      <p:cBhvr>
                                        <p:cTn id="22" dur="1000"/>
                                        <p:tgtEl>
                                          <p:spTgt spid="7"/>
                                        </p:tgtEl>
                                        <p:attrNameLst>
                                          <p:attrName>ppt_h</p:attrName>
                                        </p:attrNameLst>
                                      </p:cBhvr>
                                      <p:tavLst>
                                        <p:tav tm="0">
                                          <p:val>
                                            <p:strVal val="ppt_h"/>
                                          </p:val>
                                        </p:tav>
                                        <p:tav tm="100000">
                                          <p:val>
                                            <p:strVal val="ppt_h"/>
                                          </p:val>
                                        </p:tav>
                                      </p:tavLst>
                                    </p:anim>
                                    <p:animEffect transition="out" filter="fade">
                                      <p:cBhvr>
                                        <p:cTn id="23" dur="1000"/>
                                        <p:tgtEl>
                                          <p:spTgt spid="7"/>
                                        </p:tgtEl>
                                      </p:cBhvr>
                                    </p:animEffect>
                                    <p:set>
                                      <p:cBhvr>
                                        <p:cTn id="24" dur="1" fill="hold">
                                          <p:stCondLst>
                                            <p:cond delay="9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2" presetClass="exit" presetSubtype="4" fill="hold" nodeType="clickEffect">
                                  <p:stCondLst>
                                    <p:cond delay="0"/>
                                  </p:stCondLst>
                                  <p:childTnLst>
                                    <p:anim calcmode="lin" valueType="num">
                                      <p:cBhvr additive="base">
                                        <p:cTn id="28" dur="500"/>
                                        <p:tgtEl>
                                          <p:spTgt spid="25"/>
                                        </p:tgtEl>
                                        <p:attrNameLst>
                                          <p:attrName>ppt_y</p:attrName>
                                        </p:attrNameLst>
                                      </p:cBhvr>
                                      <p:tavLst>
                                        <p:tav tm="0">
                                          <p:val>
                                            <p:strVal val="#ppt_y"/>
                                          </p:val>
                                        </p:tav>
                                        <p:tav tm="100000">
                                          <p:val>
                                            <p:strVal val="#ppt_y+#ppt_h*1.125000"/>
                                          </p:val>
                                        </p:tav>
                                      </p:tavLst>
                                    </p:anim>
                                    <p:animEffect transition="out" filter="wipe(down)">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2" presetClass="exit" presetSubtype="4" fill="hold" nodeType="withEffect">
                                  <p:stCondLst>
                                    <p:cond delay="0"/>
                                  </p:stCondLst>
                                  <p:childTnLst>
                                    <p:anim calcmode="lin" valueType="num">
                                      <p:cBhvr additive="base">
                                        <p:cTn id="32" dur="500"/>
                                        <p:tgtEl>
                                          <p:spTgt spid="29"/>
                                        </p:tgtEl>
                                        <p:attrNameLst>
                                          <p:attrName>ppt_y</p:attrName>
                                        </p:attrNameLst>
                                      </p:cBhvr>
                                      <p:tavLst>
                                        <p:tav tm="0">
                                          <p:val>
                                            <p:strVal val="#ppt_y"/>
                                          </p:val>
                                        </p:tav>
                                        <p:tav tm="100000">
                                          <p:val>
                                            <p:strVal val="#ppt_y+#ppt_h*1.125000"/>
                                          </p:val>
                                        </p:tav>
                                      </p:tavLst>
                                    </p:anim>
                                    <p:animEffect transition="out" filter="wipe(down)">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12" presetClass="exit" presetSubtype="4" fill="hold" nodeType="withEffect">
                                  <p:stCondLst>
                                    <p:cond delay="0"/>
                                  </p:stCondLst>
                                  <p:childTnLst>
                                    <p:anim calcmode="lin" valueType="num">
                                      <p:cBhvr additive="base">
                                        <p:cTn id="36" dur="500"/>
                                        <p:tgtEl>
                                          <p:spTgt spid="5"/>
                                        </p:tgtEl>
                                        <p:attrNameLst>
                                          <p:attrName>ppt_y</p:attrName>
                                        </p:attrNameLst>
                                      </p:cBhvr>
                                      <p:tavLst>
                                        <p:tav tm="0">
                                          <p:val>
                                            <p:strVal val="#ppt_y"/>
                                          </p:val>
                                        </p:tav>
                                        <p:tav tm="100000">
                                          <p:val>
                                            <p:strVal val="#ppt_y+#ppt_h*1.125000"/>
                                          </p:val>
                                        </p:tav>
                                      </p:tavLst>
                                    </p:anim>
                                    <p:animEffect transition="out" filter="wipe(down)">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2" presetClass="exit" presetSubtype="4" fill="hold" nodeType="withEffect">
                                  <p:stCondLst>
                                    <p:cond delay="0"/>
                                  </p:stCondLst>
                                  <p:childTnLst>
                                    <p:anim calcmode="lin" valueType="num">
                                      <p:cBhvr additive="base">
                                        <p:cTn id="40" dur="500"/>
                                        <p:tgtEl>
                                          <p:spTgt spid="6"/>
                                        </p:tgtEl>
                                        <p:attrNameLst>
                                          <p:attrName>ppt_y</p:attrName>
                                        </p:attrNameLst>
                                      </p:cBhvr>
                                      <p:tavLst>
                                        <p:tav tm="0">
                                          <p:val>
                                            <p:strVal val="#ppt_y"/>
                                          </p:val>
                                        </p:tav>
                                        <p:tav tm="100000">
                                          <p:val>
                                            <p:strVal val="#ppt_y+#ppt_h*1.125000"/>
                                          </p:val>
                                        </p:tav>
                                      </p:tavLst>
                                    </p:anim>
                                    <p:animEffect transition="out" filter="wipe(down)">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0" nodeType="clickEffect">
                                  <p:stCondLst>
                                    <p:cond delay="0"/>
                                  </p:stCondLst>
                                  <p:childTnLst>
                                    <p:animEffect transition="out" filter="dissolv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7" grpId="0" animBg="1"/>
      <p:bldP spid="38" grpId="0" animBg="1"/>
      <p:bldP spid="40"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4072"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00" y="140472"/>
            <a:ext cx="1776100" cy="278628"/>
          </a:xfrm>
          <a:prstGeom prst="rect">
            <a:avLst/>
          </a:prstGeom>
        </p:spPr>
      </p:pic>
      <p:sp>
        <p:nvSpPr>
          <p:cNvPr id="12" name="Title 1">
            <a:extLst>
              <a:ext uri="{FF2B5EF4-FFF2-40B4-BE49-F238E27FC236}">
                <a16:creationId xmlns:a16="http://schemas.microsoft.com/office/drawing/2014/main" id="{804AD5A9-8AE0-5660-440A-B523FD2B6AEF}"/>
              </a:ext>
            </a:extLst>
          </p:cNvPr>
          <p:cNvSpPr>
            <a:spLocks noGrp="1"/>
          </p:cNvSpPr>
          <p:nvPr>
            <p:ph type="title"/>
          </p:nvPr>
        </p:nvSpPr>
        <p:spPr>
          <a:xfrm>
            <a:off x="1315587" y="315022"/>
            <a:ext cx="9814064" cy="790256"/>
          </a:xfrm>
        </p:spPr>
        <p:txBody>
          <a:bodyPr>
            <a:normAutofit fontScale="90000"/>
          </a:bodyPr>
          <a:lstStyle/>
          <a:p>
            <a:pPr algn="ctr"/>
            <a:r>
              <a:rPr lang="en-US" sz="4000" b="1" dirty="0"/>
              <a:t>Top Successful Projects : Based on Number of Backers</a:t>
            </a:r>
            <a:endParaRPr lang="en-IN" sz="4000" b="1" dirty="0"/>
          </a:p>
        </p:txBody>
      </p:sp>
      <p:sp>
        <p:nvSpPr>
          <p:cNvPr id="14" name="Oval 13">
            <a:extLst>
              <a:ext uri="{FF2B5EF4-FFF2-40B4-BE49-F238E27FC236}">
                <a16:creationId xmlns:a16="http://schemas.microsoft.com/office/drawing/2014/main" id="{2EAAF98A-FF1E-C28B-F595-33D73A0CF64E}"/>
              </a:ext>
            </a:extLst>
          </p:cNvPr>
          <p:cNvSpPr/>
          <p:nvPr/>
        </p:nvSpPr>
        <p:spPr>
          <a:xfrm>
            <a:off x="4735822" y="3102426"/>
            <a:ext cx="2120475" cy="225941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73F508CE-9F10-8766-0CAD-16D6FADB6A68}"/>
              </a:ext>
            </a:extLst>
          </p:cNvPr>
          <p:cNvCxnSpPr>
            <a:cxnSpLocks/>
          </p:cNvCxnSpPr>
          <p:nvPr/>
        </p:nvCxnSpPr>
        <p:spPr>
          <a:xfrm flipH="1" flipV="1">
            <a:off x="4463102" y="3205635"/>
            <a:ext cx="1365281" cy="114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3442B58-5F54-B6AC-1BBB-9D18E56CDEE5}"/>
              </a:ext>
            </a:extLst>
          </p:cNvPr>
          <p:cNvCxnSpPr>
            <a:cxnSpLocks/>
          </p:cNvCxnSpPr>
          <p:nvPr/>
        </p:nvCxnSpPr>
        <p:spPr>
          <a:xfrm>
            <a:off x="6351911" y="4521982"/>
            <a:ext cx="841935" cy="52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C5F490D-F07C-2A00-4C75-5373A1630812}"/>
              </a:ext>
            </a:extLst>
          </p:cNvPr>
          <p:cNvCxnSpPr>
            <a:cxnSpLocks/>
          </p:cNvCxnSpPr>
          <p:nvPr/>
        </p:nvCxnSpPr>
        <p:spPr>
          <a:xfrm flipH="1">
            <a:off x="4297133" y="4429474"/>
            <a:ext cx="1125212" cy="56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87CE49F-07CE-9D63-841E-61306F89524B}"/>
              </a:ext>
            </a:extLst>
          </p:cNvPr>
          <p:cNvCxnSpPr>
            <a:cxnSpLocks/>
          </p:cNvCxnSpPr>
          <p:nvPr/>
        </p:nvCxnSpPr>
        <p:spPr>
          <a:xfrm flipV="1">
            <a:off x="6443092" y="3248517"/>
            <a:ext cx="873489" cy="46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D4155512-E759-A63A-A552-976444B992DB}"/>
              </a:ext>
            </a:extLst>
          </p:cNvPr>
          <p:cNvSpPr/>
          <p:nvPr/>
        </p:nvSpPr>
        <p:spPr>
          <a:xfrm>
            <a:off x="13408740" y="4150305"/>
            <a:ext cx="1743740" cy="1844826"/>
          </a:xfrm>
          <a:prstGeom prst="ellipse">
            <a:avLst/>
          </a:prstGeom>
        </p:spPr>
        <p:style>
          <a:lnRef idx="2">
            <a:schemeClr val="accent6">
              <a:shade val="15000"/>
            </a:schemeClr>
          </a:lnRef>
          <a:fillRef idx="1002">
            <a:schemeClr val="lt2"/>
          </a:fillRef>
          <a:effectRef idx="0">
            <a:schemeClr val="accent6"/>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A8ABA34C-0B62-7177-ECC3-8CCDA1BAB64D}"/>
              </a:ext>
            </a:extLst>
          </p:cNvPr>
          <p:cNvSpPr/>
          <p:nvPr/>
        </p:nvSpPr>
        <p:spPr>
          <a:xfrm>
            <a:off x="-2777237" y="3392774"/>
            <a:ext cx="1552353" cy="167994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A5889CB-35DE-F247-0BD6-B5DAC0FA95A5}"/>
              </a:ext>
            </a:extLst>
          </p:cNvPr>
          <p:cNvSpPr txBox="1"/>
          <p:nvPr/>
        </p:nvSpPr>
        <p:spPr>
          <a:xfrm>
            <a:off x="-3459210" y="4949292"/>
            <a:ext cx="1130031" cy="646331"/>
          </a:xfrm>
          <a:prstGeom prst="rect">
            <a:avLst/>
          </a:prstGeom>
          <a:noFill/>
        </p:spPr>
        <p:txBody>
          <a:bodyPr wrap="square" rtlCol="0">
            <a:spAutoFit/>
          </a:bodyPr>
          <a:lstStyle/>
          <a:p>
            <a:r>
              <a:rPr lang="en-IN" dirty="0"/>
              <a:t>Based on Location</a:t>
            </a:r>
          </a:p>
        </p:txBody>
      </p:sp>
      <p:sp>
        <p:nvSpPr>
          <p:cNvPr id="5" name="TextBox 4">
            <a:extLst>
              <a:ext uri="{FF2B5EF4-FFF2-40B4-BE49-F238E27FC236}">
                <a16:creationId xmlns:a16="http://schemas.microsoft.com/office/drawing/2014/main" id="{31F76A63-4A21-6EFE-8B1F-01B3AFD84DF6}"/>
              </a:ext>
            </a:extLst>
          </p:cNvPr>
          <p:cNvSpPr txBox="1"/>
          <p:nvPr/>
        </p:nvSpPr>
        <p:spPr>
          <a:xfrm>
            <a:off x="-4915237" y="1095920"/>
            <a:ext cx="1130031" cy="646331"/>
          </a:xfrm>
          <a:prstGeom prst="rect">
            <a:avLst/>
          </a:prstGeom>
          <a:noFill/>
        </p:spPr>
        <p:txBody>
          <a:bodyPr wrap="square" rtlCol="0">
            <a:spAutoFit/>
          </a:bodyPr>
          <a:lstStyle/>
          <a:p>
            <a:r>
              <a:rPr lang="en-IN" dirty="0"/>
              <a:t>Based on Year</a:t>
            </a:r>
          </a:p>
        </p:txBody>
      </p:sp>
      <p:sp>
        <p:nvSpPr>
          <p:cNvPr id="8" name="TextBox 7">
            <a:extLst>
              <a:ext uri="{FF2B5EF4-FFF2-40B4-BE49-F238E27FC236}">
                <a16:creationId xmlns:a16="http://schemas.microsoft.com/office/drawing/2014/main" id="{6DB8F092-2199-16B6-9E0D-7335D1E111F2}"/>
              </a:ext>
            </a:extLst>
          </p:cNvPr>
          <p:cNvSpPr txBox="1"/>
          <p:nvPr/>
        </p:nvSpPr>
        <p:spPr>
          <a:xfrm>
            <a:off x="490034" y="7087533"/>
            <a:ext cx="1130031" cy="646331"/>
          </a:xfrm>
          <a:prstGeom prst="rect">
            <a:avLst/>
          </a:prstGeom>
          <a:noFill/>
        </p:spPr>
        <p:txBody>
          <a:bodyPr wrap="square" rtlCol="0">
            <a:spAutoFit/>
          </a:bodyPr>
          <a:lstStyle/>
          <a:p>
            <a:r>
              <a:rPr lang="en-IN" dirty="0"/>
              <a:t>Based on Category</a:t>
            </a:r>
          </a:p>
        </p:txBody>
      </p:sp>
      <p:sp>
        <p:nvSpPr>
          <p:cNvPr id="15" name="Oval 14">
            <a:extLst>
              <a:ext uri="{FF2B5EF4-FFF2-40B4-BE49-F238E27FC236}">
                <a16:creationId xmlns:a16="http://schemas.microsoft.com/office/drawing/2014/main" id="{3C343C53-8424-F088-4339-F87E7B094675}"/>
              </a:ext>
            </a:extLst>
          </p:cNvPr>
          <p:cNvSpPr/>
          <p:nvPr/>
        </p:nvSpPr>
        <p:spPr>
          <a:xfrm>
            <a:off x="4812547" y="3201828"/>
            <a:ext cx="1967023" cy="2060612"/>
          </a:xfrm>
          <a:prstGeom prst="ellipse">
            <a:avLst/>
          </a:prstGeom>
          <a:solidFill>
            <a:srgbClr val="7289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3674F5A-D91C-68E8-BEE6-6C81CD851194}"/>
              </a:ext>
            </a:extLst>
          </p:cNvPr>
          <p:cNvSpPr txBox="1"/>
          <p:nvPr/>
        </p:nvSpPr>
        <p:spPr>
          <a:xfrm>
            <a:off x="5229901" y="3776103"/>
            <a:ext cx="1390631" cy="923330"/>
          </a:xfrm>
          <a:prstGeom prst="rect">
            <a:avLst/>
          </a:prstGeom>
          <a:noFill/>
        </p:spPr>
        <p:txBody>
          <a:bodyPr wrap="square" rtlCol="0">
            <a:spAutoFit/>
          </a:bodyPr>
          <a:lstStyle/>
          <a:p>
            <a:r>
              <a:rPr lang="en-IN" dirty="0"/>
              <a:t>Based on Number of Backers</a:t>
            </a:r>
          </a:p>
        </p:txBody>
      </p:sp>
      <p:pic>
        <p:nvPicPr>
          <p:cNvPr id="21" name="Picture 20">
            <a:extLst>
              <a:ext uri="{FF2B5EF4-FFF2-40B4-BE49-F238E27FC236}">
                <a16:creationId xmlns:a16="http://schemas.microsoft.com/office/drawing/2014/main" id="{A3F1D8FB-0795-4371-667D-CA2A4CBAB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93" y="1240520"/>
            <a:ext cx="4093380" cy="20665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6" name="Picture 25">
            <a:extLst>
              <a:ext uri="{FF2B5EF4-FFF2-40B4-BE49-F238E27FC236}">
                <a16:creationId xmlns:a16="http://schemas.microsoft.com/office/drawing/2014/main" id="{C7BED302-E111-1E7B-ED56-7D8BEC028585}"/>
              </a:ext>
            </a:extLst>
          </p:cNvPr>
          <p:cNvPicPr>
            <a:picLocks noChangeAspect="1"/>
          </p:cNvPicPr>
          <p:nvPr/>
        </p:nvPicPr>
        <p:blipFill rotWithShape="1">
          <a:blip r:embed="rId5">
            <a:extLst>
              <a:ext uri="{28A0092B-C50C-407E-A947-70E740481C1C}">
                <a14:useLocalDpi xmlns:a14="http://schemas.microsoft.com/office/drawing/2010/main" val="0"/>
              </a:ext>
            </a:extLst>
          </a:blip>
          <a:srcRect l="-1406" t="574" r="602" b="294"/>
          <a:stretch/>
        </p:blipFill>
        <p:spPr>
          <a:xfrm>
            <a:off x="351644" y="4077722"/>
            <a:ext cx="3863465" cy="2253656"/>
          </a:xfrm>
          <a:prstGeom prst="round2DiagRect">
            <a:avLst>
              <a:gd name="adj1" fmla="val 16667"/>
              <a:gd name="adj2" fmla="val 1042"/>
            </a:avLst>
          </a:prstGeom>
          <a:ln w="88900" cap="sq">
            <a:solidFill>
              <a:srgbClr val="FFFFFF"/>
            </a:solidFill>
            <a:miter lim="800000"/>
          </a:ln>
          <a:effectLst>
            <a:outerShdw blurRad="254000" algn="tl" rotWithShape="0">
              <a:srgbClr val="000000">
                <a:alpha val="43000"/>
              </a:srgbClr>
            </a:outerShdw>
          </a:effectLst>
        </p:spPr>
      </p:pic>
      <p:pic>
        <p:nvPicPr>
          <p:cNvPr id="33" name="Picture 32">
            <a:extLst>
              <a:ext uri="{FF2B5EF4-FFF2-40B4-BE49-F238E27FC236}">
                <a16:creationId xmlns:a16="http://schemas.microsoft.com/office/drawing/2014/main" id="{2902E6E4-10B5-372A-3A9E-06C4BF237AFD}"/>
              </a:ext>
            </a:extLst>
          </p:cNvPr>
          <p:cNvPicPr>
            <a:picLocks noChangeAspect="1"/>
          </p:cNvPicPr>
          <p:nvPr/>
        </p:nvPicPr>
        <p:blipFill>
          <a:blip r:embed="rId6">
            <a:extLst>
              <a:ext uri="{28A0092B-C50C-407E-A947-70E740481C1C}">
                <a14:useLocalDpi xmlns:a14="http://schemas.microsoft.com/office/drawing/2010/main" val="0"/>
              </a:ext>
            </a:extLst>
          </a:blip>
          <a:srcRect l="166" r="166"/>
          <a:stretch/>
        </p:blipFill>
        <p:spPr>
          <a:xfrm>
            <a:off x="7530547" y="1292505"/>
            <a:ext cx="4093381" cy="21002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6" name="Picture 35">
            <a:extLst>
              <a:ext uri="{FF2B5EF4-FFF2-40B4-BE49-F238E27FC236}">
                <a16:creationId xmlns:a16="http://schemas.microsoft.com/office/drawing/2014/main" id="{92E72A6E-E77A-1066-31FC-5051D5D2FBCC}"/>
              </a:ext>
            </a:extLst>
          </p:cNvPr>
          <p:cNvPicPr>
            <a:picLocks noChangeAspect="1"/>
          </p:cNvPicPr>
          <p:nvPr/>
        </p:nvPicPr>
        <p:blipFill rotWithShape="1">
          <a:blip r:embed="rId7">
            <a:extLst>
              <a:ext uri="{28A0092B-C50C-407E-A947-70E740481C1C}">
                <a14:useLocalDpi xmlns:a14="http://schemas.microsoft.com/office/drawing/2010/main" val="0"/>
              </a:ext>
            </a:extLst>
          </a:blip>
          <a:srcRect l="6096" t="2392" r="7716" b="-909"/>
          <a:stretch/>
        </p:blipFill>
        <p:spPr>
          <a:xfrm>
            <a:off x="7362229" y="4346571"/>
            <a:ext cx="4177078" cy="19075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7" name="Rectangle 36">
            <a:extLst>
              <a:ext uri="{FF2B5EF4-FFF2-40B4-BE49-F238E27FC236}">
                <a16:creationId xmlns:a16="http://schemas.microsoft.com/office/drawing/2014/main" id="{647FE40E-2F27-0A7C-5856-EECFC3B2849F}"/>
              </a:ext>
            </a:extLst>
          </p:cNvPr>
          <p:cNvSpPr/>
          <p:nvPr/>
        </p:nvSpPr>
        <p:spPr>
          <a:xfrm>
            <a:off x="215241" y="3411090"/>
            <a:ext cx="4034217" cy="2786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Bahnschrift Condensed" panose="020B0502040204020203" pitchFamily="34" charset="0"/>
              </a:rPr>
              <a:t>Excel</a:t>
            </a:r>
          </a:p>
        </p:txBody>
      </p:sp>
      <p:sp>
        <p:nvSpPr>
          <p:cNvPr id="39" name="Rectangle 38">
            <a:extLst>
              <a:ext uri="{FF2B5EF4-FFF2-40B4-BE49-F238E27FC236}">
                <a16:creationId xmlns:a16="http://schemas.microsoft.com/office/drawing/2014/main" id="{B7F2D778-F30F-1455-BD50-D90AEB7D8685}"/>
              </a:ext>
            </a:extLst>
          </p:cNvPr>
          <p:cNvSpPr/>
          <p:nvPr/>
        </p:nvSpPr>
        <p:spPr>
          <a:xfrm>
            <a:off x="7445926" y="3472190"/>
            <a:ext cx="4093381" cy="2430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latin typeface="Bahnschrift Condensed" panose="020B0502040204020203" pitchFamily="34" charset="0"/>
              </a:rPr>
              <a:t>Tableau</a:t>
            </a:r>
          </a:p>
        </p:txBody>
      </p:sp>
      <p:sp>
        <p:nvSpPr>
          <p:cNvPr id="40" name="Rectangle 39">
            <a:extLst>
              <a:ext uri="{FF2B5EF4-FFF2-40B4-BE49-F238E27FC236}">
                <a16:creationId xmlns:a16="http://schemas.microsoft.com/office/drawing/2014/main" id="{D9CE637D-7009-F356-BA41-BF3BC1CCA372}"/>
              </a:ext>
            </a:extLst>
          </p:cNvPr>
          <p:cNvSpPr/>
          <p:nvPr/>
        </p:nvSpPr>
        <p:spPr>
          <a:xfrm>
            <a:off x="259536" y="6425306"/>
            <a:ext cx="3863465" cy="2564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a:latin typeface="Bahnschrift Condensed" panose="020B0502040204020203" pitchFamily="34" charset="0"/>
              </a:rPr>
              <a:t>Powerbi</a:t>
            </a:r>
            <a:endParaRPr lang="en-IN" dirty="0">
              <a:latin typeface="Bahnschrift Condensed" panose="020B0502040204020203" pitchFamily="34" charset="0"/>
            </a:endParaRPr>
          </a:p>
        </p:txBody>
      </p:sp>
      <p:sp>
        <p:nvSpPr>
          <p:cNvPr id="41" name="Rectangle 40">
            <a:extLst>
              <a:ext uri="{FF2B5EF4-FFF2-40B4-BE49-F238E27FC236}">
                <a16:creationId xmlns:a16="http://schemas.microsoft.com/office/drawing/2014/main" id="{ED454CDE-6E4B-D0D6-C71E-685C38FE3CE6}"/>
              </a:ext>
            </a:extLst>
          </p:cNvPr>
          <p:cNvSpPr/>
          <p:nvPr/>
        </p:nvSpPr>
        <p:spPr>
          <a:xfrm>
            <a:off x="7362229" y="6330829"/>
            <a:ext cx="4093381" cy="2430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atin typeface="Bahnschrift Condensed" panose="020B0502040204020203" pitchFamily="34" charset="0"/>
              </a:rPr>
              <a:t>MySQL</a:t>
            </a:r>
          </a:p>
        </p:txBody>
      </p:sp>
    </p:spTree>
    <p:extLst>
      <p:ext uri="{BB962C8B-B14F-4D97-AF65-F5344CB8AC3E}">
        <p14:creationId xmlns:p14="http://schemas.microsoft.com/office/powerpoint/2010/main" val="2301111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randombar(horizontal)">
                                      <p:cBhvr>
                                        <p:cTn id="12" dur="500"/>
                                        <p:tgtEl>
                                          <p:spTgt spid="3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randombar(horizontal)">
                                      <p:cBhvr>
                                        <p:cTn id="15" dur="500"/>
                                        <p:tgtEl>
                                          <p:spTgt spid="3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randombar(horizontal)">
                                      <p:cBhvr>
                                        <p:cTn id="18" dur="500"/>
                                        <p:tgtEl>
                                          <p:spTgt spid="4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arn(inVertical)">
                                      <p:cBhvr>
                                        <p:cTn id="26" dur="500"/>
                                        <p:tgtEl>
                                          <p:spTgt spid="21"/>
                                        </p:tgtEl>
                                      </p:cBhvr>
                                    </p:animEffect>
                                  </p:childTnLst>
                                </p:cTn>
                              </p:par>
                              <p:par>
                                <p:cTn id="27" presetID="16" presetClass="entr" presetSubtype="21"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barn(inVertical)">
                                      <p:cBhvr>
                                        <p:cTn id="29" dur="500"/>
                                        <p:tgtEl>
                                          <p:spTgt spid="33"/>
                                        </p:tgtEl>
                                      </p:cBhvr>
                                    </p:animEffect>
                                  </p:childTnLst>
                                </p:cTn>
                              </p:par>
                              <p:par>
                                <p:cTn id="30" presetID="16" presetClass="entr" presetSubtype="21"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arn(inVertical)">
                                      <p:cBhvr>
                                        <p:cTn id="32" dur="500"/>
                                        <p:tgtEl>
                                          <p:spTgt spid="36"/>
                                        </p:tgtEl>
                                      </p:cBhvr>
                                    </p:animEffect>
                                  </p:childTnLst>
                                </p:cTn>
                              </p:par>
                              <p:par>
                                <p:cTn id="33" presetID="16" presetClass="entr" presetSubtype="2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7" grpId="0" animBg="1"/>
      <p:bldP spid="39" grpId="0" animBg="1"/>
      <p:bldP spid="40" grpId="0" animBg="1"/>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0"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00" y="140472"/>
            <a:ext cx="1776100" cy="278628"/>
          </a:xfrm>
          <a:prstGeom prst="rect">
            <a:avLst/>
          </a:prstGeom>
        </p:spPr>
      </p:pic>
      <p:sp>
        <p:nvSpPr>
          <p:cNvPr id="12" name="Title 1">
            <a:extLst>
              <a:ext uri="{FF2B5EF4-FFF2-40B4-BE49-F238E27FC236}">
                <a16:creationId xmlns:a16="http://schemas.microsoft.com/office/drawing/2014/main" id="{804AD5A9-8AE0-5660-440A-B523FD2B6AEF}"/>
              </a:ext>
            </a:extLst>
          </p:cNvPr>
          <p:cNvSpPr>
            <a:spLocks noGrp="1"/>
          </p:cNvSpPr>
          <p:nvPr>
            <p:ph type="title"/>
          </p:nvPr>
        </p:nvSpPr>
        <p:spPr>
          <a:xfrm>
            <a:off x="1283857" y="384847"/>
            <a:ext cx="9814064" cy="633321"/>
          </a:xfrm>
        </p:spPr>
        <p:txBody>
          <a:bodyPr>
            <a:normAutofit fontScale="90000"/>
          </a:bodyPr>
          <a:lstStyle/>
          <a:p>
            <a:pPr algn="ctr"/>
            <a:r>
              <a:rPr lang="en-US" sz="4000" b="1" dirty="0"/>
              <a:t>Top Successful Projects : Based on Number of Backers</a:t>
            </a:r>
            <a:endParaRPr lang="en-IN" sz="4000" b="1" dirty="0"/>
          </a:p>
        </p:txBody>
      </p:sp>
      <p:sp>
        <p:nvSpPr>
          <p:cNvPr id="14" name="Oval 13">
            <a:extLst>
              <a:ext uri="{FF2B5EF4-FFF2-40B4-BE49-F238E27FC236}">
                <a16:creationId xmlns:a16="http://schemas.microsoft.com/office/drawing/2014/main" id="{2EAAF98A-FF1E-C28B-F595-33D73A0CF64E}"/>
              </a:ext>
            </a:extLst>
          </p:cNvPr>
          <p:cNvSpPr/>
          <p:nvPr/>
        </p:nvSpPr>
        <p:spPr>
          <a:xfrm>
            <a:off x="4735822" y="3102426"/>
            <a:ext cx="2120475" cy="225941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73F508CE-9F10-8766-0CAD-16D6FADB6A68}"/>
              </a:ext>
            </a:extLst>
          </p:cNvPr>
          <p:cNvCxnSpPr>
            <a:cxnSpLocks/>
          </p:cNvCxnSpPr>
          <p:nvPr/>
        </p:nvCxnSpPr>
        <p:spPr>
          <a:xfrm flipH="1" flipV="1">
            <a:off x="4934857" y="3776103"/>
            <a:ext cx="786062" cy="670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3442B58-5F54-B6AC-1BBB-9D18E56CDEE5}"/>
              </a:ext>
            </a:extLst>
          </p:cNvPr>
          <p:cNvCxnSpPr>
            <a:cxnSpLocks/>
          </p:cNvCxnSpPr>
          <p:nvPr/>
        </p:nvCxnSpPr>
        <p:spPr>
          <a:xfrm>
            <a:off x="6546004" y="474591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C5F490D-F07C-2A00-4C75-5373A1630812}"/>
              </a:ext>
            </a:extLst>
          </p:cNvPr>
          <p:cNvCxnSpPr>
            <a:cxnSpLocks/>
          </p:cNvCxnSpPr>
          <p:nvPr/>
        </p:nvCxnSpPr>
        <p:spPr>
          <a:xfrm flipH="1">
            <a:off x="4934857" y="4599615"/>
            <a:ext cx="441377" cy="146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87CE49F-07CE-9D63-841E-61306F89524B}"/>
              </a:ext>
            </a:extLst>
          </p:cNvPr>
          <p:cNvCxnSpPr>
            <a:cxnSpLocks/>
          </p:cNvCxnSpPr>
          <p:nvPr/>
        </p:nvCxnSpPr>
        <p:spPr>
          <a:xfrm flipV="1">
            <a:off x="6488740" y="3689718"/>
            <a:ext cx="131792" cy="199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D4155512-E759-A63A-A552-976444B992DB}"/>
              </a:ext>
            </a:extLst>
          </p:cNvPr>
          <p:cNvSpPr/>
          <p:nvPr/>
        </p:nvSpPr>
        <p:spPr>
          <a:xfrm>
            <a:off x="13408740" y="4150305"/>
            <a:ext cx="1743740" cy="1844826"/>
          </a:xfrm>
          <a:prstGeom prst="ellipse">
            <a:avLst/>
          </a:prstGeom>
        </p:spPr>
        <p:style>
          <a:lnRef idx="2">
            <a:schemeClr val="accent6">
              <a:shade val="15000"/>
            </a:schemeClr>
          </a:lnRef>
          <a:fillRef idx="1002">
            <a:schemeClr val="lt2"/>
          </a:fillRef>
          <a:effectRef idx="0">
            <a:schemeClr val="accent6"/>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A8ABA34C-0B62-7177-ECC3-8CCDA1BAB64D}"/>
              </a:ext>
            </a:extLst>
          </p:cNvPr>
          <p:cNvSpPr/>
          <p:nvPr/>
        </p:nvSpPr>
        <p:spPr>
          <a:xfrm>
            <a:off x="-2777237" y="3392774"/>
            <a:ext cx="1552353" cy="167994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A5889CB-35DE-F247-0BD6-B5DAC0FA95A5}"/>
              </a:ext>
            </a:extLst>
          </p:cNvPr>
          <p:cNvSpPr txBox="1"/>
          <p:nvPr/>
        </p:nvSpPr>
        <p:spPr>
          <a:xfrm>
            <a:off x="-3459210" y="4949292"/>
            <a:ext cx="1130031" cy="646331"/>
          </a:xfrm>
          <a:prstGeom prst="rect">
            <a:avLst/>
          </a:prstGeom>
          <a:noFill/>
        </p:spPr>
        <p:txBody>
          <a:bodyPr wrap="square" rtlCol="0">
            <a:spAutoFit/>
          </a:bodyPr>
          <a:lstStyle/>
          <a:p>
            <a:r>
              <a:rPr lang="en-IN" dirty="0"/>
              <a:t>Based on Location</a:t>
            </a:r>
          </a:p>
        </p:txBody>
      </p:sp>
      <p:sp>
        <p:nvSpPr>
          <p:cNvPr id="5" name="TextBox 4">
            <a:extLst>
              <a:ext uri="{FF2B5EF4-FFF2-40B4-BE49-F238E27FC236}">
                <a16:creationId xmlns:a16="http://schemas.microsoft.com/office/drawing/2014/main" id="{31F76A63-4A21-6EFE-8B1F-01B3AFD84DF6}"/>
              </a:ext>
            </a:extLst>
          </p:cNvPr>
          <p:cNvSpPr txBox="1"/>
          <p:nvPr/>
        </p:nvSpPr>
        <p:spPr>
          <a:xfrm>
            <a:off x="-4915237" y="1095920"/>
            <a:ext cx="1130031" cy="646331"/>
          </a:xfrm>
          <a:prstGeom prst="rect">
            <a:avLst/>
          </a:prstGeom>
          <a:noFill/>
        </p:spPr>
        <p:txBody>
          <a:bodyPr wrap="square" rtlCol="0">
            <a:spAutoFit/>
          </a:bodyPr>
          <a:lstStyle/>
          <a:p>
            <a:r>
              <a:rPr lang="en-IN" dirty="0"/>
              <a:t>Based on Year</a:t>
            </a:r>
          </a:p>
        </p:txBody>
      </p:sp>
      <p:sp>
        <p:nvSpPr>
          <p:cNvPr id="15" name="Oval 14">
            <a:extLst>
              <a:ext uri="{FF2B5EF4-FFF2-40B4-BE49-F238E27FC236}">
                <a16:creationId xmlns:a16="http://schemas.microsoft.com/office/drawing/2014/main" id="{3C343C53-8424-F088-4339-F87E7B094675}"/>
              </a:ext>
            </a:extLst>
          </p:cNvPr>
          <p:cNvSpPr/>
          <p:nvPr/>
        </p:nvSpPr>
        <p:spPr>
          <a:xfrm>
            <a:off x="4812547" y="3201828"/>
            <a:ext cx="1967023" cy="2060612"/>
          </a:xfrm>
          <a:prstGeom prst="ellipse">
            <a:avLst/>
          </a:prstGeom>
          <a:solidFill>
            <a:srgbClr val="7289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3674F5A-D91C-68E8-BEE6-6C81CD851194}"/>
              </a:ext>
            </a:extLst>
          </p:cNvPr>
          <p:cNvSpPr txBox="1"/>
          <p:nvPr/>
        </p:nvSpPr>
        <p:spPr>
          <a:xfrm>
            <a:off x="5229901" y="3776103"/>
            <a:ext cx="1390631" cy="923330"/>
          </a:xfrm>
          <a:prstGeom prst="rect">
            <a:avLst/>
          </a:prstGeom>
          <a:noFill/>
        </p:spPr>
        <p:txBody>
          <a:bodyPr wrap="square" rtlCol="0">
            <a:spAutoFit/>
          </a:bodyPr>
          <a:lstStyle/>
          <a:p>
            <a:r>
              <a:rPr lang="en-IN" dirty="0"/>
              <a:t>Based on Number of Backers</a:t>
            </a:r>
          </a:p>
        </p:txBody>
      </p:sp>
      <p:pic>
        <p:nvPicPr>
          <p:cNvPr id="21" name="Picture 20">
            <a:extLst>
              <a:ext uri="{FF2B5EF4-FFF2-40B4-BE49-F238E27FC236}">
                <a16:creationId xmlns:a16="http://schemas.microsoft.com/office/drawing/2014/main" id="{A3F1D8FB-0795-4371-667D-CA2A4CBAB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93" y="1240520"/>
            <a:ext cx="4093380" cy="20665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6" name="Picture 25">
            <a:extLst>
              <a:ext uri="{FF2B5EF4-FFF2-40B4-BE49-F238E27FC236}">
                <a16:creationId xmlns:a16="http://schemas.microsoft.com/office/drawing/2014/main" id="{C7BED302-E111-1E7B-ED56-7D8BEC028585}"/>
              </a:ext>
            </a:extLst>
          </p:cNvPr>
          <p:cNvPicPr>
            <a:picLocks noChangeAspect="1"/>
          </p:cNvPicPr>
          <p:nvPr/>
        </p:nvPicPr>
        <p:blipFill rotWithShape="1">
          <a:blip r:embed="rId5">
            <a:extLst>
              <a:ext uri="{28A0092B-C50C-407E-A947-70E740481C1C}">
                <a14:useLocalDpi xmlns:a14="http://schemas.microsoft.com/office/drawing/2010/main" val="0"/>
              </a:ext>
            </a:extLst>
          </a:blip>
          <a:srcRect l="-2477" t="639" r="566" b="-1355"/>
          <a:stretch/>
        </p:blipFill>
        <p:spPr>
          <a:xfrm>
            <a:off x="388352" y="4049264"/>
            <a:ext cx="3757841" cy="2294927"/>
          </a:xfrm>
          <a:prstGeom prst="round2DiagRect">
            <a:avLst>
              <a:gd name="adj1" fmla="val 16667"/>
              <a:gd name="adj2" fmla="val 1042"/>
            </a:avLst>
          </a:prstGeom>
          <a:ln w="88900" cap="sq">
            <a:solidFill>
              <a:srgbClr val="FFFFFF"/>
            </a:solidFill>
            <a:miter lim="800000"/>
          </a:ln>
          <a:effectLst>
            <a:outerShdw blurRad="254000" algn="tl" rotWithShape="0">
              <a:srgbClr val="000000">
                <a:alpha val="43000"/>
              </a:srgbClr>
            </a:outerShdw>
          </a:effectLst>
        </p:spPr>
      </p:pic>
      <p:pic>
        <p:nvPicPr>
          <p:cNvPr id="33" name="Picture 32">
            <a:extLst>
              <a:ext uri="{FF2B5EF4-FFF2-40B4-BE49-F238E27FC236}">
                <a16:creationId xmlns:a16="http://schemas.microsoft.com/office/drawing/2014/main" id="{2902E6E4-10B5-372A-3A9E-06C4BF237AFD}"/>
              </a:ext>
            </a:extLst>
          </p:cNvPr>
          <p:cNvPicPr>
            <a:picLocks noChangeAspect="1"/>
          </p:cNvPicPr>
          <p:nvPr/>
        </p:nvPicPr>
        <p:blipFill>
          <a:blip r:embed="rId6">
            <a:extLst>
              <a:ext uri="{28A0092B-C50C-407E-A947-70E740481C1C}">
                <a14:useLocalDpi xmlns:a14="http://schemas.microsoft.com/office/drawing/2010/main" val="0"/>
              </a:ext>
            </a:extLst>
          </a:blip>
          <a:srcRect l="166" r="166"/>
          <a:stretch/>
        </p:blipFill>
        <p:spPr>
          <a:xfrm>
            <a:off x="7530547" y="1292505"/>
            <a:ext cx="4093381" cy="21002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6" name="Picture 35">
            <a:extLst>
              <a:ext uri="{FF2B5EF4-FFF2-40B4-BE49-F238E27FC236}">
                <a16:creationId xmlns:a16="http://schemas.microsoft.com/office/drawing/2014/main" id="{92E72A6E-E77A-1066-31FC-5051D5D2FBCC}"/>
              </a:ext>
            </a:extLst>
          </p:cNvPr>
          <p:cNvPicPr>
            <a:picLocks noChangeAspect="1"/>
          </p:cNvPicPr>
          <p:nvPr/>
        </p:nvPicPr>
        <p:blipFill rotWithShape="1">
          <a:blip r:embed="rId7">
            <a:extLst>
              <a:ext uri="{28A0092B-C50C-407E-A947-70E740481C1C}">
                <a14:useLocalDpi xmlns:a14="http://schemas.microsoft.com/office/drawing/2010/main" val="0"/>
              </a:ext>
            </a:extLst>
          </a:blip>
          <a:srcRect l="5972" t="1332" r="9460" b="-2414"/>
          <a:stretch/>
        </p:blipFill>
        <p:spPr>
          <a:xfrm>
            <a:off x="7440769" y="4373592"/>
            <a:ext cx="4098538" cy="19572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7" name="Rectangle 36">
            <a:extLst>
              <a:ext uri="{FF2B5EF4-FFF2-40B4-BE49-F238E27FC236}">
                <a16:creationId xmlns:a16="http://schemas.microsoft.com/office/drawing/2014/main" id="{647FE40E-2F27-0A7C-5856-EECFC3B2849F}"/>
              </a:ext>
            </a:extLst>
          </p:cNvPr>
          <p:cNvSpPr/>
          <p:nvPr/>
        </p:nvSpPr>
        <p:spPr>
          <a:xfrm>
            <a:off x="215241" y="3411090"/>
            <a:ext cx="4034217" cy="2786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Bahnschrift Condensed" panose="020B0502040204020203" pitchFamily="34" charset="0"/>
              </a:rPr>
              <a:t>Excel</a:t>
            </a:r>
          </a:p>
        </p:txBody>
      </p:sp>
      <p:sp>
        <p:nvSpPr>
          <p:cNvPr id="39" name="Rectangle 38">
            <a:extLst>
              <a:ext uri="{FF2B5EF4-FFF2-40B4-BE49-F238E27FC236}">
                <a16:creationId xmlns:a16="http://schemas.microsoft.com/office/drawing/2014/main" id="{B7F2D778-F30F-1455-BD50-D90AEB7D8685}"/>
              </a:ext>
            </a:extLst>
          </p:cNvPr>
          <p:cNvSpPr/>
          <p:nvPr/>
        </p:nvSpPr>
        <p:spPr>
          <a:xfrm>
            <a:off x="7445926" y="3481983"/>
            <a:ext cx="4093381" cy="2430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latin typeface="Bahnschrift Condensed" panose="020B0502040204020203" pitchFamily="34" charset="0"/>
              </a:rPr>
              <a:t>Tableau</a:t>
            </a:r>
          </a:p>
        </p:txBody>
      </p:sp>
      <p:sp>
        <p:nvSpPr>
          <p:cNvPr id="40" name="Rectangle 39">
            <a:extLst>
              <a:ext uri="{FF2B5EF4-FFF2-40B4-BE49-F238E27FC236}">
                <a16:creationId xmlns:a16="http://schemas.microsoft.com/office/drawing/2014/main" id="{D9CE637D-7009-F356-BA41-BF3BC1CCA372}"/>
              </a:ext>
            </a:extLst>
          </p:cNvPr>
          <p:cNvSpPr/>
          <p:nvPr/>
        </p:nvSpPr>
        <p:spPr>
          <a:xfrm>
            <a:off x="300616" y="6452336"/>
            <a:ext cx="3863465" cy="2430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a:latin typeface="Bahnschrift Condensed" panose="020B0502040204020203" pitchFamily="34" charset="0"/>
              </a:rPr>
              <a:t>Powerbi</a:t>
            </a:r>
            <a:endParaRPr lang="en-IN" dirty="0">
              <a:latin typeface="Bahnschrift Condensed" panose="020B0502040204020203" pitchFamily="34" charset="0"/>
            </a:endParaRPr>
          </a:p>
        </p:txBody>
      </p:sp>
      <p:sp>
        <p:nvSpPr>
          <p:cNvPr id="41" name="Rectangle 40">
            <a:extLst>
              <a:ext uri="{FF2B5EF4-FFF2-40B4-BE49-F238E27FC236}">
                <a16:creationId xmlns:a16="http://schemas.microsoft.com/office/drawing/2014/main" id="{ED454CDE-6E4B-D0D6-C71E-685C38FE3CE6}"/>
              </a:ext>
            </a:extLst>
          </p:cNvPr>
          <p:cNvSpPr/>
          <p:nvPr/>
        </p:nvSpPr>
        <p:spPr>
          <a:xfrm>
            <a:off x="7362229" y="6330829"/>
            <a:ext cx="4093381" cy="2430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atin typeface="Bahnschrift Condensed" panose="020B0502040204020203" pitchFamily="34" charset="0"/>
              </a:rPr>
              <a:t>MySQL</a:t>
            </a:r>
          </a:p>
        </p:txBody>
      </p:sp>
    </p:spTree>
    <p:extLst>
      <p:ext uri="{BB962C8B-B14F-4D97-AF65-F5344CB8AC3E}">
        <p14:creationId xmlns:p14="http://schemas.microsoft.com/office/powerpoint/2010/main" val="2522985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7"/>
                                        </p:tgtEl>
                                        <p:attrNameLst>
                                          <p:attrName>ppt_w</p:attrName>
                                        </p:attrNameLst>
                                      </p:cBhvr>
                                      <p:tavLst>
                                        <p:tav tm="0">
                                          <p:val>
                                            <p:strVal val="ppt_w"/>
                                          </p:val>
                                        </p:tav>
                                        <p:tav tm="100000">
                                          <p:val>
                                            <p:fltVal val="0"/>
                                          </p:val>
                                        </p:tav>
                                      </p:tavLst>
                                    </p:anim>
                                    <p:anim calcmode="lin" valueType="num">
                                      <p:cBhvr>
                                        <p:cTn id="7" dur="500"/>
                                        <p:tgtEl>
                                          <p:spTgt spid="37"/>
                                        </p:tgtEl>
                                        <p:attrNameLst>
                                          <p:attrName>ppt_h</p:attrName>
                                        </p:attrNameLst>
                                      </p:cBhvr>
                                      <p:tavLst>
                                        <p:tav tm="0">
                                          <p:val>
                                            <p:strVal val="ppt_h"/>
                                          </p:val>
                                        </p:tav>
                                        <p:tav tm="100000">
                                          <p:val>
                                            <p:fltVal val="0"/>
                                          </p:val>
                                        </p:tav>
                                      </p:tavLst>
                                    </p:anim>
                                    <p:animEffect transition="out" filter="fade">
                                      <p:cBhvr>
                                        <p:cTn id="8" dur="500"/>
                                        <p:tgtEl>
                                          <p:spTgt spid="37"/>
                                        </p:tgtEl>
                                      </p:cBhvr>
                                    </p:animEffect>
                                    <p:set>
                                      <p:cBhvr>
                                        <p:cTn id="9" dur="1" fill="hold">
                                          <p:stCondLst>
                                            <p:cond delay="499"/>
                                          </p:stCondLst>
                                        </p:cTn>
                                        <p:tgtEl>
                                          <p:spTgt spid="37"/>
                                        </p:tgtEl>
                                        <p:attrNameLst>
                                          <p:attrName>style.visibility</p:attrName>
                                        </p:attrNameLst>
                                      </p:cBhvr>
                                      <p:to>
                                        <p:strVal val="hidden"/>
                                      </p:to>
                                    </p:set>
                                  </p:childTnLst>
                                </p:cTn>
                              </p:par>
                              <p:par>
                                <p:cTn id="10" presetID="53" presetClass="exit" presetSubtype="32" fill="hold" grpId="0" nodeType="withEffect">
                                  <p:stCondLst>
                                    <p:cond delay="0"/>
                                  </p:stCondLst>
                                  <p:childTnLst>
                                    <p:anim calcmode="lin" valueType="num">
                                      <p:cBhvr>
                                        <p:cTn id="11" dur="500"/>
                                        <p:tgtEl>
                                          <p:spTgt spid="39"/>
                                        </p:tgtEl>
                                        <p:attrNameLst>
                                          <p:attrName>ppt_w</p:attrName>
                                        </p:attrNameLst>
                                      </p:cBhvr>
                                      <p:tavLst>
                                        <p:tav tm="0">
                                          <p:val>
                                            <p:strVal val="ppt_w"/>
                                          </p:val>
                                        </p:tav>
                                        <p:tav tm="100000">
                                          <p:val>
                                            <p:fltVal val="0"/>
                                          </p:val>
                                        </p:tav>
                                      </p:tavLst>
                                    </p:anim>
                                    <p:anim calcmode="lin" valueType="num">
                                      <p:cBhvr>
                                        <p:cTn id="12" dur="500"/>
                                        <p:tgtEl>
                                          <p:spTgt spid="39"/>
                                        </p:tgtEl>
                                        <p:attrNameLst>
                                          <p:attrName>ppt_h</p:attrName>
                                        </p:attrNameLst>
                                      </p:cBhvr>
                                      <p:tavLst>
                                        <p:tav tm="0">
                                          <p:val>
                                            <p:strVal val="ppt_h"/>
                                          </p:val>
                                        </p:tav>
                                        <p:tav tm="100000">
                                          <p:val>
                                            <p:fltVal val="0"/>
                                          </p:val>
                                        </p:tav>
                                      </p:tavLst>
                                    </p:anim>
                                    <p:animEffect transition="out" filter="fade">
                                      <p:cBhvr>
                                        <p:cTn id="13" dur="500"/>
                                        <p:tgtEl>
                                          <p:spTgt spid="39"/>
                                        </p:tgtEl>
                                      </p:cBhvr>
                                    </p:animEffect>
                                    <p:set>
                                      <p:cBhvr>
                                        <p:cTn id="14" dur="1" fill="hold">
                                          <p:stCondLst>
                                            <p:cond delay="499"/>
                                          </p:stCondLst>
                                        </p:cTn>
                                        <p:tgtEl>
                                          <p:spTgt spid="39"/>
                                        </p:tgtEl>
                                        <p:attrNameLst>
                                          <p:attrName>style.visibility</p:attrName>
                                        </p:attrNameLst>
                                      </p:cBhvr>
                                      <p:to>
                                        <p:strVal val="hidden"/>
                                      </p:to>
                                    </p:set>
                                  </p:childTnLst>
                                </p:cTn>
                              </p:par>
                              <p:par>
                                <p:cTn id="15" presetID="53" presetClass="exit" presetSubtype="32" fill="hold" grpId="0" nodeType="withEffect">
                                  <p:stCondLst>
                                    <p:cond delay="0"/>
                                  </p:stCondLst>
                                  <p:childTnLst>
                                    <p:anim calcmode="lin" valueType="num">
                                      <p:cBhvr>
                                        <p:cTn id="16" dur="500"/>
                                        <p:tgtEl>
                                          <p:spTgt spid="40"/>
                                        </p:tgtEl>
                                        <p:attrNameLst>
                                          <p:attrName>ppt_w</p:attrName>
                                        </p:attrNameLst>
                                      </p:cBhvr>
                                      <p:tavLst>
                                        <p:tav tm="0">
                                          <p:val>
                                            <p:strVal val="ppt_w"/>
                                          </p:val>
                                        </p:tav>
                                        <p:tav tm="100000">
                                          <p:val>
                                            <p:fltVal val="0"/>
                                          </p:val>
                                        </p:tav>
                                      </p:tavLst>
                                    </p:anim>
                                    <p:anim calcmode="lin" valueType="num">
                                      <p:cBhvr>
                                        <p:cTn id="17" dur="500"/>
                                        <p:tgtEl>
                                          <p:spTgt spid="40"/>
                                        </p:tgtEl>
                                        <p:attrNameLst>
                                          <p:attrName>ppt_h</p:attrName>
                                        </p:attrNameLst>
                                      </p:cBhvr>
                                      <p:tavLst>
                                        <p:tav tm="0">
                                          <p:val>
                                            <p:strVal val="ppt_h"/>
                                          </p:val>
                                        </p:tav>
                                        <p:tav tm="100000">
                                          <p:val>
                                            <p:fltVal val="0"/>
                                          </p:val>
                                        </p:tav>
                                      </p:tavLst>
                                    </p:anim>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53" presetClass="exit" presetSubtype="32" fill="hold" grpId="0" nodeType="withEffect">
                                  <p:stCondLst>
                                    <p:cond delay="0"/>
                                  </p:stCondLst>
                                  <p:childTnLst>
                                    <p:anim calcmode="lin" valueType="num">
                                      <p:cBhvr>
                                        <p:cTn id="21" dur="500"/>
                                        <p:tgtEl>
                                          <p:spTgt spid="41"/>
                                        </p:tgtEl>
                                        <p:attrNameLst>
                                          <p:attrName>ppt_w</p:attrName>
                                        </p:attrNameLst>
                                      </p:cBhvr>
                                      <p:tavLst>
                                        <p:tav tm="0">
                                          <p:val>
                                            <p:strVal val="ppt_w"/>
                                          </p:val>
                                        </p:tav>
                                        <p:tav tm="100000">
                                          <p:val>
                                            <p:fltVal val="0"/>
                                          </p:val>
                                        </p:tav>
                                      </p:tavLst>
                                    </p:anim>
                                    <p:anim calcmode="lin" valueType="num">
                                      <p:cBhvr>
                                        <p:cTn id="22" dur="500"/>
                                        <p:tgtEl>
                                          <p:spTgt spid="41"/>
                                        </p:tgtEl>
                                        <p:attrNameLst>
                                          <p:attrName>ppt_h</p:attrName>
                                        </p:attrNameLst>
                                      </p:cBhvr>
                                      <p:tavLst>
                                        <p:tav tm="0">
                                          <p:val>
                                            <p:strVal val="ppt_h"/>
                                          </p:val>
                                        </p:tav>
                                        <p:tav tm="100000">
                                          <p:val>
                                            <p:fltVal val="0"/>
                                          </p:val>
                                        </p:tav>
                                      </p:tavLst>
                                    </p:anim>
                                    <p:animEffect transition="out" filter="fade">
                                      <p:cBhvr>
                                        <p:cTn id="23" dur="500"/>
                                        <p:tgtEl>
                                          <p:spTgt spid="41"/>
                                        </p:tgtEl>
                                      </p:cBhvr>
                                    </p:animEffect>
                                    <p:set>
                                      <p:cBhvr>
                                        <p:cTn id="24" dur="1" fill="hold">
                                          <p:stCondLst>
                                            <p:cond delay="499"/>
                                          </p:stCondLst>
                                        </p:cTn>
                                        <p:tgtEl>
                                          <p:spTgt spid="4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0" presetClass="exit" presetSubtype="0" fill="hold" nodeType="clickEffect">
                                  <p:stCondLst>
                                    <p:cond delay="0"/>
                                  </p:stCondLst>
                                  <p:childTnLst>
                                    <p:animEffect transition="out" filter="wedge">
                                      <p:cBhvr>
                                        <p:cTn id="28" dur="2000"/>
                                        <p:tgtEl>
                                          <p:spTgt spid="21"/>
                                        </p:tgtEl>
                                      </p:cBhvr>
                                    </p:animEffect>
                                    <p:set>
                                      <p:cBhvr>
                                        <p:cTn id="29" dur="1" fill="hold">
                                          <p:stCondLst>
                                            <p:cond delay="1999"/>
                                          </p:stCondLst>
                                        </p:cTn>
                                        <p:tgtEl>
                                          <p:spTgt spid="21"/>
                                        </p:tgtEl>
                                        <p:attrNameLst>
                                          <p:attrName>style.visibility</p:attrName>
                                        </p:attrNameLst>
                                      </p:cBhvr>
                                      <p:to>
                                        <p:strVal val="hidden"/>
                                      </p:to>
                                    </p:set>
                                  </p:childTnLst>
                                </p:cTn>
                              </p:par>
                              <p:par>
                                <p:cTn id="30" presetID="20" presetClass="exit" presetSubtype="0" fill="hold" nodeType="withEffect">
                                  <p:stCondLst>
                                    <p:cond delay="0"/>
                                  </p:stCondLst>
                                  <p:childTnLst>
                                    <p:animEffect transition="out" filter="wedge">
                                      <p:cBhvr>
                                        <p:cTn id="31" dur="2000"/>
                                        <p:tgtEl>
                                          <p:spTgt spid="33"/>
                                        </p:tgtEl>
                                      </p:cBhvr>
                                    </p:animEffect>
                                    <p:set>
                                      <p:cBhvr>
                                        <p:cTn id="32" dur="1" fill="hold">
                                          <p:stCondLst>
                                            <p:cond delay="1999"/>
                                          </p:stCondLst>
                                        </p:cTn>
                                        <p:tgtEl>
                                          <p:spTgt spid="33"/>
                                        </p:tgtEl>
                                        <p:attrNameLst>
                                          <p:attrName>style.visibility</p:attrName>
                                        </p:attrNameLst>
                                      </p:cBhvr>
                                      <p:to>
                                        <p:strVal val="hidden"/>
                                      </p:to>
                                    </p:set>
                                  </p:childTnLst>
                                </p:cTn>
                              </p:par>
                              <p:par>
                                <p:cTn id="33" presetID="20" presetClass="exit" presetSubtype="0" fill="hold" nodeType="withEffect">
                                  <p:stCondLst>
                                    <p:cond delay="0"/>
                                  </p:stCondLst>
                                  <p:childTnLst>
                                    <p:animEffect transition="out" filter="wedge">
                                      <p:cBhvr>
                                        <p:cTn id="34" dur="2000"/>
                                        <p:tgtEl>
                                          <p:spTgt spid="36"/>
                                        </p:tgtEl>
                                      </p:cBhvr>
                                    </p:animEffect>
                                    <p:set>
                                      <p:cBhvr>
                                        <p:cTn id="35" dur="1" fill="hold">
                                          <p:stCondLst>
                                            <p:cond delay="1999"/>
                                          </p:stCondLst>
                                        </p:cTn>
                                        <p:tgtEl>
                                          <p:spTgt spid="36"/>
                                        </p:tgtEl>
                                        <p:attrNameLst>
                                          <p:attrName>style.visibility</p:attrName>
                                        </p:attrNameLst>
                                      </p:cBhvr>
                                      <p:to>
                                        <p:strVal val="hidden"/>
                                      </p:to>
                                    </p:set>
                                  </p:childTnLst>
                                </p:cTn>
                              </p:par>
                              <p:par>
                                <p:cTn id="36" presetID="20" presetClass="exit" presetSubtype="0" fill="hold" nodeType="withEffect">
                                  <p:stCondLst>
                                    <p:cond delay="0"/>
                                  </p:stCondLst>
                                  <p:childTnLst>
                                    <p:animEffect transition="out" filter="wedge">
                                      <p:cBhvr>
                                        <p:cTn id="37" dur="2000"/>
                                        <p:tgtEl>
                                          <p:spTgt spid="26"/>
                                        </p:tgtEl>
                                      </p:cBhvr>
                                    </p:animEffect>
                                    <p:set>
                                      <p:cBhvr>
                                        <p:cTn id="38" dur="1" fill="hold">
                                          <p:stCondLst>
                                            <p:cond delay="1999"/>
                                          </p:stCondLst>
                                        </p:cTn>
                                        <p:tgtEl>
                                          <p:spTgt spid="2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9" presetClass="exit" presetSubtype="0" fill="hold" grpId="0" nodeType="clickEffect">
                                  <p:stCondLst>
                                    <p:cond delay="0"/>
                                  </p:stCondLst>
                                  <p:childTnLst>
                                    <p:animEffect transition="out" filter="dissolv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7" grpId="0" animBg="1"/>
      <p:bldP spid="39" grpId="0" animBg="1"/>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4072"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00" y="140472"/>
            <a:ext cx="1776100" cy="278628"/>
          </a:xfrm>
          <a:prstGeom prst="rect">
            <a:avLst/>
          </a:prstGeom>
        </p:spPr>
      </p:pic>
      <p:sp>
        <p:nvSpPr>
          <p:cNvPr id="12" name="Title 1">
            <a:extLst>
              <a:ext uri="{FF2B5EF4-FFF2-40B4-BE49-F238E27FC236}">
                <a16:creationId xmlns:a16="http://schemas.microsoft.com/office/drawing/2014/main" id="{804AD5A9-8AE0-5660-440A-B523FD2B6AEF}"/>
              </a:ext>
            </a:extLst>
          </p:cNvPr>
          <p:cNvSpPr>
            <a:spLocks noGrp="1"/>
          </p:cNvSpPr>
          <p:nvPr>
            <p:ph type="title"/>
          </p:nvPr>
        </p:nvSpPr>
        <p:spPr>
          <a:xfrm>
            <a:off x="2473925" y="279787"/>
            <a:ext cx="9387875" cy="507614"/>
          </a:xfrm>
        </p:spPr>
        <p:txBody>
          <a:bodyPr>
            <a:normAutofit fontScale="90000"/>
          </a:bodyPr>
          <a:lstStyle/>
          <a:p>
            <a:pPr algn="ctr"/>
            <a:r>
              <a:rPr lang="en-US" sz="4000" b="1" dirty="0"/>
              <a:t>Percentage of Successful Projects  by Category</a:t>
            </a:r>
            <a:endParaRPr lang="en-IN" sz="4000" b="1" dirty="0"/>
          </a:p>
        </p:txBody>
      </p:sp>
      <p:cxnSp>
        <p:nvCxnSpPr>
          <p:cNvPr id="17" name="Straight Arrow Connector 16">
            <a:extLst>
              <a:ext uri="{FF2B5EF4-FFF2-40B4-BE49-F238E27FC236}">
                <a16:creationId xmlns:a16="http://schemas.microsoft.com/office/drawing/2014/main" id="{73F508CE-9F10-8766-0CAD-16D6FADB6A68}"/>
              </a:ext>
            </a:extLst>
          </p:cNvPr>
          <p:cNvCxnSpPr>
            <a:cxnSpLocks/>
          </p:cNvCxnSpPr>
          <p:nvPr/>
        </p:nvCxnSpPr>
        <p:spPr>
          <a:xfrm flipH="1" flipV="1">
            <a:off x="4221330" y="3289336"/>
            <a:ext cx="1274938" cy="114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3442B58-5F54-B6AC-1BBB-9D18E56CDEE5}"/>
              </a:ext>
            </a:extLst>
          </p:cNvPr>
          <p:cNvCxnSpPr>
            <a:cxnSpLocks/>
          </p:cNvCxnSpPr>
          <p:nvPr/>
        </p:nvCxnSpPr>
        <p:spPr>
          <a:xfrm>
            <a:off x="6227671" y="4542229"/>
            <a:ext cx="1040632" cy="680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C5F490D-F07C-2A00-4C75-5373A1630812}"/>
              </a:ext>
            </a:extLst>
          </p:cNvPr>
          <p:cNvCxnSpPr>
            <a:cxnSpLocks/>
          </p:cNvCxnSpPr>
          <p:nvPr/>
        </p:nvCxnSpPr>
        <p:spPr>
          <a:xfrm flipH="1">
            <a:off x="4320164" y="4616178"/>
            <a:ext cx="806837" cy="696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87CE49F-07CE-9D63-841E-61306F89524B}"/>
              </a:ext>
            </a:extLst>
          </p:cNvPr>
          <p:cNvCxnSpPr>
            <a:cxnSpLocks/>
          </p:cNvCxnSpPr>
          <p:nvPr/>
        </p:nvCxnSpPr>
        <p:spPr>
          <a:xfrm flipV="1">
            <a:off x="6685875" y="3266639"/>
            <a:ext cx="577721" cy="55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3C343C53-8424-F088-4339-F87E7B094675}"/>
              </a:ext>
            </a:extLst>
          </p:cNvPr>
          <p:cNvSpPr/>
          <p:nvPr/>
        </p:nvSpPr>
        <p:spPr>
          <a:xfrm>
            <a:off x="2233099" y="7661064"/>
            <a:ext cx="1967023" cy="2060612"/>
          </a:xfrm>
          <a:prstGeom prst="ellipse">
            <a:avLst/>
          </a:prstGeom>
          <a:solidFill>
            <a:srgbClr val="7289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D4155512-E759-A63A-A552-976444B992DB}"/>
              </a:ext>
            </a:extLst>
          </p:cNvPr>
          <p:cNvSpPr/>
          <p:nvPr/>
        </p:nvSpPr>
        <p:spPr>
          <a:xfrm>
            <a:off x="13408740" y="4150305"/>
            <a:ext cx="1743740" cy="1844826"/>
          </a:xfrm>
          <a:prstGeom prst="ellipse">
            <a:avLst/>
          </a:prstGeom>
        </p:spPr>
        <p:style>
          <a:lnRef idx="2">
            <a:schemeClr val="accent6">
              <a:shade val="15000"/>
            </a:schemeClr>
          </a:lnRef>
          <a:fillRef idx="1002">
            <a:schemeClr val="lt2"/>
          </a:fillRef>
          <a:effectRef idx="0">
            <a:schemeClr val="accent6"/>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A8ABA34C-0B62-7177-ECC3-8CCDA1BAB64D}"/>
              </a:ext>
            </a:extLst>
          </p:cNvPr>
          <p:cNvSpPr/>
          <p:nvPr/>
        </p:nvSpPr>
        <p:spPr>
          <a:xfrm>
            <a:off x="-2979022" y="3392774"/>
            <a:ext cx="1552353" cy="1679944"/>
          </a:xfrm>
          <a:prstGeom prst="ellipse">
            <a:avLst/>
          </a:prstGeom>
          <a:solidFill>
            <a:srgbClr val="7289EA"/>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4AA0668F-21B6-0C99-CE15-44F054D2BC0E}"/>
              </a:ext>
            </a:extLst>
          </p:cNvPr>
          <p:cNvSpPr txBox="1"/>
          <p:nvPr/>
        </p:nvSpPr>
        <p:spPr>
          <a:xfrm>
            <a:off x="13162477" y="3909580"/>
            <a:ext cx="1137683" cy="646331"/>
          </a:xfrm>
          <a:prstGeom prst="rect">
            <a:avLst/>
          </a:prstGeom>
          <a:noFill/>
        </p:spPr>
        <p:txBody>
          <a:bodyPr wrap="square" rtlCol="0">
            <a:spAutoFit/>
          </a:bodyPr>
          <a:lstStyle/>
          <a:p>
            <a:r>
              <a:rPr lang="en-IN" dirty="0"/>
              <a:t>Based on Outcome</a:t>
            </a:r>
          </a:p>
        </p:txBody>
      </p:sp>
      <p:sp>
        <p:nvSpPr>
          <p:cNvPr id="6" name="TextBox 5">
            <a:extLst>
              <a:ext uri="{FF2B5EF4-FFF2-40B4-BE49-F238E27FC236}">
                <a16:creationId xmlns:a16="http://schemas.microsoft.com/office/drawing/2014/main" id="{6A5889CB-35DE-F247-0BD6-B5DAC0FA95A5}"/>
              </a:ext>
            </a:extLst>
          </p:cNvPr>
          <p:cNvSpPr txBox="1"/>
          <p:nvPr/>
        </p:nvSpPr>
        <p:spPr>
          <a:xfrm>
            <a:off x="-3459210" y="4949292"/>
            <a:ext cx="1130031" cy="646331"/>
          </a:xfrm>
          <a:prstGeom prst="rect">
            <a:avLst/>
          </a:prstGeom>
          <a:noFill/>
        </p:spPr>
        <p:txBody>
          <a:bodyPr wrap="square" rtlCol="0">
            <a:spAutoFit/>
          </a:bodyPr>
          <a:lstStyle/>
          <a:p>
            <a:r>
              <a:rPr lang="en-IN" dirty="0"/>
              <a:t>Based on Location</a:t>
            </a:r>
          </a:p>
        </p:txBody>
      </p:sp>
      <p:sp>
        <p:nvSpPr>
          <p:cNvPr id="7" name="TextBox 6">
            <a:extLst>
              <a:ext uri="{FF2B5EF4-FFF2-40B4-BE49-F238E27FC236}">
                <a16:creationId xmlns:a16="http://schemas.microsoft.com/office/drawing/2014/main" id="{23674F5A-D91C-68E8-BEE6-6C81CD851194}"/>
              </a:ext>
            </a:extLst>
          </p:cNvPr>
          <p:cNvSpPr txBox="1"/>
          <p:nvPr/>
        </p:nvSpPr>
        <p:spPr>
          <a:xfrm>
            <a:off x="5331068" y="-1999096"/>
            <a:ext cx="1130031" cy="646331"/>
          </a:xfrm>
          <a:prstGeom prst="rect">
            <a:avLst/>
          </a:prstGeom>
          <a:noFill/>
        </p:spPr>
        <p:txBody>
          <a:bodyPr wrap="square" rtlCol="0">
            <a:spAutoFit/>
          </a:bodyPr>
          <a:lstStyle/>
          <a:p>
            <a:r>
              <a:rPr lang="en-IN" dirty="0"/>
              <a:t>Based on Category</a:t>
            </a:r>
          </a:p>
        </p:txBody>
      </p:sp>
      <p:sp>
        <p:nvSpPr>
          <p:cNvPr id="14" name="Oval 13">
            <a:extLst>
              <a:ext uri="{FF2B5EF4-FFF2-40B4-BE49-F238E27FC236}">
                <a16:creationId xmlns:a16="http://schemas.microsoft.com/office/drawing/2014/main" id="{2EAAF98A-FF1E-C28B-F595-33D73A0CF64E}"/>
              </a:ext>
            </a:extLst>
          </p:cNvPr>
          <p:cNvSpPr/>
          <p:nvPr/>
        </p:nvSpPr>
        <p:spPr>
          <a:xfrm>
            <a:off x="4736793" y="3038069"/>
            <a:ext cx="2110328" cy="222171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F599D41-7B98-7998-1D90-B1D8CF7C69BE}"/>
              </a:ext>
            </a:extLst>
          </p:cNvPr>
          <p:cNvSpPr txBox="1"/>
          <p:nvPr/>
        </p:nvSpPr>
        <p:spPr>
          <a:xfrm>
            <a:off x="5127001" y="3943854"/>
            <a:ext cx="1386227" cy="369332"/>
          </a:xfrm>
          <a:prstGeom prst="rect">
            <a:avLst/>
          </a:prstGeom>
          <a:noFill/>
        </p:spPr>
        <p:txBody>
          <a:bodyPr wrap="square" rtlCol="0">
            <a:spAutoFit/>
          </a:bodyPr>
          <a:lstStyle/>
          <a:p>
            <a:r>
              <a:rPr lang="en-IN" b="1" dirty="0">
                <a:latin typeface="Bahnschrift SemiBold" panose="020B0502040204020203" pitchFamily="34" charset="0"/>
              </a:rPr>
              <a:t>Success %</a:t>
            </a:r>
          </a:p>
        </p:txBody>
      </p:sp>
      <p:sp>
        <p:nvSpPr>
          <p:cNvPr id="9" name="TextBox 8">
            <a:extLst>
              <a:ext uri="{FF2B5EF4-FFF2-40B4-BE49-F238E27FC236}">
                <a16:creationId xmlns:a16="http://schemas.microsoft.com/office/drawing/2014/main" id="{438F1D32-C74B-632D-AE25-0AE4702FB30A}"/>
              </a:ext>
            </a:extLst>
          </p:cNvPr>
          <p:cNvSpPr txBox="1"/>
          <p:nvPr/>
        </p:nvSpPr>
        <p:spPr>
          <a:xfrm>
            <a:off x="5200767" y="6983243"/>
            <a:ext cx="1390631" cy="923330"/>
          </a:xfrm>
          <a:prstGeom prst="rect">
            <a:avLst/>
          </a:prstGeom>
          <a:noFill/>
        </p:spPr>
        <p:txBody>
          <a:bodyPr wrap="square" rtlCol="0">
            <a:spAutoFit/>
          </a:bodyPr>
          <a:lstStyle/>
          <a:p>
            <a:r>
              <a:rPr lang="en-IN" dirty="0"/>
              <a:t>Based on Number of Backers</a:t>
            </a:r>
          </a:p>
        </p:txBody>
      </p:sp>
      <p:pic>
        <p:nvPicPr>
          <p:cNvPr id="11" name="Picture 10">
            <a:extLst>
              <a:ext uri="{FF2B5EF4-FFF2-40B4-BE49-F238E27FC236}">
                <a16:creationId xmlns:a16="http://schemas.microsoft.com/office/drawing/2014/main" id="{EFEA49E9-AD41-5B03-D508-171D18F4837E}"/>
              </a:ext>
            </a:extLst>
          </p:cNvPr>
          <p:cNvPicPr>
            <a:picLocks noChangeAspect="1"/>
          </p:cNvPicPr>
          <p:nvPr/>
        </p:nvPicPr>
        <p:blipFill rotWithShape="1">
          <a:blip r:embed="rId4">
            <a:extLst>
              <a:ext uri="{28A0092B-C50C-407E-A947-70E740481C1C}">
                <a14:useLocalDpi xmlns:a14="http://schemas.microsoft.com/office/drawing/2010/main" val="0"/>
              </a:ext>
            </a:extLst>
          </a:blip>
          <a:srcRect l="473" t="241" r="491" b="76136"/>
          <a:stretch/>
        </p:blipFill>
        <p:spPr>
          <a:xfrm>
            <a:off x="722620" y="1238417"/>
            <a:ext cx="3443975" cy="15910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6" name="Picture 15">
            <a:extLst>
              <a:ext uri="{FF2B5EF4-FFF2-40B4-BE49-F238E27FC236}">
                <a16:creationId xmlns:a16="http://schemas.microsoft.com/office/drawing/2014/main" id="{91E2F849-86DC-068C-12AE-8D95CBC93C1D}"/>
              </a:ext>
            </a:extLst>
          </p:cNvPr>
          <p:cNvPicPr>
            <a:picLocks noChangeAspect="1"/>
          </p:cNvPicPr>
          <p:nvPr/>
        </p:nvPicPr>
        <p:blipFill rotWithShape="1">
          <a:blip r:embed="rId5">
            <a:extLst>
              <a:ext uri="{28A0092B-C50C-407E-A947-70E740481C1C}">
                <a14:useLocalDpi xmlns:a14="http://schemas.microsoft.com/office/drawing/2010/main" val="0"/>
              </a:ext>
            </a:extLst>
          </a:blip>
          <a:srcRect t="49107" b="22232"/>
          <a:stretch/>
        </p:blipFill>
        <p:spPr>
          <a:xfrm>
            <a:off x="7395403" y="1238417"/>
            <a:ext cx="3592723" cy="17185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9" name="Picture 18">
            <a:extLst>
              <a:ext uri="{FF2B5EF4-FFF2-40B4-BE49-F238E27FC236}">
                <a16:creationId xmlns:a16="http://schemas.microsoft.com/office/drawing/2014/main" id="{63F7D27A-513C-9B79-8BC3-65BECC5D9388}"/>
              </a:ext>
            </a:extLst>
          </p:cNvPr>
          <p:cNvPicPr>
            <a:picLocks noChangeAspect="1"/>
          </p:cNvPicPr>
          <p:nvPr/>
        </p:nvPicPr>
        <p:blipFill rotWithShape="1">
          <a:blip r:embed="rId6">
            <a:extLst>
              <a:ext uri="{28A0092B-C50C-407E-A947-70E740481C1C}">
                <a14:useLocalDpi xmlns:a14="http://schemas.microsoft.com/office/drawing/2010/main" val="0"/>
              </a:ext>
            </a:extLst>
          </a:blip>
          <a:srcRect t="76671"/>
          <a:stretch/>
        </p:blipFill>
        <p:spPr>
          <a:xfrm>
            <a:off x="921793" y="4825390"/>
            <a:ext cx="3244802" cy="138503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2" name="Picture 21">
            <a:extLst>
              <a:ext uri="{FF2B5EF4-FFF2-40B4-BE49-F238E27FC236}">
                <a16:creationId xmlns:a16="http://schemas.microsoft.com/office/drawing/2014/main" id="{38230EF9-DB10-4946-73F2-2091DD5F35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7319" y="4555911"/>
            <a:ext cx="4243019" cy="17184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3" name="Rectangle 22">
            <a:extLst>
              <a:ext uri="{FF2B5EF4-FFF2-40B4-BE49-F238E27FC236}">
                <a16:creationId xmlns:a16="http://schemas.microsoft.com/office/drawing/2014/main" id="{BD752FBA-7E93-B918-7735-01DA0671BDB6}"/>
              </a:ext>
            </a:extLst>
          </p:cNvPr>
          <p:cNvSpPr/>
          <p:nvPr/>
        </p:nvSpPr>
        <p:spPr>
          <a:xfrm>
            <a:off x="636204" y="3021123"/>
            <a:ext cx="3563917" cy="2455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Bahnschrift Condensed" panose="020B0502040204020203" pitchFamily="34" charset="0"/>
              </a:rPr>
              <a:t>Excel</a:t>
            </a:r>
          </a:p>
        </p:txBody>
      </p:sp>
      <p:sp>
        <p:nvSpPr>
          <p:cNvPr id="24" name="Rectangle 23">
            <a:extLst>
              <a:ext uri="{FF2B5EF4-FFF2-40B4-BE49-F238E27FC236}">
                <a16:creationId xmlns:a16="http://schemas.microsoft.com/office/drawing/2014/main" id="{C0C5E56D-7342-B21A-6655-EB3CC23A4CFA}"/>
              </a:ext>
            </a:extLst>
          </p:cNvPr>
          <p:cNvSpPr/>
          <p:nvPr/>
        </p:nvSpPr>
        <p:spPr>
          <a:xfrm>
            <a:off x="826138" y="6310742"/>
            <a:ext cx="3395192" cy="1777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a:latin typeface="Bahnschrift Condensed" panose="020B0502040204020203" pitchFamily="34" charset="0"/>
              </a:rPr>
              <a:t>Powerbi</a:t>
            </a:r>
            <a:endParaRPr lang="en-IN" dirty="0">
              <a:latin typeface="Bahnschrift Condensed" panose="020B0502040204020203" pitchFamily="34" charset="0"/>
            </a:endParaRPr>
          </a:p>
        </p:txBody>
      </p:sp>
      <p:sp>
        <p:nvSpPr>
          <p:cNvPr id="25" name="Rectangle 24">
            <a:extLst>
              <a:ext uri="{FF2B5EF4-FFF2-40B4-BE49-F238E27FC236}">
                <a16:creationId xmlns:a16="http://schemas.microsoft.com/office/drawing/2014/main" id="{3EB03B11-049F-DE1A-C02B-DEE4A45C1F54}"/>
              </a:ext>
            </a:extLst>
          </p:cNvPr>
          <p:cNvSpPr/>
          <p:nvPr/>
        </p:nvSpPr>
        <p:spPr>
          <a:xfrm>
            <a:off x="7286118" y="3064412"/>
            <a:ext cx="3592723" cy="20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latin typeface="Bahnschrift Condensed" panose="020B0502040204020203" pitchFamily="34" charset="0"/>
              </a:rPr>
              <a:t>Tableau</a:t>
            </a:r>
          </a:p>
        </p:txBody>
      </p:sp>
      <p:sp>
        <p:nvSpPr>
          <p:cNvPr id="26" name="Rectangle 25">
            <a:extLst>
              <a:ext uri="{FF2B5EF4-FFF2-40B4-BE49-F238E27FC236}">
                <a16:creationId xmlns:a16="http://schemas.microsoft.com/office/drawing/2014/main" id="{3FA15F77-C89D-6A6A-2943-EF4429841827}"/>
              </a:ext>
            </a:extLst>
          </p:cNvPr>
          <p:cNvSpPr/>
          <p:nvPr/>
        </p:nvSpPr>
        <p:spPr>
          <a:xfrm>
            <a:off x="7327216" y="6399619"/>
            <a:ext cx="4093381" cy="17775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atin typeface="Bahnschrift Condensed" panose="020B0502040204020203" pitchFamily="34" charset="0"/>
              </a:rPr>
              <a:t>MySQL</a:t>
            </a:r>
          </a:p>
        </p:txBody>
      </p:sp>
    </p:spTree>
    <p:extLst>
      <p:ext uri="{BB962C8B-B14F-4D97-AF65-F5344CB8AC3E}">
        <p14:creationId xmlns:p14="http://schemas.microsoft.com/office/powerpoint/2010/main" val="517909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randombar(horizontal)">
                                      <p:cBhvr>
                                        <p:cTn id="12" dur="500"/>
                                        <p:tgtEl>
                                          <p:spTgt spid="2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randombar(horizontal)">
                                      <p:cBhvr>
                                        <p:cTn id="15" dur="500"/>
                                        <p:tgtEl>
                                          <p:spTgt spid="2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randombar(horizontal)">
                                      <p:cBhvr>
                                        <p:cTn id="18" dur="500"/>
                                        <p:tgtEl>
                                          <p:spTgt spid="2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horizontal)">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amond(in)">
                                      <p:cBhvr>
                                        <p:cTn id="26" dur="2000"/>
                                        <p:tgtEl>
                                          <p:spTgt spid="11"/>
                                        </p:tgtEl>
                                      </p:cBhvr>
                                    </p:animEffect>
                                  </p:childTnLst>
                                </p:cTn>
                              </p:par>
                              <p:par>
                                <p:cTn id="27" presetID="8" presetClass="entr" presetSubtype="16"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amond(in)">
                                      <p:cBhvr>
                                        <p:cTn id="29" dur="2000"/>
                                        <p:tgtEl>
                                          <p:spTgt spid="16"/>
                                        </p:tgtEl>
                                      </p:cBhvr>
                                    </p:animEffect>
                                  </p:childTnLst>
                                </p:cTn>
                              </p:par>
                              <p:par>
                                <p:cTn id="30" presetID="8" presetClass="entr" presetSubtype="16"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amond(in)">
                                      <p:cBhvr>
                                        <p:cTn id="32" dur="2000"/>
                                        <p:tgtEl>
                                          <p:spTgt spid="22"/>
                                        </p:tgtEl>
                                      </p:cBhvr>
                                    </p:animEffect>
                                  </p:childTnLst>
                                </p:cTn>
                              </p:par>
                              <p:par>
                                <p:cTn id="33" presetID="8" presetClass="entr" presetSubtype="16"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amond(in)">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animBg="1"/>
      <p:bldP spid="24"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4072"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00" y="140472"/>
            <a:ext cx="1776100" cy="278628"/>
          </a:xfrm>
          <a:prstGeom prst="rect">
            <a:avLst/>
          </a:prstGeom>
        </p:spPr>
      </p:pic>
      <p:sp>
        <p:nvSpPr>
          <p:cNvPr id="12" name="Title 1">
            <a:extLst>
              <a:ext uri="{FF2B5EF4-FFF2-40B4-BE49-F238E27FC236}">
                <a16:creationId xmlns:a16="http://schemas.microsoft.com/office/drawing/2014/main" id="{804AD5A9-8AE0-5660-440A-B523FD2B6AEF}"/>
              </a:ext>
            </a:extLst>
          </p:cNvPr>
          <p:cNvSpPr>
            <a:spLocks noGrp="1"/>
          </p:cNvSpPr>
          <p:nvPr>
            <p:ph type="title"/>
          </p:nvPr>
        </p:nvSpPr>
        <p:spPr>
          <a:xfrm>
            <a:off x="2473925" y="279787"/>
            <a:ext cx="9387875" cy="507614"/>
          </a:xfrm>
        </p:spPr>
        <p:txBody>
          <a:bodyPr>
            <a:normAutofit fontScale="90000"/>
          </a:bodyPr>
          <a:lstStyle/>
          <a:p>
            <a:pPr algn="ctr"/>
            <a:r>
              <a:rPr lang="en-US" sz="4000" b="1" dirty="0"/>
              <a:t>Percentage of Successful Projects  by Category</a:t>
            </a:r>
            <a:endParaRPr lang="en-IN" sz="4000" b="1" dirty="0"/>
          </a:p>
        </p:txBody>
      </p:sp>
      <p:sp>
        <p:nvSpPr>
          <p:cNvPr id="15" name="Oval 14">
            <a:extLst>
              <a:ext uri="{FF2B5EF4-FFF2-40B4-BE49-F238E27FC236}">
                <a16:creationId xmlns:a16="http://schemas.microsoft.com/office/drawing/2014/main" id="{3C343C53-8424-F088-4339-F87E7B094675}"/>
              </a:ext>
            </a:extLst>
          </p:cNvPr>
          <p:cNvSpPr/>
          <p:nvPr/>
        </p:nvSpPr>
        <p:spPr>
          <a:xfrm>
            <a:off x="2233099" y="7661064"/>
            <a:ext cx="1967023" cy="2060612"/>
          </a:xfrm>
          <a:prstGeom prst="ellipse">
            <a:avLst/>
          </a:prstGeom>
          <a:solidFill>
            <a:srgbClr val="7289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D4155512-E759-A63A-A552-976444B992DB}"/>
              </a:ext>
            </a:extLst>
          </p:cNvPr>
          <p:cNvSpPr/>
          <p:nvPr/>
        </p:nvSpPr>
        <p:spPr>
          <a:xfrm>
            <a:off x="13408740" y="4150305"/>
            <a:ext cx="1743740" cy="1844826"/>
          </a:xfrm>
          <a:prstGeom prst="ellipse">
            <a:avLst/>
          </a:prstGeom>
        </p:spPr>
        <p:style>
          <a:lnRef idx="2">
            <a:schemeClr val="accent6">
              <a:shade val="15000"/>
            </a:schemeClr>
          </a:lnRef>
          <a:fillRef idx="1002">
            <a:schemeClr val="lt2"/>
          </a:fillRef>
          <a:effectRef idx="0">
            <a:schemeClr val="accent6"/>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A8ABA34C-0B62-7177-ECC3-8CCDA1BAB64D}"/>
              </a:ext>
            </a:extLst>
          </p:cNvPr>
          <p:cNvSpPr/>
          <p:nvPr/>
        </p:nvSpPr>
        <p:spPr>
          <a:xfrm>
            <a:off x="-2777237" y="3392774"/>
            <a:ext cx="1552353" cy="1679944"/>
          </a:xfrm>
          <a:prstGeom prst="ellipse">
            <a:avLst/>
          </a:prstGeom>
          <a:solidFill>
            <a:srgbClr val="7289EA"/>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4AA0668F-21B6-0C99-CE15-44F054D2BC0E}"/>
              </a:ext>
            </a:extLst>
          </p:cNvPr>
          <p:cNvSpPr txBox="1"/>
          <p:nvPr/>
        </p:nvSpPr>
        <p:spPr>
          <a:xfrm>
            <a:off x="13162477" y="3909580"/>
            <a:ext cx="1137683" cy="646331"/>
          </a:xfrm>
          <a:prstGeom prst="rect">
            <a:avLst/>
          </a:prstGeom>
          <a:noFill/>
        </p:spPr>
        <p:txBody>
          <a:bodyPr wrap="square" rtlCol="0">
            <a:spAutoFit/>
          </a:bodyPr>
          <a:lstStyle/>
          <a:p>
            <a:r>
              <a:rPr lang="en-IN" dirty="0"/>
              <a:t>Based on Outcome</a:t>
            </a:r>
          </a:p>
        </p:txBody>
      </p:sp>
      <p:sp>
        <p:nvSpPr>
          <p:cNvPr id="6" name="TextBox 5">
            <a:extLst>
              <a:ext uri="{FF2B5EF4-FFF2-40B4-BE49-F238E27FC236}">
                <a16:creationId xmlns:a16="http://schemas.microsoft.com/office/drawing/2014/main" id="{6A5889CB-35DE-F247-0BD6-B5DAC0FA95A5}"/>
              </a:ext>
            </a:extLst>
          </p:cNvPr>
          <p:cNvSpPr txBox="1"/>
          <p:nvPr/>
        </p:nvSpPr>
        <p:spPr>
          <a:xfrm>
            <a:off x="-3459210" y="4949292"/>
            <a:ext cx="1130031" cy="646331"/>
          </a:xfrm>
          <a:prstGeom prst="rect">
            <a:avLst/>
          </a:prstGeom>
          <a:noFill/>
        </p:spPr>
        <p:txBody>
          <a:bodyPr wrap="square" rtlCol="0">
            <a:spAutoFit/>
          </a:bodyPr>
          <a:lstStyle/>
          <a:p>
            <a:r>
              <a:rPr lang="en-IN" dirty="0"/>
              <a:t>Based on Location</a:t>
            </a:r>
          </a:p>
        </p:txBody>
      </p:sp>
      <p:sp>
        <p:nvSpPr>
          <p:cNvPr id="7" name="TextBox 6">
            <a:extLst>
              <a:ext uri="{FF2B5EF4-FFF2-40B4-BE49-F238E27FC236}">
                <a16:creationId xmlns:a16="http://schemas.microsoft.com/office/drawing/2014/main" id="{23674F5A-D91C-68E8-BEE6-6C81CD851194}"/>
              </a:ext>
            </a:extLst>
          </p:cNvPr>
          <p:cNvSpPr txBox="1"/>
          <p:nvPr/>
        </p:nvSpPr>
        <p:spPr>
          <a:xfrm>
            <a:off x="5331068" y="-1999096"/>
            <a:ext cx="1130031" cy="646331"/>
          </a:xfrm>
          <a:prstGeom prst="rect">
            <a:avLst/>
          </a:prstGeom>
          <a:noFill/>
        </p:spPr>
        <p:txBody>
          <a:bodyPr wrap="square" rtlCol="0">
            <a:spAutoFit/>
          </a:bodyPr>
          <a:lstStyle/>
          <a:p>
            <a:r>
              <a:rPr lang="en-IN" dirty="0"/>
              <a:t>Based on Category</a:t>
            </a:r>
          </a:p>
        </p:txBody>
      </p:sp>
      <p:sp>
        <p:nvSpPr>
          <p:cNvPr id="14" name="Oval 13">
            <a:extLst>
              <a:ext uri="{FF2B5EF4-FFF2-40B4-BE49-F238E27FC236}">
                <a16:creationId xmlns:a16="http://schemas.microsoft.com/office/drawing/2014/main" id="{2EAAF98A-FF1E-C28B-F595-33D73A0CF64E}"/>
              </a:ext>
            </a:extLst>
          </p:cNvPr>
          <p:cNvSpPr/>
          <p:nvPr/>
        </p:nvSpPr>
        <p:spPr>
          <a:xfrm>
            <a:off x="13284633" y="-2015185"/>
            <a:ext cx="2110328" cy="222171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F599D41-7B98-7998-1D90-B1D8CF7C69BE}"/>
              </a:ext>
            </a:extLst>
          </p:cNvPr>
          <p:cNvSpPr txBox="1"/>
          <p:nvPr/>
        </p:nvSpPr>
        <p:spPr>
          <a:xfrm>
            <a:off x="2940630" y="-2082366"/>
            <a:ext cx="1115625" cy="369332"/>
          </a:xfrm>
          <a:prstGeom prst="rect">
            <a:avLst/>
          </a:prstGeom>
          <a:noFill/>
        </p:spPr>
        <p:txBody>
          <a:bodyPr wrap="square" rtlCol="0">
            <a:spAutoFit/>
          </a:bodyPr>
          <a:lstStyle/>
          <a:p>
            <a:r>
              <a:rPr lang="en-IN" dirty="0"/>
              <a:t>Success %</a:t>
            </a:r>
          </a:p>
        </p:txBody>
      </p:sp>
      <p:sp>
        <p:nvSpPr>
          <p:cNvPr id="9" name="TextBox 8">
            <a:extLst>
              <a:ext uri="{FF2B5EF4-FFF2-40B4-BE49-F238E27FC236}">
                <a16:creationId xmlns:a16="http://schemas.microsoft.com/office/drawing/2014/main" id="{438F1D32-C74B-632D-AE25-0AE4702FB30A}"/>
              </a:ext>
            </a:extLst>
          </p:cNvPr>
          <p:cNvSpPr txBox="1"/>
          <p:nvPr/>
        </p:nvSpPr>
        <p:spPr>
          <a:xfrm>
            <a:off x="5200767" y="6983243"/>
            <a:ext cx="1390631" cy="923330"/>
          </a:xfrm>
          <a:prstGeom prst="rect">
            <a:avLst/>
          </a:prstGeom>
          <a:noFill/>
        </p:spPr>
        <p:txBody>
          <a:bodyPr wrap="square" rtlCol="0">
            <a:spAutoFit/>
          </a:bodyPr>
          <a:lstStyle/>
          <a:p>
            <a:r>
              <a:rPr lang="en-IN" dirty="0"/>
              <a:t>Based on Number of Backers</a:t>
            </a:r>
          </a:p>
        </p:txBody>
      </p:sp>
      <p:pic>
        <p:nvPicPr>
          <p:cNvPr id="11" name="Picture 10">
            <a:extLst>
              <a:ext uri="{FF2B5EF4-FFF2-40B4-BE49-F238E27FC236}">
                <a16:creationId xmlns:a16="http://schemas.microsoft.com/office/drawing/2014/main" id="{EFEA49E9-AD41-5B03-D508-171D18F4837E}"/>
              </a:ext>
            </a:extLst>
          </p:cNvPr>
          <p:cNvPicPr>
            <a:picLocks noChangeAspect="1"/>
          </p:cNvPicPr>
          <p:nvPr/>
        </p:nvPicPr>
        <p:blipFill rotWithShape="1">
          <a:blip r:embed="rId4">
            <a:extLst>
              <a:ext uri="{28A0092B-C50C-407E-A947-70E740481C1C}">
                <a14:useLocalDpi xmlns:a14="http://schemas.microsoft.com/office/drawing/2010/main" val="0"/>
              </a:ext>
            </a:extLst>
          </a:blip>
          <a:srcRect l="1374" t="744" r="831" b="76146"/>
          <a:stretch/>
        </p:blipFill>
        <p:spPr>
          <a:xfrm>
            <a:off x="722620" y="1238417"/>
            <a:ext cx="3400806" cy="155654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6" name="Picture 15">
            <a:extLst>
              <a:ext uri="{FF2B5EF4-FFF2-40B4-BE49-F238E27FC236}">
                <a16:creationId xmlns:a16="http://schemas.microsoft.com/office/drawing/2014/main" id="{91E2F849-86DC-068C-12AE-8D95CBC93C1D}"/>
              </a:ext>
            </a:extLst>
          </p:cNvPr>
          <p:cNvPicPr>
            <a:picLocks noChangeAspect="1"/>
          </p:cNvPicPr>
          <p:nvPr/>
        </p:nvPicPr>
        <p:blipFill rotWithShape="1">
          <a:blip r:embed="rId5">
            <a:extLst>
              <a:ext uri="{28A0092B-C50C-407E-A947-70E740481C1C}">
                <a14:useLocalDpi xmlns:a14="http://schemas.microsoft.com/office/drawing/2010/main" val="0"/>
              </a:ext>
            </a:extLst>
          </a:blip>
          <a:srcRect t="49107" b="22232"/>
          <a:stretch/>
        </p:blipFill>
        <p:spPr>
          <a:xfrm>
            <a:off x="7395403" y="1238417"/>
            <a:ext cx="3592723" cy="17185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9" name="Picture 18">
            <a:extLst>
              <a:ext uri="{FF2B5EF4-FFF2-40B4-BE49-F238E27FC236}">
                <a16:creationId xmlns:a16="http://schemas.microsoft.com/office/drawing/2014/main" id="{63F7D27A-513C-9B79-8BC3-65BECC5D9388}"/>
              </a:ext>
            </a:extLst>
          </p:cNvPr>
          <p:cNvPicPr>
            <a:picLocks noChangeAspect="1"/>
          </p:cNvPicPr>
          <p:nvPr/>
        </p:nvPicPr>
        <p:blipFill rotWithShape="1">
          <a:blip r:embed="rId6">
            <a:extLst>
              <a:ext uri="{28A0092B-C50C-407E-A947-70E740481C1C}">
                <a14:useLocalDpi xmlns:a14="http://schemas.microsoft.com/office/drawing/2010/main" val="0"/>
              </a:ext>
            </a:extLst>
          </a:blip>
          <a:srcRect t="76671"/>
          <a:stretch/>
        </p:blipFill>
        <p:spPr>
          <a:xfrm>
            <a:off x="869411" y="4779233"/>
            <a:ext cx="3330711" cy="14601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2" name="Picture 21">
            <a:extLst>
              <a:ext uri="{FF2B5EF4-FFF2-40B4-BE49-F238E27FC236}">
                <a16:creationId xmlns:a16="http://schemas.microsoft.com/office/drawing/2014/main" id="{38230EF9-DB10-4946-73F2-2091DD5F35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7319" y="4555911"/>
            <a:ext cx="4243019" cy="17184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3" name="Rectangle 22">
            <a:extLst>
              <a:ext uri="{FF2B5EF4-FFF2-40B4-BE49-F238E27FC236}">
                <a16:creationId xmlns:a16="http://schemas.microsoft.com/office/drawing/2014/main" id="{BD752FBA-7E93-B918-7735-01DA0671BDB6}"/>
              </a:ext>
            </a:extLst>
          </p:cNvPr>
          <p:cNvSpPr/>
          <p:nvPr/>
        </p:nvSpPr>
        <p:spPr>
          <a:xfrm>
            <a:off x="636205" y="3021123"/>
            <a:ext cx="3554686" cy="20808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Bahnschrift Condensed" panose="020B0502040204020203" pitchFamily="34" charset="0"/>
              </a:rPr>
              <a:t>Excel</a:t>
            </a:r>
          </a:p>
        </p:txBody>
      </p:sp>
      <p:sp>
        <p:nvSpPr>
          <p:cNvPr id="24" name="Rectangle 23">
            <a:extLst>
              <a:ext uri="{FF2B5EF4-FFF2-40B4-BE49-F238E27FC236}">
                <a16:creationId xmlns:a16="http://schemas.microsoft.com/office/drawing/2014/main" id="{C0C5E56D-7342-B21A-6655-EB3CC23A4CFA}"/>
              </a:ext>
            </a:extLst>
          </p:cNvPr>
          <p:cNvSpPr/>
          <p:nvPr/>
        </p:nvSpPr>
        <p:spPr>
          <a:xfrm>
            <a:off x="771403" y="6320971"/>
            <a:ext cx="3477503" cy="20808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a:latin typeface="Bahnschrift Condensed" panose="020B0502040204020203" pitchFamily="34" charset="0"/>
              </a:rPr>
              <a:t>Powerbi</a:t>
            </a:r>
            <a:endParaRPr lang="en-IN" dirty="0">
              <a:latin typeface="Bahnschrift Condensed" panose="020B0502040204020203" pitchFamily="34" charset="0"/>
            </a:endParaRPr>
          </a:p>
        </p:txBody>
      </p:sp>
      <p:sp>
        <p:nvSpPr>
          <p:cNvPr id="25" name="Rectangle 24">
            <a:extLst>
              <a:ext uri="{FF2B5EF4-FFF2-40B4-BE49-F238E27FC236}">
                <a16:creationId xmlns:a16="http://schemas.microsoft.com/office/drawing/2014/main" id="{3EB03B11-049F-DE1A-C02B-DEE4A45C1F54}"/>
              </a:ext>
            </a:extLst>
          </p:cNvPr>
          <p:cNvSpPr/>
          <p:nvPr/>
        </p:nvSpPr>
        <p:spPr>
          <a:xfrm>
            <a:off x="7286118" y="3082239"/>
            <a:ext cx="3592723" cy="1722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latin typeface="Bahnschrift Condensed" panose="020B0502040204020203" pitchFamily="34" charset="0"/>
              </a:rPr>
              <a:t>Tableau</a:t>
            </a:r>
          </a:p>
        </p:txBody>
      </p:sp>
      <p:sp>
        <p:nvSpPr>
          <p:cNvPr id="26" name="Rectangle 25">
            <a:extLst>
              <a:ext uri="{FF2B5EF4-FFF2-40B4-BE49-F238E27FC236}">
                <a16:creationId xmlns:a16="http://schemas.microsoft.com/office/drawing/2014/main" id="{3FA15F77-C89D-6A6A-2943-EF4429841827}"/>
              </a:ext>
            </a:extLst>
          </p:cNvPr>
          <p:cNvSpPr/>
          <p:nvPr/>
        </p:nvSpPr>
        <p:spPr>
          <a:xfrm>
            <a:off x="7327216" y="6388434"/>
            <a:ext cx="4093381" cy="17775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atin typeface="Bahnschrift Condensed" panose="020B0502040204020203" pitchFamily="34" charset="0"/>
              </a:rPr>
              <a:t>MySQL</a:t>
            </a:r>
          </a:p>
        </p:txBody>
      </p:sp>
    </p:spTree>
    <p:extLst>
      <p:ext uri="{BB962C8B-B14F-4D97-AF65-F5344CB8AC3E}">
        <p14:creationId xmlns:p14="http://schemas.microsoft.com/office/powerpoint/2010/main" val="1049148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par>
                                <p:cTn id="8" presetID="18" presetClass="exit" presetSubtype="12" fill="hold" grpId="0" nodeType="withEffect">
                                  <p:stCondLst>
                                    <p:cond delay="0"/>
                                  </p:stCondLst>
                                  <p:childTnLst>
                                    <p:animEffect transition="out" filter="strips(downLeft)">
                                      <p:cBhvr>
                                        <p:cTn id="9" dur="500"/>
                                        <p:tgtEl>
                                          <p:spTgt spid="24"/>
                                        </p:tgtEl>
                                      </p:cBhvr>
                                    </p:animEffect>
                                    <p:set>
                                      <p:cBhvr>
                                        <p:cTn id="10" dur="1" fill="hold">
                                          <p:stCondLst>
                                            <p:cond delay="499"/>
                                          </p:stCondLst>
                                        </p:cTn>
                                        <p:tgtEl>
                                          <p:spTgt spid="24"/>
                                        </p:tgtEl>
                                        <p:attrNameLst>
                                          <p:attrName>style.visibility</p:attrName>
                                        </p:attrNameLst>
                                      </p:cBhvr>
                                      <p:to>
                                        <p:strVal val="hidden"/>
                                      </p:to>
                                    </p:set>
                                  </p:childTnLst>
                                </p:cTn>
                              </p:par>
                              <p:par>
                                <p:cTn id="11" presetID="18" presetClass="exit" presetSubtype="12" fill="hold" grpId="0" nodeType="withEffect">
                                  <p:stCondLst>
                                    <p:cond delay="0"/>
                                  </p:stCondLst>
                                  <p:childTnLst>
                                    <p:animEffect transition="out" filter="strips(downLeft)">
                                      <p:cBhvr>
                                        <p:cTn id="12" dur="500"/>
                                        <p:tgtEl>
                                          <p:spTgt spid="25"/>
                                        </p:tgtEl>
                                      </p:cBhvr>
                                    </p:animEffect>
                                    <p:set>
                                      <p:cBhvr>
                                        <p:cTn id="13" dur="1" fill="hold">
                                          <p:stCondLst>
                                            <p:cond delay="499"/>
                                          </p:stCondLst>
                                        </p:cTn>
                                        <p:tgtEl>
                                          <p:spTgt spid="25"/>
                                        </p:tgtEl>
                                        <p:attrNameLst>
                                          <p:attrName>style.visibility</p:attrName>
                                        </p:attrNameLst>
                                      </p:cBhvr>
                                      <p:to>
                                        <p:strVal val="hidden"/>
                                      </p:to>
                                    </p:set>
                                  </p:childTnLst>
                                </p:cTn>
                              </p:par>
                              <p:par>
                                <p:cTn id="14" presetID="18" presetClass="exit" presetSubtype="12" fill="hold" grpId="0" nodeType="withEffect">
                                  <p:stCondLst>
                                    <p:cond delay="0"/>
                                  </p:stCondLst>
                                  <p:childTnLst>
                                    <p:animEffect transition="out" filter="strips(downLeft)">
                                      <p:cBhvr>
                                        <p:cTn id="15" dur="500"/>
                                        <p:tgtEl>
                                          <p:spTgt spid="26"/>
                                        </p:tgtEl>
                                      </p:cBhvr>
                                    </p:animEffect>
                                    <p:set>
                                      <p:cBhvr>
                                        <p:cTn id="16" dur="1" fill="hold">
                                          <p:stCondLst>
                                            <p:cond delay="499"/>
                                          </p:stCondLst>
                                        </p:cTn>
                                        <p:tgtEl>
                                          <p:spTgt spid="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9" presetClass="exit" presetSubtype="0" fill="hold" nodeType="withEffect">
                                  <p:stCondLst>
                                    <p:cond delay="0"/>
                                  </p:stCondLst>
                                  <p:childTnLst>
                                    <p:animEffect transition="out" filter="dissolve">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19"/>
                                        </p:tgtEl>
                                      </p:cBhvr>
                                    </p:animEffect>
                                    <p:set>
                                      <p:cBhvr>
                                        <p:cTn id="30" dur="1" fill="hold">
                                          <p:stCondLst>
                                            <p:cond delay="499"/>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1" presetClass="exit" presetSubtype="0" fill="hold" grpId="0" nodeType="clickEffect">
                                  <p:stCondLst>
                                    <p:cond delay="0"/>
                                  </p:stCondLst>
                                  <p:childTnLst>
                                    <p:anim calcmode="lin" valueType="num">
                                      <p:cBhvr>
                                        <p:cTn id="34" dur="1000"/>
                                        <p:tgtEl>
                                          <p:spTgt spid="12"/>
                                        </p:tgtEl>
                                        <p:attrNameLst>
                                          <p:attrName>ppt_w</p:attrName>
                                        </p:attrNameLst>
                                      </p:cBhvr>
                                      <p:tavLst>
                                        <p:tav tm="0">
                                          <p:val>
                                            <p:strVal val="ppt_w"/>
                                          </p:val>
                                        </p:tav>
                                        <p:tav tm="100000">
                                          <p:val>
                                            <p:fltVal val="0"/>
                                          </p:val>
                                        </p:tav>
                                      </p:tavLst>
                                    </p:anim>
                                    <p:anim calcmode="lin" valueType="num">
                                      <p:cBhvr>
                                        <p:cTn id="35" dur="1000"/>
                                        <p:tgtEl>
                                          <p:spTgt spid="12"/>
                                        </p:tgtEl>
                                        <p:attrNameLst>
                                          <p:attrName>ppt_h</p:attrName>
                                        </p:attrNameLst>
                                      </p:cBhvr>
                                      <p:tavLst>
                                        <p:tav tm="0">
                                          <p:val>
                                            <p:strVal val="ppt_h"/>
                                          </p:val>
                                        </p:tav>
                                        <p:tav tm="100000">
                                          <p:val>
                                            <p:fltVal val="0"/>
                                          </p:val>
                                        </p:tav>
                                      </p:tavLst>
                                    </p:anim>
                                    <p:anim calcmode="lin" valueType="num">
                                      <p:cBhvr>
                                        <p:cTn id="36" dur="1000"/>
                                        <p:tgtEl>
                                          <p:spTgt spid="12"/>
                                        </p:tgtEl>
                                        <p:attrNameLst>
                                          <p:attrName>style.rotation</p:attrName>
                                        </p:attrNameLst>
                                      </p:cBhvr>
                                      <p:tavLst>
                                        <p:tav tm="0">
                                          <p:val>
                                            <p:fltVal val="0"/>
                                          </p:val>
                                        </p:tav>
                                        <p:tav tm="100000">
                                          <p:val>
                                            <p:fltVal val="90"/>
                                          </p:val>
                                        </p:tav>
                                      </p:tavLst>
                                    </p:anim>
                                    <p:animEffect transition="out" filter="fade">
                                      <p:cBhvr>
                                        <p:cTn id="37" dur="1000"/>
                                        <p:tgtEl>
                                          <p:spTgt spid="12"/>
                                        </p:tgtEl>
                                      </p:cBhvr>
                                    </p:animEffect>
                                    <p:set>
                                      <p:cBhvr>
                                        <p:cTn id="38"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animBg="1"/>
      <p:bldP spid="24"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0"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A25E997-086D-73BA-E925-A24D2E1D0006}"/>
              </a:ext>
            </a:extLst>
          </p:cNvPr>
          <p:cNvSpPr txBox="1"/>
          <p:nvPr/>
        </p:nvSpPr>
        <p:spPr>
          <a:xfrm>
            <a:off x="4229100" y="0"/>
            <a:ext cx="3733800" cy="1107996"/>
          </a:xfrm>
          <a:prstGeom prst="rect">
            <a:avLst/>
          </a:prstGeom>
          <a:noFill/>
        </p:spPr>
        <p:txBody>
          <a:bodyPr wrap="square" rtlCol="0">
            <a:spAutoFit/>
          </a:bodyPr>
          <a:lstStyle/>
          <a:p>
            <a:r>
              <a:rPr lang="en-US" sz="6600" u="sng" dirty="0" err="1">
                <a:latin typeface="Tw Cen MT Condensed" panose="020B0606020104020203" pitchFamily="34" charset="0"/>
              </a:rPr>
              <a:t>Suggesstions</a:t>
            </a:r>
            <a:endParaRPr lang="en-IN" sz="6600" u="sng" dirty="0">
              <a:latin typeface="Tw Cen MT Condensed" panose="020B0606020104020203" pitchFamily="34" charset="0"/>
            </a:endParaRPr>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9611" y="51934"/>
            <a:ext cx="2942389" cy="346534"/>
          </a:xfrm>
          <a:prstGeom prst="rect">
            <a:avLst/>
          </a:prstGeom>
        </p:spPr>
      </p:pic>
      <p:sp>
        <p:nvSpPr>
          <p:cNvPr id="6" name="TextBox 5">
            <a:extLst>
              <a:ext uri="{FF2B5EF4-FFF2-40B4-BE49-F238E27FC236}">
                <a16:creationId xmlns:a16="http://schemas.microsoft.com/office/drawing/2014/main" id="{6FCE1FF4-1ABF-D70C-7AC9-41C26AFC0008}"/>
              </a:ext>
            </a:extLst>
          </p:cNvPr>
          <p:cNvSpPr txBox="1"/>
          <p:nvPr/>
        </p:nvSpPr>
        <p:spPr>
          <a:xfrm>
            <a:off x="331261" y="1159930"/>
            <a:ext cx="11529478" cy="5509200"/>
          </a:xfrm>
          <a:prstGeom prst="rect">
            <a:avLst/>
          </a:prstGeom>
          <a:noFill/>
        </p:spPr>
        <p:txBody>
          <a:bodyPr wrap="square">
            <a:spAutoFit/>
          </a:bodyPr>
          <a:lstStyle/>
          <a:p>
            <a:r>
              <a:rPr lang="en-US" sz="3200" b="1" dirty="0"/>
              <a:t>Suggestion:</a:t>
            </a:r>
            <a:r>
              <a:rPr lang="en-US" sz="3200" dirty="0"/>
              <a:t> Kickstarter should place a higher emphasis on projects that hold the potential to revolutionize, bring about change, or simplify people’s lives. It has been observed that many innovative and forward-thinking projects often go unnoticed by backers.</a:t>
            </a:r>
          </a:p>
          <a:p>
            <a:r>
              <a:rPr lang="en-US" sz="3200" b="1" dirty="0"/>
              <a:t>Concern:</a:t>
            </a:r>
            <a:r>
              <a:rPr lang="en-US" sz="3200" dirty="0"/>
              <a:t> There is an issue where some projects intentionally set their funding goals lower than necessary, creating an illusion of being over-backed. This practice could potentially discourage other creators, leading to a loss of confidence in their product pitches. This lack of confidence might be contributing to the high number of failed projects over time. It is crucial to address this to maintain a healthy and fair platform for all creators</a:t>
            </a:r>
          </a:p>
        </p:txBody>
      </p:sp>
    </p:spTree>
    <p:extLst>
      <p:ext uri="{BB962C8B-B14F-4D97-AF65-F5344CB8AC3E}">
        <p14:creationId xmlns:p14="http://schemas.microsoft.com/office/powerpoint/2010/main" val="3291867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ox(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ox(in)">
                                      <p:cBhvr>
                                        <p:cTn id="17"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0"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A25E997-086D-73BA-E925-A24D2E1D0006}"/>
              </a:ext>
            </a:extLst>
          </p:cNvPr>
          <p:cNvSpPr txBox="1"/>
          <p:nvPr/>
        </p:nvSpPr>
        <p:spPr>
          <a:xfrm>
            <a:off x="4229100" y="0"/>
            <a:ext cx="3733800" cy="1107996"/>
          </a:xfrm>
          <a:prstGeom prst="rect">
            <a:avLst/>
          </a:prstGeom>
          <a:noFill/>
        </p:spPr>
        <p:txBody>
          <a:bodyPr wrap="square" rtlCol="0">
            <a:spAutoFit/>
          </a:bodyPr>
          <a:lstStyle/>
          <a:p>
            <a:r>
              <a:rPr lang="en-US" sz="6600" u="sng" dirty="0" err="1">
                <a:latin typeface="Tw Cen MT Condensed" panose="020B0606020104020203" pitchFamily="34" charset="0"/>
              </a:rPr>
              <a:t>Suggesstions</a:t>
            </a:r>
            <a:endParaRPr lang="en-IN" sz="6600" u="sng" dirty="0">
              <a:latin typeface="Tw Cen MT Condensed" panose="020B0606020104020203" pitchFamily="34" charset="0"/>
            </a:endParaRPr>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9611" y="51934"/>
            <a:ext cx="2942389" cy="346534"/>
          </a:xfrm>
          <a:prstGeom prst="rect">
            <a:avLst/>
          </a:prstGeom>
        </p:spPr>
      </p:pic>
      <p:sp>
        <p:nvSpPr>
          <p:cNvPr id="6" name="TextBox 5">
            <a:extLst>
              <a:ext uri="{FF2B5EF4-FFF2-40B4-BE49-F238E27FC236}">
                <a16:creationId xmlns:a16="http://schemas.microsoft.com/office/drawing/2014/main" id="{6FCE1FF4-1ABF-D70C-7AC9-41C26AFC0008}"/>
              </a:ext>
            </a:extLst>
          </p:cNvPr>
          <p:cNvSpPr txBox="1"/>
          <p:nvPr/>
        </p:nvSpPr>
        <p:spPr>
          <a:xfrm>
            <a:off x="331261" y="1159930"/>
            <a:ext cx="11529478" cy="5509200"/>
          </a:xfrm>
          <a:prstGeom prst="rect">
            <a:avLst/>
          </a:prstGeom>
          <a:noFill/>
        </p:spPr>
        <p:txBody>
          <a:bodyPr wrap="square">
            <a:spAutoFit/>
          </a:bodyPr>
          <a:lstStyle/>
          <a:p>
            <a:r>
              <a:rPr lang="en-US" sz="3200" b="1" dirty="0"/>
              <a:t>Suggestion:</a:t>
            </a:r>
            <a:r>
              <a:rPr lang="en-US" sz="3200" dirty="0"/>
              <a:t> Kickstarter should place a higher emphasis on projects that hold the potential to revolutionize, bring about change, or simplify people’s lives. It has been observed that many innovative and forward-thinking projects often go unnoticed by backers.</a:t>
            </a:r>
          </a:p>
          <a:p>
            <a:r>
              <a:rPr lang="en-US" sz="3200" b="1" dirty="0"/>
              <a:t>Concern:</a:t>
            </a:r>
            <a:r>
              <a:rPr lang="en-US" sz="3200" dirty="0"/>
              <a:t> There is an issue where some projects intentionally set their funding goals lower than necessary, creating an illusion of being over-backed. This practice could potentially discourage other creators, leading to a loss of confidence in their product pitches. This lack of confidence might be contributing to the high number of failed projects over time. It is crucial to address this to maintain a healthy and fair platform for all creators</a:t>
            </a:r>
          </a:p>
        </p:txBody>
      </p:sp>
    </p:spTree>
    <p:extLst>
      <p:ext uri="{BB962C8B-B14F-4D97-AF65-F5344CB8AC3E}">
        <p14:creationId xmlns:p14="http://schemas.microsoft.com/office/powerpoint/2010/main" val="927947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grpId="0"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 decel="100000"/>
                                        <p:tgtEl>
                                          <p:spTgt spid="6"/>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6"/>
                                        </p:tgtEl>
                                        <p:attrNameLst>
                                          <p:attrName>ppt_y</p:attrName>
                                        </p:attrNameLst>
                                      </p:cBhvr>
                                      <p:tavLst>
                                        <p:tav tm="0">
                                          <p:val>
                                            <p:strVal val="ppt_y"/>
                                          </p:val>
                                        </p:tav>
                                        <p:tav tm="100000">
                                          <p:val>
                                            <p:strVal val="ppt_y+1"/>
                                          </p:val>
                                        </p:tav>
                                      </p:tavLst>
                                    </p:anim>
                                    <p:set>
                                      <p:cBhvr>
                                        <p:cTn id="10" dur="1" fill="hold">
                                          <p:stCondLst>
                                            <p:cond delay="9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FCF0E5-C387-FDF8-CDD4-E14A4C839B5F}"/>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61361B4C-3080-F36F-510B-C035F7ACBAE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11832"/>
            <a:ext cx="12192000" cy="6096000"/>
          </a:xfrm>
          <a:prstGeom prst="rect">
            <a:avLst/>
          </a:prstGeom>
        </p:spPr>
      </p:pic>
      <p:sp>
        <p:nvSpPr>
          <p:cNvPr id="12" name="TextBox 11">
            <a:extLst>
              <a:ext uri="{FF2B5EF4-FFF2-40B4-BE49-F238E27FC236}">
                <a16:creationId xmlns:a16="http://schemas.microsoft.com/office/drawing/2014/main" id="{88424928-7CAF-4171-E1D9-AEFA5F0B3528}"/>
              </a:ext>
            </a:extLst>
          </p:cNvPr>
          <p:cNvSpPr txBox="1"/>
          <p:nvPr/>
        </p:nvSpPr>
        <p:spPr>
          <a:xfrm>
            <a:off x="0" y="6477000"/>
            <a:ext cx="12192000" cy="230832"/>
          </a:xfrm>
          <a:prstGeom prst="rect">
            <a:avLst/>
          </a:prstGeom>
          <a:noFill/>
        </p:spPr>
        <p:txBody>
          <a:bodyPr wrap="square" rtlCol="0">
            <a:spAutoFit/>
          </a:bodyPr>
          <a:lstStyle/>
          <a:p>
            <a:r>
              <a:rPr lang="en-IN" sz="900">
                <a:hlinkClick r:id="rId3" tooltip="https://commons.wikimedia.org/wiki/File:Long_Island_City_New_York_May_2015_panorama_3.jpg"/>
              </a:rPr>
              <a:t>This Photo</a:t>
            </a:r>
            <a:r>
              <a:rPr lang="en-IN" sz="900"/>
              <a:t> by Unknown Author is licensed under </a:t>
            </a:r>
            <a:r>
              <a:rPr lang="en-IN" sz="900">
                <a:hlinkClick r:id="rId4" tooltip="https://creativecommons.org/licenses/by-sa/3.0/"/>
              </a:rPr>
              <a:t>CC BY-SA</a:t>
            </a:r>
            <a:endParaRPr lang="en-IN" sz="900"/>
          </a:p>
        </p:txBody>
      </p:sp>
      <p:sp>
        <p:nvSpPr>
          <p:cNvPr id="9" name="Freeform: Shape 8">
            <a:extLst>
              <a:ext uri="{FF2B5EF4-FFF2-40B4-BE49-F238E27FC236}">
                <a16:creationId xmlns:a16="http://schemas.microsoft.com/office/drawing/2014/main" id="{1ADBB002-2AF1-7DA4-1387-3353999CF4BD}"/>
              </a:ext>
            </a:extLst>
          </p:cNvPr>
          <p:cNvSpPr/>
          <p:nvPr/>
        </p:nvSpPr>
        <p:spPr>
          <a:xfrm>
            <a:off x="0" y="0"/>
            <a:ext cx="12192000" cy="6858000"/>
          </a:xfrm>
          <a:custGeom>
            <a:avLst/>
            <a:gdLst/>
            <a:ahLst/>
            <a:cxnLst/>
            <a:rect l="l" t="t" r="r" b="b"/>
            <a:pathLst>
              <a:path w="12192000" h="6858000">
                <a:moveTo>
                  <a:pt x="7226319" y="3148889"/>
                </a:moveTo>
                <a:cubicBezTo>
                  <a:pt x="7290650" y="3148889"/>
                  <a:pt x="7344642" y="3174736"/>
                  <a:pt x="7388295" y="3226431"/>
                </a:cubicBezTo>
                <a:cubicBezTo>
                  <a:pt x="7431949" y="3278125"/>
                  <a:pt x="7453775" y="3356816"/>
                  <a:pt x="7453775" y="3462502"/>
                </a:cubicBezTo>
                <a:cubicBezTo>
                  <a:pt x="7453775" y="3575847"/>
                  <a:pt x="7432140" y="3658176"/>
                  <a:pt x="7388870" y="3709487"/>
                </a:cubicBezTo>
                <a:cubicBezTo>
                  <a:pt x="7345600" y="3760799"/>
                  <a:pt x="7290267" y="3786455"/>
                  <a:pt x="7222873" y="3786455"/>
                </a:cubicBezTo>
                <a:cubicBezTo>
                  <a:pt x="7156244" y="3786455"/>
                  <a:pt x="7100912" y="3760416"/>
                  <a:pt x="7056876" y="3708339"/>
                </a:cubicBezTo>
                <a:cubicBezTo>
                  <a:pt x="7012840" y="3656261"/>
                  <a:pt x="6990822" y="3575847"/>
                  <a:pt x="6990822" y="3467097"/>
                </a:cubicBezTo>
                <a:cubicBezTo>
                  <a:pt x="6990822" y="3359879"/>
                  <a:pt x="7013032" y="3280040"/>
                  <a:pt x="7057450" y="3227579"/>
                </a:cubicBezTo>
                <a:cubicBezTo>
                  <a:pt x="7101869" y="3175119"/>
                  <a:pt x="7158159" y="3148889"/>
                  <a:pt x="7226319" y="3148889"/>
                </a:cubicBezTo>
                <a:close/>
                <a:moveTo>
                  <a:pt x="11154065" y="3104087"/>
                </a:moveTo>
                <a:cubicBezTo>
                  <a:pt x="11218396" y="3104087"/>
                  <a:pt x="11270283" y="3123616"/>
                  <a:pt x="11309723" y="3162674"/>
                </a:cubicBezTo>
                <a:cubicBezTo>
                  <a:pt x="11349164" y="3201732"/>
                  <a:pt x="11373480" y="3266446"/>
                  <a:pt x="11382670" y="3356816"/>
                </a:cubicBezTo>
                <a:lnTo>
                  <a:pt x="10922014" y="3356816"/>
                </a:lnTo>
                <a:cubicBezTo>
                  <a:pt x="10929673" y="3284060"/>
                  <a:pt x="10947670" y="3229303"/>
                  <a:pt x="10976006" y="3192542"/>
                </a:cubicBezTo>
                <a:cubicBezTo>
                  <a:pt x="11020426" y="3133572"/>
                  <a:pt x="11079778" y="3104087"/>
                  <a:pt x="11154065" y="3104087"/>
                </a:cubicBezTo>
                <a:close/>
                <a:moveTo>
                  <a:pt x="3305466" y="3104087"/>
                </a:moveTo>
                <a:cubicBezTo>
                  <a:pt x="3369797" y="3104087"/>
                  <a:pt x="3421683" y="3123616"/>
                  <a:pt x="3461124" y="3162674"/>
                </a:cubicBezTo>
                <a:cubicBezTo>
                  <a:pt x="3500565" y="3201732"/>
                  <a:pt x="3524881" y="3266446"/>
                  <a:pt x="3534071" y="3356816"/>
                </a:cubicBezTo>
                <a:lnTo>
                  <a:pt x="3073415" y="3356816"/>
                </a:lnTo>
                <a:cubicBezTo>
                  <a:pt x="3081074" y="3284060"/>
                  <a:pt x="3099071" y="3229303"/>
                  <a:pt x="3127407" y="3192542"/>
                </a:cubicBezTo>
                <a:cubicBezTo>
                  <a:pt x="3171826" y="3133572"/>
                  <a:pt x="3231179" y="3104087"/>
                  <a:pt x="3305466" y="3104087"/>
                </a:cubicBezTo>
                <a:close/>
                <a:moveTo>
                  <a:pt x="11134536" y="2827234"/>
                </a:moveTo>
                <a:cubicBezTo>
                  <a:pt x="10919334" y="2827234"/>
                  <a:pt x="10750656" y="2886204"/>
                  <a:pt x="10628504" y="3004144"/>
                </a:cubicBezTo>
                <a:cubicBezTo>
                  <a:pt x="10506353" y="3122084"/>
                  <a:pt x="10445276" y="3276402"/>
                  <a:pt x="10445276" y="3467097"/>
                </a:cubicBezTo>
                <a:cubicBezTo>
                  <a:pt x="10445276" y="3601120"/>
                  <a:pt x="10475718" y="3717720"/>
                  <a:pt x="10536603" y="3816897"/>
                </a:cubicBezTo>
                <a:cubicBezTo>
                  <a:pt x="10597488" y="3916074"/>
                  <a:pt x="10674263" y="3988446"/>
                  <a:pt x="10766931" y="4034014"/>
                </a:cubicBezTo>
                <a:cubicBezTo>
                  <a:pt x="10859598" y="4079582"/>
                  <a:pt x="10986728" y="4102366"/>
                  <a:pt x="11148321" y="4102366"/>
                </a:cubicBezTo>
                <a:cubicBezTo>
                  <a:pt x="11334422" y="4102366"/>
                  <a:pt x="11477251" y="4075752"/>
                  <a:pt x="11576812" y="4022526"/>
                </a:cubicBezTo>
                <a:cubicBezTo>
                  <a:pt x="11676372" y="3969300"/>
                  <a:pt x="11761381" y="3881419"/>
                  <a:pt x="11831838" y="3758884"/>
                </a:cubicBezTo>
                <a:lnTo>
                  <a:pt x="11371182" y="3716380"/>
                </a:lnTo>
                <a:cubicBezTo>
                  <a:pt x="11342081" y="3753140"/>
                  <a:pt x="11314893" y="3778796"/>
                  <a:pt x="11289620" y="3793347"/>
                </a:cubicBezTo>
                <a:cubicBezTo>
                  <a:pt x="11248264" y="3816323"/>
                  <a:pt x="11204611" y="3827810"/>
                  <a:pt x="11158660" y="3827810"/>
                </a:cubicBezTo>
                <a:cubicBezTo>
                  <a:pt x="11085905" y="3827810"/>
                  <a:pt x="11026935" y="3801389"/>
                  <a:pt x="10981750" y="3748545"/>
                </a:cubicBezTo>
                <a:cubicBezTo>
                  <a:pt x="10949585" y="3711785"/>
                  <a:pt x="10929289" y="3655878"/>
                  <a:pt x="10920866" y="3580825"/>
                </a:cubicBezTo>
                <a:lnTo>
                  <a:pt x="11858260" y="3580825"/>
                </a:lnTo>
                <a:lnTo>
                  <a:pt x="11858260" y="3527982"/>
                </a:lnTo>
                <a:cubicBezTo>
                  <a:pt x="11858260" y="3367155"/>
                  <a:pt x="11831838" y="3236578"/>
                  <a:pt x="11778995" y="3136253"/>
                </a:cubicBezTo>
                <a:cubicBezTo>
                  <a:pt x="11726151" y="3035927"/>
                  <a:pt x="11649184" y="2959342"/>
                  <a:pt x="11548092" y="2906499"/>
                </a:cubicBezTo>
                <a:cubicBezTo>
                  <a:pt x="11447001" y="2853656"/>
                  <a:pt x="11309149" y="2827234"/>
                  <a:pt x="11134536" y="2827234"/>
                </a:cubicBezTo>
                <a:close/>
                <a:moveTo>
                  <a:pt x="9013374" y="2827234"/>
                </a:moveTo>
                <a:cubicBezTo>
                  <a:pt x="8922872" y="2827234"/>
                  <a:pt x="8845603" y="2842934"/>
                  <a:pt x="8781565" y="2874334"/>
                </a:cubicBezTo>
                <a:cubicBezTo>
                  <a:pt x="8717527" y="2905733"/>
                  <a:pt x="8654061" y="2958577"/>
                  <a:pt x="8591166" y="3032863"/>
                </a:cubicBezTo>
                <a:lnTo>
                  <a:pt x="8591166" y="2854805"/>
                </a:lnTo>
                <a:lnTo>
                  <a:pt x="8154635" y="2854805"/>
                </a:lnTo>
                <a:lnTo>
                  <a:pt x="8154635" y="4074795"/>
                </a:lnTo>
                <a:lnTo>
                  <a:pt x="8623331" y="4074795"/>
                </a:lnTo>
                <a:lnTo>
                  <a:pt x="8623331" y="3452163"/>
                </a:lnTo>
                <a:cubicBezTo>
                  <a:pt x="8623331" y="3359496"/>
                  <a:pt x="8640623" y="3292868"/>
                  <a:pt x="8675206" y="3252278"/>
                </a:cubicBezTo>
                <a:cubicBezTo>
                  <a:pt x="8709788" y="3211688"/>
                  <a:pt x="8753979" y="3191393"/>
                  <a:pt x="8807780" y="3191393"/>
                </a:cubicBezTo>
                <a:cubicBezTo>
                  <a:pt x="8840819" y="3191393"/>
                  <a:pt x="8869634" y="3200775"/>
                  <a:pt x="8894225" y="3219538"/>
                </a:cubicBezTo>
                <a:cubicBezTo>
                  <a:pt x="8918816" y="3238301"/>
                  <a:pt x="8936107" y="3263000"/>
                  <a:pt x="8946099" y="3293634"/>
                </a:cubicBezTo>
                <a:cubicBezTo>
                  <a:pt x="8952250" y="3312780"/>
                  <a:pt x="8955325" y="3349157"/>
                  <a:pt x="8955325" y="3402766"/>
                </a:cubicBezTo>
                <a:lnTo>
                  <a:pt x="8955325" y="4074795"/>
                </a:lnTo>
                <a:lnTo>
                  <a:pt x="9424022" y="4074795"/>
                </a:lnTo>
                <a:lnTo>
                  <a:pt x="9424022" y="3445271"/>
                </a:lnTo>
                <a:cubicBezTo>
                  <a:pt x="9424022" y="3357199"/>
                  <a:pt x="9440814" y="3293251"/>
                  <a:pt x="9474397" y="3253427"/>
                </a:cubicBezTo>
                <a:cubicBezTo>
                  <a:pt x="9507981" y="3213603"/>
                  <a:pt x="9552247" y="3193691"/>
                  <a:pt x="9607196" y="3193691"/>
                </a:cubicBezTo>
                <a:cubicBezTo>
                  <a:pt x="9653745" y="3193691"/>
                  <a:pt x="9692666" y="3214751"/>
                  <a:pt x="9723958" y="3256873"/>
                </a:cubicBezTo>
                <a:cubicBezTo>
                  <a:pt x="9745330" y="3283678"/>
                  <a:pt x="9756016" y="3324650"/>
                  <a:pt x="9756016" y="3379791"/>
                </a:cubicBezTo>
                <a:lnTo>
                  <a:pt x="9756016" y="4074795"/>
                </a:lnTo>
                <a:lnTo>
                  <a:pt x="10224713" y="4074795"/>
                </a:lnTo>
                <a:lnTo>
                  <a:pt x="10224713" y="3308568"/>
                </a:lnTo>
                <a:cubicBezTo>
                  <a:pt x="10224713" y="3143145"/>
                  <a:pt x="10188002" y="3021567"/>
                  <a:pt x="10114583" y="2943834"/>
                </a:cubicBezTo>
                <a:cubicBezTo>
                  <a:pt x="10041165" y="2866101"/>
                  <a:pt x="9939065" y="2827234"/>
                  <a:pt x="9808285" y="2827234"/>
                </a:cubicBezTo>
                <a:cubicBezTo>
                  <a:pt x="9719566" y="2827234"/>
                  <a:pt x="9644998" y="2841594"/>
                  <a:pt x="9584580" y="2870313"/>
                </a:cubicBezTo>
                <a:cubicBezTo>
                  <a:pt x="9524162" y="2899032"/>
                  <a:pt x="9457240" y="2953216"/>
                  <a:pt x="9383815" y="3032863"/>
                </a:cubicBezTo>
                <a:cubicBezTo>
                  <a:pt x="9347773" y="2964703"/>
                  <a:pt x="9301373" y="2913392"/>
                  <a:pt x="9244617" y="2878929"/>
                </a:cubicBezTo>
                <a:cubicBezTo>
                  <a:pt x="9187861" y="2844466"/>
                  <a:pt x="9110780" y="2827234"/>
                  <a:pt x="9013374" y="2827234"/>
                </a:cubicBezTo>
                <a:close/>
                <a:moveTo>
                  <a:pt x="7219427" y="2827234"/>
                </a:moveTo>
                <a:cubicBezTo>
                  <a:pt x="7005756" y="2827234"/>
                  <a:pt x="6836122" y="2887545"/>
                  <a:pt x="6710523" y="3008165"/>
                </a:cubicBezTo>
                <a:cubicBezTo>
                  <a:pt x="6584924" y="3128786"/>
                  <a:pt x="6522125" y="3282146"/>
                  <a:pt x="6522125" y="3468246"/>
                </a:cubicBezTo>
                <a:cubicBezTo>
                  <a:pt x="6522125" y="3668132"/>
                  <a:pt x="6596412" y="3829725"/>
                  <a:pt x="6744986" y="3953026"/>
                </a:cubicBezTo>
                <a:cubicBezTo>
                  <a:pt x="6865989" y="4052586"/>
                  <a:pt x="7024519" y="4102366"/>
                  <a:pt x="7220575" y="4102366"/>
                </a:cubicBezTo>
                <a:cubicBezTo>
                  <a:pt x="7440373" y="4102366"/>
                  <a:pt x="7612496" y="4042438"/>
                  <a:pt x="7736946" y="3922584"/>
                </a:cubicBezTo>
                <a:cubicBezTo>
                  <a:pt x="7861396" y="3802729"/>
                  <a:pt x="7923621" y="3648986"/>
                  <a:pt x="7923621" y="3461354"/>
                </a:cubicBezTo>
                <a:cubicBezTo>
                  <a:pt x="7923621" y="3294399"/>
                  <a:pt x="7873458" y="3153867"/>
                  <a:pt x="7773132" y="3039756"/>
                </a:cubicBezTo>
                <a:cubicBezTo>
                  <a:pt x="7648300" y="2898075"/>
                  <a:pt x="7463731" y="2827234"/>
                  <a:pt x="7219427" y="2827234"/>
                </a:cubicBezTo>
                <a:close/>
                <a:moveTo>
                  <a:pt x="5662736" y="2827234"/>
                </a:moveTo>
                <a:cubicBezTo>
                  <a:pt x="5520288" y="2827234"/>
                  <a:pt x="5403497" y="2845980"/>
                  <a:pt x="5312362" y="2883470"/>
                </a:cubicBezTo>
                <a:cubicBezTo>
                  <a:pt x="5254923" y="2907187"/>
                  <a:pt x="5199017" y="2943340"/>
                  <a:pt x="5144642" y="2991930"/>
                </a:cubicBezTo>
                <a:cubicBezTo>
                  <a:pt x="5090266" y="3040519"/>
                  <a:pt x="5047380" y="3095417"/>
                  <a:pt x="5015980" y="3156625"/>
                </a:cubicBezTo>
                <a:cubicBezTo>
                  <a:pt x="4973093" y="3240030"/>
                  <a:pt x="4951649" y="3344479"/>
                  <a:pt x="4951649" y="3469969"/>
                </a:cubicBezTo>
                <a:cubicBezTo>
                  <a:pt x="4951649" y="3590099"/>
                  <a:pt x="4969264" y="3686509"/>
                  <a:pt x="5004493" y="3759198"/>
                </a:cubicBezTo>
                <a:cubicBezTo>
                  <a:pt x="5039722" y="3831888"/>
                  <a:pt x="5088353" y="3895205"/>
                  <a:pt x="5150385" y="3949149"/>
                </a:cubicBezTo>
                <a:cubicBezTo>
                  <a:pt x="5212419" y="4003093"/>
                  <a:pt x="5286514" y="4042115"/>
                  <a:pt x="5372672" y="4066215"/>
                </a:cubicBezTo>
                <a:cubicBezTo>
                  <a:pt x="5458829" y="4090315"/>
                  <a:pt x="5566622" y="4102366"/>
                  <a:pt x="5696050" y="4102366"/>
                </a:cubicBezTo>
                <a:cubicBezTo>
                  <a:pt x="5830072" y="4102366"/>
                  <a:pt x="5940546" y="4083602"/>
                  <a:pt x="6027469" y="4046076"/>
                </a:cubicBezTo>
                <a:cubicBezTo>
                  <a:pt x="6114392" y="4008549"/>
                  <a:pt x="6185808" y="3955898"/>
                  <a:pt x="6241714" y="3888121"/>
                </a:cubicBezTo>
                <a:cubicBezTo>
                  <a:pt x="6297621" y="3820343"/>
                  <a:pt x="6337828" y="3740121"/>
                  <a:pt x="6362335" y="3647454"/>
                </a:cubicBezTo>
                <a:lnTo>
                  <a:pt x="5917762" y="3596908"/>
                </a:lnTo>
                <a:cubicBezTo>
                  <a:pt x="5897085" y="3662005"/>
                  <a:pt x="5865876" y="3710253"/>
                  <a:pt x="5824137" y="3741653"/>
                </a:cubicBezTo>
                <a:cubicBezTo>
                  <a:pt x="5782399" y="3773052"/>
                  <a:pt x="5730896" y="3788752"/>
                  <a:pt x="5669628" y="3788752"/>
                </a:cubicBezTo>
                <a:cubicBezTo>
                  <a:pt x="5596107" y="3788752"/>
                  <a:pt x="5535606" y="3762761"/>
                  <a:pt x="5488123" y="3710780"/>
                </a:cubicBezTo>
                <a:cubicBezTo>
                  <a:pt x="5440640" y="3658798"/>
                  <a:pt x="5416899" y="3582734"/>
                  <a:pt x="5416899" y="3482588"/>
                </a:cubicBezTo>
                <a:cubicBezTo>
                  <a:pt x="5416899" y="3370200"/>
                  <a:pt x="5440832" y="3286295"/>
                  <a:pt x="5488697" y="3230873"/>
                </a:cubicBezTo>
                <a:cubicBezTo>
                  <a:pt x="5536562" y="3175451"/>
                  <a:pt x="5599170" y="3147740"/>
                  <a:pt x="5676521" y="3147740"/>
                </a:cubicBezTo>
                <a:cubicBezTo>
                  <a:pt x="5737789" y="3147740"/>
                  <a:pt x="5786611" y="3160951"/>
                  <a:pt x="5822989" y="3187373"/>
                </a:cubicBezTo>
                <a:cubicBezTo>
                  <a:pt x="5859366" y="3213794"/>
                  <a:pt x="5884448" y="3253044"/>
                  <a:pt x="5898233" y="3305121"/>
                </a:cubicBezTo>
                <a:lnTo>
                  <a:pt x="6338211" y="3246534"/>
                </a:lnTo>
                <a:cubicBezTo>
                  <a:pt x="6296089" y="3109448"/>
                  <a:pt x="6222760" y="3005293"/>
                  <a:pt x="6118222" y="2934070"/>
                </a:cubicBezTo>
                <a:cubicBezTo>
                  <a:pt x="6013684" y="2862846"/>
                  <a:pt x="5861855" y="2827234"/>
                  <a:pt x="5662736" y="2827234"/>
                </a:cubicBezTo>
                <a:close/>
                <a:moveTo>
                  <a:pt x="3285937" y="2827234"/>
                </a:moveTo>
                <a:cubicBezTo>
                  <a:pt x="3070735" y="2827234"/>
                  <a:pt x="2902057" y="2886204"/>
                  <a:pt x="2779905" y="3004144"/>
                </a:cubicBezTo>
                <a:cubicBezTo>
                  <a:pt x="2657753" y="3122084"/>
                  <a:pt x="2596676" y="3276402"/>
                  <a:pt x="2596676" y="3467097"/>
                </a:cubicBezTo>
                <a:cubicBezTo>
                  <a:pt x="2596676" y="3601120"/>
                  <a:pt x="2627119" y="3717720"/>
                  <a:pt x="2688004" y="3816897"/>
                </a:cubicBezTo>
                <a:cubicBezTo>
                  <a:pt x="2748888" y="3916074"/>
                  <a:pt x="2825664" y="3988446"/>
                  <a:pt x="2918332" y="4034014"/>
                </a:cubicBezTo>
                <a:cubicBezTo>
                  <a:pt x="3010999" y="4079582"/>
                  <a:pt x="3138129" y="4102366"/>
                  <a:pt x="3299722" y="4102366"/>
                </a:cubicBezTo>
                <a:cubicBezTo>
                  <a:pt x="3485823" y="4102366"/>
                  <a:pt x="3628653" y="4075752"/>
                  <a:pt x="3728213" y="4022526"/>
                </a:cubicBezTo>
                <a:cubicBezTo>
                  <a:pt x="3827772" y="3969300"/>
                  <a:pt x="3912781" y="3881419"/>
                  <a:pt x="3983239" y="3758884"/>
                </a:cubicBezTo>
                <a:lnTo>
                  <a:pt x="3522583" y="3716380"/>
                </a:lnTo>
                <a:cubicBezTo>
                  <a:pt x="3493481" y="3753140"/>
                  <a:pt x="3466294" y="3778796"/>
                  <a:pt x="3441021" y="3793347"/>
                </a:cubicBezTo>
                <a:cubicBezTo>
                  <a:pt x="3399665" y="3816323"/>
                  <a:pt x="3356012" y="3827810"/>
                  <a:pt x="3310061" y="3827810"/>
                </a:cubicBezTo>
                <a:cubicBezTo>
                  <a:pt x="3237306" y="3827810"/>
                  <a:pt x="3178336" y="3801389"/>
                  <a:pt x="3133151" y="3748545"/>
                </a:cubicBezTo>
                <a:cubicBezTo>
                  <a:pt x="3100986" y="3711785"/>
                  <a:pt x="3080691" y="3655878"/>
                  <a:pt x="3072266" y="3580825"/>
                </a:cubicBezTo>
                <a:lnTo>
                  <a:pt x="4009660" y="3580825"/>
                </a:lnTo>
                <a:lnTo>
                  <a:pt x="4009660" y="3527982"/>
                </a:lnTo>
                <a:cubicBezTo>
                  <a:pt x="4009660" y="3367155"/>
                  <a:pt x="3983239" y="3236578"/>
                  <a:pt x="3930396" y="3136253"/>
                </a:cubicBezTo>
                <a:cubicBezTo>
                  <a:pt x="3877552" y="3035927"/>
                  <a:pt x="3800585" y="2959342"/>
                  <a:pt x="3699493" y="2906499"/>
                </a:cubicBezTo>
                <a:cubicBezTo>
                  <a:pt x="3598402" y="2853656"/>
                  <a:pt x="3460550" y="2827234"/>
                  <a:pt x="3285937" y="2827234"/>
                </a:cubicBezTo>
                <a:close/>
                <a:moveTo>
                  <a:pt x="4242972" y="2390703"/>
                </a:moveTo>
                <a:lnTo>
                  <a:pt x="4242972" y="4074795"/>
                </a:lnTo>
                <a:lnTo>
                  <a:pt x="4711669" y="4074795"/>
                </a:lnTo>
                <a:lnTo>
                  <a:pt x="4711669" y="2390703"/>
                </a:lnTo>
                <a:close/>
                <a:moveTo>
                  <a:pt x="217291" y="2390703"/>
                </a:moveTo>
                <a:lnTo>
                  <a:pt x="591969" y="4074795"/>
                </a:lnTo>
                <a:lnTo>
                  <a:pt x="1102273" y="4074795"/>
                </a:lnTo>
                <a:lnTo>
                  <a:pt x="1396501" y="3014483"/>
                </a:lnTo>
                <a:lnTo>
                  <a:pt x="1691878" y="4074795"/>
                </a:lnTo>
                <a:lnTo>
                  <a:pt x="2202182" y="4074795"/>
                </a:lnTo>
                <a:lnTo>
                  <a:pt x="2573413" y="2390703"/>
                </a:lnTo>
                <a:lnTo>
                  <a:pt x="2081705" y="2390703"/>
                </a:lnTo>
                <a:lnTo>
                  <a:pt x="1903556" y="3332243"/>
                </a:lnTo>
                <a:lnTo>
                  <a:pt x="1642463" y="2390703"/>
                </a:lnTo>
                <a:lnTo>
                  <a:pt x="1149965" y="2390703"/>
                </a:lnTo>
                <a:lnTo>
                  <a:pt x="889518" y="3333499"/>
                </a:lnTo>
                <a:lnTo>
                  <a:pt x="711567" y="2390703"/>
                </a:lnTo>
                <a:close/>
                <a:moveTo>
                  <a:pt x="0" y="0"/>
                </a:moveTo>
                <a:lnTo>
                  <a:pt x="12192000" y="0"/>
                </a:lnTo>
                <a:lnTo>
                  <a:pt x="12192000" y="6858000"/>
                </a:lnTo>
                <a:lnTo>
                  <a:pt x="0" y="68580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1409435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0"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3190" y="246743"/>
            <a:ext cx="2942389" cy="311382"/>
          </a:xfrm>
          <a:prstGeom prst="rect">
            <a:avLst/>
          </a:prstGeom>
        </p:spPr>
      </p:pic>
      <p:sp>
        <p:nvSpPr>
          <p:cNvPr id="6" name="TextBox 5">
            <a:extLst>
              <a:ext uri="{FF2B5EF4-FFF2-40B4-BE49-F238E27FC236}">
                <a16:creationId xmlns:a16="http://schemas.microsoft.com/office/drawing/2014/main" id="{6FCE1FF4-1ABF-D70C-7AC9-41C26AFC0008}"/>
              </a:ext>
            </a:extLst>
          </p:cNvPr>
          <p:cNvSpPr txBox="1"/>
          <p:nvPr/>
        </p:nvSpPr>
        <p:spPr>
          <a:xfrm>
            <a:off x="-808673" y="2045755"/>
            <a:ext cx="11529478" cy="2554545"/>
          </a:xfrm>
          <a:prstGeom prst="rect">
            <a:avLst/>
          </a:prstGeom>
          <a:noFill/>
        </p:spPr>
        <p:txBody>
          <a:bodyPr wrap="square">
            <a:spAutoFit/>
          </a:bodyPr>
          <a:lstStyle/>
          <a:p>
            <a:r>
              <a:rPr lang="en-US" sz="8000" b="1" dirty="0"/>
              <a:t>					THANK</a:t>
            </a:r>
          </a:p>
          <a:p>
            <a:r>
              <a:rPr lang="en-US" sz="8000" b="1" dirty="0"/>
              <a:t>							YOU!</a:t>
            </a:r>
            <a:endParaRPr lang="en-US" sz="8000" dirty="0"/>
          </a:p>
        </p:txBody>
      </p:sp>
    </p:spTree>
    <p:extLst>
      <p:ext uri="{BB962C8B-B14F-4D97-AF65-F5344CB8AC3E}">
        <p14:creationId xmlns:p14="http://schemas.microsoft.com/office/powerpoint/2010/main" val="3358317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path" presetSubtype="0" accel="50000" decel="50000" fill="hold" grpId="0" nodeType="clickEffect">
                                  <p:stCondLst>
                                    <p:cond delay="0"/>
                                  </p:stCondLst>
                                  <p:childTnLst>
                                    <p:animMotion origin="layout" path="M -4.16667E-7 -7.40741E-7 L -4.16667E-7 0.125 C -4.16667E-7 0.18102 0.06901 0.25 0.125 0.25 L 0.25 0.25 " pathEditMode="relative" rAng="0" ptsTypes="AAAA">
                                      <p:cBhvr>
                                        <p:cTn id="6" dur="2000" fill="hold"/>
                                        <p:tgtEl>
                                          <p:spTgt spid="6"/>
                                        </p:tgtEl>
                                        <p:attrNameLst>
                                          <p:attrName>ppt_x</p:attrName>
                                          <p:attrName>ppt_y</p:attrName>
                                        </p:attrNameLst>
                                      </p:cBhvr>
                                      <p:rCtr x="1250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0"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3190" y="246743"/>
            <a:ext cx="2942389" cy="311382"/>
          </a:xfrm>
          <a:prstGeom prst="rect">
            <a:avLst/>
          </a:prstGeom>
        </p:spPr>
      </p:pic>
    </p:spTree>
    <p:extLst>
      <p:ext uri="{BB962C8B-B14F-4D97-AF65-F5344CB8AC3E}">
        <p14:creationId xmlns:p14="http://schemas.microsoft.com/office/powerpoint/2010/main" val="1646032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FCF0E5-C387-FDF8-CDD4-E14A4C839B5F}"/>
              </a:ext>
            </a:extLst>
          </p:cNvPr>
          <p:cNvSpPr/>
          <p:nvPr/>
        </p:nvSpPr>
        <p:spPr>
          <a:xfrm>
            <a:off x="0" y="13748"/>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61361B4C-3080-F36F-510B-C035F7ACBAE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3748"/>
            <a:ext cx="12192000" cy="6096000"/>
          </a:xfrm>
          <a:prstGeom prst="rect">
            <a:avLst/>
          </a:prstGeom>
        </p:spPr>
      </p:pic>
      <p:sp>
        <p:nvSpPr>
          <p:cNvPr id="12" name="TextBox 11">
            <a:extLst>
              <a:ext uri="{FF2B5EF4-FFF2-40B4-BE49-F238E27FC236}">
                <a16:creationId xmlns:a16="http://schemas.microsoft.com/office/drawing/2014/main" id="{88424928-7CAF-4171-E1D9-AEFA5F0B3528}"/>
              </a:ext>
            </a:extLst>
          </p:cNvPr>
          <p:cNvSpPr txBox="1"/>
          <p:nvPr/>
        </p:nvSpPr>
        <p:spPr>
          <a:xfrm>
            <a:off x="6096000" y="6640916"/>
            <a:ext cx="12192000" cy="230832"/>
          </a:xfrm>
          <a:prstGeom prst="rect">
            <a:avLst/>
          </a:prstGeom>
          <a:noFill/>
        </p:spPr>
        <p:txBody>
          <a:bodyPr wrap="square" rtlCol="0">
            <a:spAutoFit/>
          </a:bodyPr>
          <a:lstStyle/>
          <a:p>
            <a:r>
              <a:rPr lang="en-IN" sz="900">
                <a:hlinkClick r:id="rId3" tooltip="https://commons.wikimedia.org/wiki/File:Long_Island_City_New_York_May_2015_panorama_3.jpg"/>
              </a:rPr>
              <a:t>This Photo</a:t>
            </a:r>
            <a:r>
              <a:rPr lang="en-IN" sz="900"/>
              <a:t> by Unknown Author is licensed under </a:t>
            </a:r>
            <a:r>
              <a:rPr lang="en-IN" sz="900">
                <a:hlinkClick r:id="rId4" tooltip="https://creativecommons.org/licenses/by-sa/3.0/"/>
              </a:rPr>
              <a:t>CC BY-SA</a:t>
            </a:r>
            <a:endParaRPr lang="en-IN" sz="900"/>
          </a:p>
        </p:txBody>
      </p:sp>
      <p:sp>
        <p:nvSpPr>
          <p:cNvPr id="9" name="Freeform: Shape 8">
            <a:extLst>
              <a:ext uri="{FF2B5EF4-FFF2-40B4-BE49-F238E27FC236}">
                <a16:creationId xmlns:a16="http://schemas.microsoft.com/office/drawing/2014/main" id="{1ADBB002-2AF1-7DA4-1387-3353999CF4BD}"/>
              </a:ext>
            </a:extLst>
          </p:cNvPr>
          <p:cNvSpPr/>
          <p:nvPr/>
        </p:nvSpPr>
        <p:spPr>
          <a:xfrm>
            <a:off x="-8519885" y="-1342047"/>
            <a:ext cx="23774401" cy="10921476"/>
          </a:xfrm>
          <a:custGeom>
            <a:avLst/>
            <a:gdLst/>
            <a:ahLst/>
            <a:cxnLst/>
            <a:rect l="l" t="t" r="r" b="b"/>
            <a:pathLst>
              <a:path w="12192000" h="6858000">
                <a:moveTo>
                  <a:pt x="7226319" y="3148889"/>
                </a:moveTo>
                <a:cubicBezTo>
                  <a:pt x="7290650" y="3148889"/>
                  <a:pt x="7344642" y="3174736"/>
                  <a:pt x="7388295" y="3226431"/>
                </a:cubicBezTo>
                <a:cubicBezTo>
                  <a:pt x="7431949" y="3278125"/>
                  <a:pt x="7453775" y="3356816"/>
                  <a:pt x="7453775" y="3462502"/>
                </a:cubicBezTo>
                <a:cubicBezTo>
                  <a:pt x="7453775" y="3575847"/>
                  <a:pt x="7432140" y="3658176"/>
                  <a:pt x="7388870" y="3709487"/>
                </a:cubicBezTo>
                <a:cubicBezTo>
                  <a:pt x="7345600" y="3760799"/>
                  <a:pt x="7290267" y="3786455"/>
                  <a:pt x="7222873" y="3786455"/>
                </a:cubicBezTo>
                <a:cubicBezTo>
                  <a:pt x="7156244" y="3786455"/>
                  <a:pt x="7100912" y="3760416"/>
                  <a:pt x="7056876" y="3708339"/>
                </a:cubicBezTo>
                <a:cubicBezTo>
                  <a:pt x="7012840" y="3656261"/>
                  <a:pt x="6990822" y="3575847"/>
                  <a:pt x="6990822" y="3467097"/>
                </a:cubicBezTo>
                <a:cubicBezTo>
                  <a:pt x="6990822" y="3359879"/>
                  <a:pt x="7013032" y="3280040"/>
                  <a:pt x="7057450" y="3227579"/>
                </a:cubicBezTo>
                <a:cubicBezTo>
                  <a:pt x="7101869" y="3175119"/>
                  <a:pt x="7158159" y="3148889"/>
                  <a:pt x="7226319" y="3148889"/>
                </a:cubicBezTo>
                <a:close/>
                <a:moveTo>
                  <a:pt x="11154065" y="3104087"/>
                </a:moveTo>
                <a:cubicBezTo>
                  <a:pt x="11218396" y="3104087"/>
                  <a:pt x="11270283" y="3123616"/>
                  <a:pt x="11309723" y="3162674"/>
                </a:cubicBezTo>
                <a:cubicBezTo>
                  <a:pt x="11349164" y="3201732"/>
                  <a:pt x="11373480" y="3266446"/>
                  <a:pt x="11382670" y="3356816"/>
                </a:cubicBezTo>
                <a:lnTo>
                  <a:pt x="10922014" y="3356816"/>
                </a:lnTo>
                <a:cubicBezTo>
                  <a:pt x="10929673" y="3284060"/>
                  <a:pt x="10947670" y="3229303"/>
                  <a:pt x="10976006" y="3192542"/>
                </a:cubicBezTo>
                <a:cubicBezTo>
                  <a:pt x="11020426" y="3133572"/>
                  <a:pt x="11079778" y="3104087"/>
                  <a:pt x="11154065" y="3104087"/>
                </a:cubicBezTo>
                <a:close/>
                <a:moveTo>
                  <a:pt x="3305466" y="3104087"/>
                </a:moveTo>
                <a:cubicBezTo>
                  <a:pt x="3369797" y="3104087"/>
                  <a:pt x="3421683" y="3123616"/>
                  <a:pt x="3461124" y="3162674"/>
                </a:cubicBezTo>
                <a:cubicBezTo>
                  <a:pt x="3500565" y="3201732"/>
                  <a:pt x="3524881" y="3266446"/>
                  <a:pt x="3534071" y="3356816"/>
                </a:cubicBezTo>
                <a:lnTo>
                  <a:pt x="3073415" y="3356816"/>
                </a:lnTo>
                <a:cubicBezTo>
                  <a:pt x="3081074" y="3284060"/>
                  <a:pt x="3099071" y="3229303"/>
                  <a:pt x="3127407" y="3192542"/>
                </a:cubicBezTo>
                <a:cubicBezTo>
                  <a:pt x="3171826" y="3133572"/>
                  <a:pt x="3231179" y="3104087"/>
                  <a:pt x="3305466" y="3104087"/>
                </a:cubicBezTo>
                <a:close/>
                <a:moveTo>
                  <a:pt x="11134536" y="2827234"/>
                </a:moveTo>
                <a:cubicBezTo>
                  <a:pt x="10919334" y="2827234"/>
                  <a:pt x="10750656" y="2886204"/>
                  <a:pt x="10628504" y="3004144"/>
                </a:cubicBezTo>
                <a:cubicBezTo>
                  <a:pt x="10506353" y="3122084"/>
                  <a:pt x="10445276" y="3276402"/>
                  <a:pt x="10445276" y="3467097"/>
                </a:cubicBezTo>
                <a:cubicBezTo>
                  <a:pt x="10445276" y="3601120"/>
                  <a:pt x="10475718" y="3717720"/>
                  <a:pt x="10536603" y="3816897"/>
                </a:cubicBezTo>
                <a:cubicBezTo>
                  <a:pt x="10597488" y="3916074"/>
                  <a:pt x="10674263" y="3988446"/>
                  <a:pt x="10766931" y="4034014"/>
                </a:cubicBezTo>
                <a:cubicBezTo>
                  <a:pt x="10859598" y="4079582"/>
                  <a:pt x="10986728" y="4102366"/>
                  <a:pt x="11148321" y="4102366"/>
                </a:cubicBezTo>
                <a:cubicBezTo>
                  <a:pt x="11334422" y="4102366"/>
                  <a:pt x="11477251" y="4075752"/>
                  <a:pt x="11576812" y="4022526"/>
                </a:cubicBezTo>
                <a:cubicBezTo>
                  <a:pt x="11676372" y="3969300"/>
                  <a:pt x="11761381" y="3881419"/>
                  <a:pt x="11831838" y="3758884"/>
                </a:cubicBezTo>
                <a:lnTo>
                  <a:pt x="11371182" y="3716380"/>
                </a:lnTo>
                <a:cubicBezTo>
                  <a:pt x="11342081" y="3753140"/>
                  <a:pt x="11314893" y="3778796"/>
                  <a:pt x="11289620" y="3793347"/>
                </a:cubicBezTo>
                <a:cubicBezTo>
                  <a:pt x="11248264" y="3816323"/>
                  <a:pt x="11204611" y="3827810"/>
                  <a:pt x="11158660" y="3827810"/>
                </a:cubicBezTo>
                <a:cubicBezTo>
                  <a:pt x="11085905" y="3827810"/>
                  <a:pt x="11026935" y="3801389"/>
                  <a:pt x="10981750" y="3748545"/>
                </a:cubicBezTo>
                <a:cubicBezTo>
                  <a:pt x="10949585" y="3711785"/>
                  <a:pt x="10929289" y="3655878"/>
                  <a:pt x="10920866" y="3580825"/>
                </a:cubicBezTo>
                <a:lnTo>
                  <a:pt x="11858260" y="3580825"/>
                </a:lnTo>
                <a:lnTo>
                  <a:pt x="11858260" y="3527982"/>
                </a:lnTo>
                <a:cubicBezTo>
                  <a:pt x="11858260" y="3367155"/>
                  <a:pt x="11831838" y="3236578"/>
                  <a:pt x="11778995" y="3136253"/>
                </a:cubicBezTo>
                <a:cubicBezTo>
                  <a:pt x="11726151" y="3035927"/>
                  <a:pt x="11649184" y="2959342"/>
                  <a:pt x="11548092" y="2906499"/>
                </a:cubicBezTo>
                <a:cubicBezTo>
                  <a:pt x="11447001" y="2853656"/>
                  <a:pt x="11309149" y="2827234"/>
                  <a:pt x="11134536" y="2827234"/>
                </a:cubicBezTo>
                <a:close/>
                <a:moveTo>
                  <a:pt x="9013374" y="2827234"/>
                </a:moveTo>
                <a:cubicBezTo>
                  <a:pt x="8922872" y="2827234"/>
                  <a:pt x="8845603" y="2842934"/>
                  <a:pt x="8781565" y="2874334"/>
                </a:cubicBezTo>
                <a:cubicBezTo>
                  <a:pt x="8717527" y="2905733"/>
                  <a:pt x="8654061" y="2958577"/>
                  <a:pt x="8591166" y="3032863"/>
                </a:cubicBezTo>
                <a:lnTo>
                  <a:pt x="8591166" y="2854805"/>
                </a:lnTo>
                <a:lnTo>
                  <a:pt x="8154635" y="2854805"/>
                </a:lnTo>
                <a:lnTo>
                  <a:pt x="8154635" y="4074795"/>
                </a:lnTo>
                <a:lnTo>
                  <a:pt x="8623331" y="4074795"/>
                </a:lnTo>
                <a:lnTo>
                  <a:pt x="8623331" y="3452163"/>
                </a:lnTo>
                <a:cubicBezTo>
                  <a:pt x="8623331" y="3359496"/>
                  <a:pt x="8640623" y="3292868"/>
                  <a:pt x="8675206" y="3252278"/>
                </a:cubicBezTo>
                <a:cubicBezTo>
                  <a:pt x="8709788" y="3211688"/>
                  <a:pt x="8753979" y="3191393"/>
                  <a:pt x="8807780" y="3191393"/>
                </a:cubicBezTo>
                <a:cubicBezTo>
                  <a:pt x="8840819" y="3191393"/>
                  <a:pt x="8869634" y="3200775"/>
                  <a:pt x="8894225" y="3219538"/>
                </a:cubicBezTo>
                <a:cubicBezTo>
                  <a:pt x="8918816" y="3238301"/>
                  <a:pt x="8936107" y="3263000"/>
                  <a:pt x="8946099" y="3293634"/>
                </a:cubicBezTo>
                <a:cubicBezTo>
                  <a:pt x="8952250" y="3312780"/>
                  <a:pt x="8955325" y="3349157"/>
                  <a:pt x="8955325" y="3402766"/>
                </a:cubicBezTo>
                <a:lnTo>
                  <a:pt x="8955325" y="4074795"/>
                </a:lnTo>
                <a:lnTo>
                  <a:pt x="9424022" y="4074795"/>
                </a:lnTo>
                <a:lnTo>
                  <a:pt x="9424022" y="3445271"/>
                </a:lnTo>
                <a:cubicBezTo>
                  <a:pt x="9424022" y="3357199"/>
                  <a:pt x="9440814" y="3293251"/>
                  <a:pt x="9474397" y="3253427"/>
                </a:cubicBezTo>
                <a:cubicBezTo>
                  <a:pt x="9507981" y="3213603"/>
                  <a:pt x="9552247" y="3193691"/>
                  <a:pt x="9607196" y="3193691"/>
                </a:cubicBezTo>
                <a:cubicBezTo>
                  <a:pt x="9653745" y="3193691"/>
                  <a:pt x="9692666" y="3214751"/>
                  <a:pt x="9723958" y="3256873"/>
                </a:cubicBezTo>
                <a:cubicBezTo>
                  <a:pt x="9745330" y="3283678"/>
                  <a:pt x="9756016" y="3324650"/>
                  <a:pt x="9756016" y="3379791"/>
                </a:cubicBezTo>
                <a:lnTo>
                  <a:pt x="9756016" y="4074795"/>
                </a:lnTo>
                <a:lnTo>
                  <a:pt x="10224713" y="4074795"/>
                </a:lnTo>
                <a:lnTo>
                  <a:pt x="10224713" y="3308568"/>
                </a:lnTo>
                <a:cubicBezTo>
                  <a:pt x="10224713" y="3143145"/>
                  <a:pt x="10188002" y="3021567"/>
                  <a:pt x="10114583" y="2943834"/>
                </a:cubicBezTo>
                <a:cubicBezTo>
                  <a:pt x="10041165" y="2866101"/>
                  <a:pt x="9939065" y="2827234"/>
                  <a:pt x="9808285" y="2827234"/>
                </a:cubicBezTo>
                <a:cubicBezTo>
                  <a:pt x="9719566" y="2827234"/>
                  <a:pt x="9644998" y="2841594"/>
                  <a:pt x="9584580" y="2870313"/>
                </a:cubicBezTo>
                <a:cubicBezTo>
                  <a:pt x="9524162" y="2899032"/>
                  <a:pt x="9457240" y="2953216"/>
                  <a:pt x="9383815" y="3032863"/>
                </a:cubicBezTo>
                <a:cubicBezTo>
                  <a:pt x="9347773" y="2964703"/>
                  <a:pt x="9301373" y="2913392"/>
                  <a:pt x="9244617" y="2878929"/>
                </a:cubicBezTo>
                <a:cubicBezTo>
                  <a:pt x="9187861" y="2844466"/>
                  <a:pt x="9110780" y="2827234"/>
                  <a:pt x="9013374" y="2827234"/>
                </a:cubicBezTo>
                <a:close/>
                <a:moveTo>
                  <a:pt x="7219427" y="2827234"/>
                </a:moveTo>
                <a:cubicBezTo>
                  <a:pt x="7005756" y="2827234"/>
                  <a:pt x="6836122" y="2887545"/>
                  <a:pt x="6710523" y="3008165"/>
                </a:cubicBezTo>
                <a:cubicBezTo>
                  <a:pt x="6584924" y="3128786"/>
                  <a:pt x="6522125" y="3282146"/>
                  <a:pt x="6522125" y="3468246"/>
                </a:cubicBezTo>
                <a:cubicBezTo>
                  <a:pt x="6522125" y="3668132"/>
                  <a:pt x="6596412" y="3829725"/>
                  <a:pt x="6744986" y="3953026"/>
                </a:cubicBezTo>
                <a:cubicBezTo>
                  <a:pt x="6865989" y="4052586"/>
                  <a:pt x="7024519" y="4102366"/>
                  <a:pt x="7220575" y="4102366"/>
                </a:cubicBezTo>
                <a:cubicBezTo>
                  <a:pt x="7440373" y="4102366"/>
                  <a:pt x="7612496" y="4042438"/>
                  <a:pt x="7736946" y="3922584"/>
                </a:cubicBezTo>
                <a:cubicBezTo>
                  <a:pt x="7861396" y="3802729"/>
                  <a:pt x="7923621" y="3648986"/>
                  <a:pt x="7923621" y="3461354"/>
                </a:cubicBezTo>
                <a:cubicBezTo>
                  <a:pt x="7923621" y="3294399"/>
                  <a:pt x="7873458" y="3153867"/>
                  <a:pt x="7773132" y="3039756"/>
                </a:cubicBezTo>
                <a:cubicBezTo>
                  <a:pt x="7648300" y="2898075"/>
                  <a:pt x="7463731" y="2827234"/>
                  <a:pt x="7219427" y="2827234"/>
                </a:cubicBezTo>
                <a:close/>
                <a:moveTo>
                  <a:pt x="5662736" y="2827234"/>
                </a:moveTo>
                <a:cubicBezTo>
                  <a:pt x="5520288" y="2827234"/>
                  <a:pt x="5403497" y="2845980"/>
                  <a:pt x="5312362" y="2883470"/>
                </a:cubicBezTo>
                <a:cubicBezTo>
                  <a:pt x="5254923" y="2907187"/>
                  <a:pt x="5199017" y="2943340"/>
                  <a:pt x="5144642" y="2991930"/>
                </a:cubicBezTo>
                <a:cubicBezTo>
                  <a:pt x="5090266" y="3040519"/>
                  <a:pt x="5047380" y="3095417"/>
                  <a:pt x="5015980" y="3156625"/>
                </a:cubicBezTo>
                <a:cubicBezTo>
                  <a:pt x="4973093" y="3240030"/>
                  <a:pt x="4951649" y="3344479"/>
                  <a:pt x="4951649" y="3469969"/>
                </a:cubicBezTo>
                <a:cubicBezTo>
                  <a:pt x="4951649" y="3590099"/>
                  <a:pt x="4969264" y="3686509"/>
                  <a:pt x="5004493" y="3759198"/>
                </a:cubicBezTo>
                <a:cubicBezTo>
                  <a:pt x="5039722" y="3831888"/>
                  <a:pt x="5088353" y="3895205"/>
                  <a:pt x="5150385" y="3949149"/>
                </a:cubicBezTo>
                <a:cubicBezTo>
                  <a:pt x="5212419" y="4003093"/>
                  <a:pt x="5286514" y="4042115"/>
                  <a:pt x="5372672" y="4066215"/>
                </a:cubicBezTo>
                <a:cubicBezTo>
                  <a:pt x="5458829" y="4090315"/>
                  <a:pt x="5566622" y="4102366"/>
                  <a:pt x="5696050" y="4102366"/>
                </a:cubicBezTo>
                <a:cubicBezTo>
                  <a:pt x="5830072" y="4102366"/>
                  <a:pt x="5940546" y="4083602"/>
                  <a:pt x="6027469" y="4046076"/>
                </a:cubicBezTo>
                <a:cubicBezTo>
                  <a:pt x="6114392" y="4008549"/>
                  <a:pt x="6185808" y="3955898"/>
                  <a:pt x="6241714" y="3888121"/>
                </a:cubicBezTo>
                <a:cubicBezTo>
                  <a:pt x="6297621" y="3820343"/>
                  <a:pt x="6337828" y="3740121"/>
                  <a:pt x="6362335" y="3647454"/>
                </a:cubicBezTo>
                <a:lnTo>
                  <a:pt x="5917762" y="3596908"/>
                </a:lnTo>
                <a:cubicBezTo>
                  <a:pt x="5897085" y="3662005"/>
                  <a:pt x="5865876" y="3710253"/>
                  <a:pt x="5824137" y="3741653"/>
                </a:cubicBezTo>
                <a:cubicBezTo>
                  <a:pt x="5782399" y="3773052"/>
                  <a:pt x="5730896" y="3788752"/>
                  <a:pt x="5669628" y="3788752"/>
                </a:cubicBezTo>
                <a:cubicBezTo>
                  <a:pt x="5596107" y="3788752"/>
                  <a:pt x="5535606" y="3762761"/>
                  <a:pt x="5488123" y="3710780"/>
                </a:cubicBezTo>
                <a:cubicBezTo>
                  <a:pt x="5440640" y="3658798"/>
                  <a:pt x="5416899" y="3582734"/>
                  <a:pt x="5416899" y="3482588"/>
                </a:cubicBezTo>
                <a:cubicBezTo>
                  <a:pt x="5416899" y="3370200"/>
                  <a:pt x="5440832" y="3286295"/>
                  <a:pt x="5488697" y="3230873"/>
                </a:cubicBezTo>
                <a:cubicBezTo>
                  <a:pt x="5536562" y="3175451"/>
                  <a:pt x="5599170" y="3147740"/>
                  <a:pt x="5676521" y="3147740"/>
                </a:cubicBezTo>
                <a:cubicBezTo>
                  <a:pt x="5737789" y="3147740"/>
                  <a:pt x="5786611" y="3160951"/>
                  <a:pt x="5822989" y="3187373"/>
                </a:cubicBezTo>
                <a:cubicBezTo>
                  <a:pt x="5859366" y="3213794"/>
                  <a:pt x="5884448" y="3253044"/>
                  <a:pt x="5898233" y="3305121"/>
                </a:cubicBezTo>
                <a:lnTo>
                  <a:pt x="6338211" y="3246534"/>
                </a:lnTo>
                <a:cubicBezTo>
                  <a:pt x="6296089" y="3109448"/>
                  <a:pt x="6222760" y="3005293"/>
                  <a:pt x="6118222" y="2934070"/>
                </a:cubicBezTo>
                <a:cubicBezTo>
                  <a:pt x="6013684" y="2862846"/>
                  <a:pt x="5861855" y="2827234"/>
                  <a:pt x="5662736" y="2827234"/>
                </a:cubicBezTo>
                <a:close/>
                <a:moveTo>
                  <a:pt x="3285937" y="2827234"/>
                </a:moveTo>
                <a:cubicBezTo>
                  <a:pt x="3070735" y="2827234"/>
                  <a:pt x="2902057" y="2886204"/>
                  <a:pt x="2779905" y="3004144"/>
                </a:cubicBezTo>
                <a:cubicBezTo>
                  <a:pt x="2657753" y="3122084"/>
                  <a:pt x="2596676" y="3276402"/>
                  <a:pt x="2596676" y="3467097"/>
                </a:cubicBezTo>
                <a:cubicBezTo>
                  <a:pt x="2596676" y="3601120"/>
                  <a:pt x="2627119" y="3717720"/>
                  <a:pt x="2688004" y="3816897"/>
                </a:cubicBezTo>
                <a:cubicBezTo>
                  <a:pt x="2748888" y="3916074"/>
                  <a:pt x="2825664" y="3988446"/>
                  <a:pt x="2918332" y="4034014"/>
                </a:cubicBezTo>
                <a:cubicBezTo>
                  <a:pt x="3010999" y="4079582"/>
                  <a:pt x="3138129" y="4102366"/>
                  <a:pt x="3299722" y="4102366"/>
                </a:cubicBezTo>
                <a:cubicBezTo>
                  <a:pt x="3485823" y="4102366"/>
                  <a:pt x="3628653" y="4075752"/>
                  <a:pt x="3728213" y="4022526"/>
                </a:cubicBezTo>
                <a:cubicBezTo>
                  <a:pt x="3827772" y="3969300"/>
                  <a:pt x="3912781" y="3881419"/>
                  <a:pt x="3983239" y="3758884"/>
                </a:cubicBezTo>
                <a:lnTo>
                  <a:pt x="3522583" y="3716380"/>
                </a:lnTo>
                <a:cubicBezTo>
                  <a:pt x="3493481" y="3753140"/>
                  <a:pt x="3466294" y="3778796"/>
                  <a:pt x="3441021" y="3793347"/>
                </a:cubicBezTo>
                <a:cubicBezTo>
                  <a:pt x="3399665" y="3816323"/>
                  <a:pt x="3356012" y="3827810"/>
                  <a:pt x="3310061" y="3827810"/>
                </a:cubicBezTo>
                <a:cubicBezTo>
                  <a:pt x="3237306" y="3827810"/>
                  <a:pt x="3178336" y="3801389"/>
                  <a:pt x="3133151" y="3748545"/>
                </a:cubicBezTo>
                <a:cubicBezTo>
                  <a:pt x="3100986" y="3711785"/>
                  <a:pt x="3080691" y="3655878"/>
                  <a:pt x="3072266" y="3580825"/>
                </a:cubicBezTo>
                <a:lnTo>
                  <a:pt x="4009660" y="3580825"/>
                </a:lnTo>
                <a:lnTo>
                  <a:pt x="4009660" y="3527982"/>
                </a:lnTo>
                <a:cubicBezTo>
                  <a:pt x="4009660" y="3367155"/>
                  <a:pt x="3983239" y="3236578"/>
                  <a:pt x="3930396" y="3136253"/>
                </a:cubicBezTo>
                <a:cubicBezTo>
                  <a:pt x="3877552" y="3035927"/>
                  <a:pt x="3800585" y="2959342"/>
                  <a:pt x="3699493" y="2906499"/>
                </a:cubicBezTo>
                <a:cubicBezTo>
                  <a:pt x="3598402" y="2853656"/>
                  <a:pt x="3460550" y="2827234"/>
                  <a:pt x="3285937" y="2827234"/>
                </a:cubicBezTo>
                <a:close/>
                <a:moveTo>
                  <a:pt x="4242972" y="2390703"/>
                </a:moveTo>
                <a:lnTo>
                  <a:pt x="4242972" y="4074795"/>
                </a:lnTo>
                <a:lnTo>
                  <a:pt x="4711669" y="4074795"/>
                </a:lnTo>
                <a:lnTo>
                  <a:pt x="4711669" y="2390703"/>
                </a:lnTo>
                <a:close/>
                <a:moveTo>
                  <a:pt x="217291" y="2390703"/>
                </a:moveTo>
                <a:lnTo>
                  <a:pt x="591969" y="4074795"/>
                </a:lnTo>
                <a:lnTo>
                  <a:pt x="1102273" y="4074795"/>
                </a:lnTo>
                <a:lnTo>
                  <a:pt x="1396501" y="3014483"/>
                </a:lnTo>
                <a:lnTo>
                  <a:pt x="1691878" y="4074795"/>
                </a:lnTo>
                <a:lnTo>
                  <a:pt x="2202182" y="4074795"/>
                </a:lnTo>
                <a:lnTo>
                  <a:pt x="2573413" y="2390703"/>
                </a:lnTo>
                <a:lnTo>
                  <a:pt x="2081705" y="2390703"/>
                </a:lnTo>
                <a:lnTo>
                  <a:pt x="1903556" y="3332243"/>
                </a:lnTo>
                <a:lnTo>
                  <a:pt x="1642463" y="2390703"/>
                </a:lnTo>
                <a:lnTo>
                  <a:pt x="1149965" y="2390703"/>
                </a:lnTo>
                <a:lnTo>
                  <a:pt x="889518" y="3333499"/>
                </a:lnTo>
                <a:lnTo>
                  <a:pt x="711567" y="2390703"/>
                </a:lnTo>
                <a:close/>
                <a:moveTo>
                  <a:pt x="0" y="0"/>
                </a:moveTo>
                <a:lnTo>
                  <a:pt x="12192000" y="0"/>
                </a:lnTo>
                <a:lnTo>
                  <a:pt x="12192000" y="6858000"/>
                </a:lnTo>
                <a:lnTo>
                  <a:pt x="0" y="68580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Rectangle 1">
            <a:extLst>
              <a:ext uri="{FF2B5EF4-FFF2-40B4-BE49-F238E27FC236}">
                <a16:creationId xmlns:a16="http://schemas.microsoft.com/office/drawing/2014/main" id="{7F9F884A-15F8-6B8E-E7C1-70AAEBC918FF}"/>
              </a:ext>
            </a:extLst>
          </p:cNvPr>
          <p:cNvSpPr/>
          <p:nvPr/>
        </p:nvSpPr>
        <p:spPr>
          <a:xfrm>
            <a:off x="-159657" y="1769347"/>
            <a:ext cx="12772571" cy="378561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7092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0"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A25E997-086D-73BA-E925-A24D2E1D0006}"/>
              </a:ext>
            </a:extLst>
          </p:cNvPr>
          <p:cNvSpPr txBox="1"/>
          <p:nvPr/>
        </p:nvSpPr>
        <p:spPr>
          <a:xfrm>
            <a:off x="0" y="4024327"/>
            <a:ext cx="10972800" cy="2800767"/>
          </a:xfrm>
          <a:prstGeom prst="rect">
            <a:avLst/>
          </a:prstGeom>
          <a:noFill/>
        </p:spPr>
        <p:txBody>
          <a:bodyPr wrap="square" rtlCol="0">
            <a:spAutoFit/>
          </a:bodyPr>
          <a:lstStyle/>
          <a:p>
            <a:r>
              <a:rPr lang="en-US" sz="8800" dirty="0">
                <a:latin typeface="Bahnschrift Light" panose="020B0502040204020203" pitchFamily="34" charset="0"/>
              </a:rPr>
              <a:t>Crowdfunding Analysis</a:t>
            </a:r>
            <a:endParaRPr lang="en-IN" sz="8800" dirty="0">
              <a:latin typeface="Bahnschrift Light" panose="020B0502040204020203" pitchFamily="34" charset="0"/>
            </a:endParaRPr>
          </a:p>
        </p:txBody>
      </p:sp>
      <p:pic>
        <p:nvPicPr>
          <p:cNvPr id="3" name="Picture 2">
            <a:extLst>
              <a:ext uri="{FF2B5EF4-FFF2-40B4-BE49-F238E27FC236}">
                <a16:creationId xmlns:a16="http://schemas.microsoft.com/office/drawing/2014/main" id="{31FF62DE-B425-F2E8-DE2E-A5F96EF26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906"/>
            <a:ext cx="12192000" cy="4003053"/>
          </a:xfrm>
          <a:prstGeom prst="rect">
            <a:avLst/>
          </a:prstGeom>
        </p:spPr>
      </p:pic>
    </p:spTree>
    <p:extLst>
      <p:ext uri="{BB962C8B-B14F-4D97-AF65-F5344CB8AC3E}">
        <p14:creationId xmlns:p14="http://schemas.microsoft.com/office/powerpoint/2010/main" val="35728335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0"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A25E997-086D-73BA-E925-A24D2E1D0006}"/>
              </a:ext>
            </a:extLst>
          </p:cNvPr>
          <p:cNvSpPr txBox="1"/>
          <p:nvPr/>
        </p:nvSpPr>
        <p:spPr>
          <a:xfrm>
            <a:off x="116115" y="3953953"/>
            <a:ext cx="10972800" cy="2800767"/>
          </a:xfrm>
          <a:prstGeom prst="rect">
            <a:avLst/>
          </a:prstGeom>
          <a:noFill/>
        </p:spPr>
        <p:txBody>
          <a:bodyPr wrap="square" rtlCol="0">
            <a:spAutoFit/>
          </a:bodyPr>
          <a:lstStyle/>
          <a:p>
            <a:r>
              <a:rPr lang="en-US" sz="8800" dirty="0">
                <a:latin typeface="Bahnschrift Light" panose="020B0502040204020203" pitchFamily="34" charset="0"/>
              </a:rPr>
              <a:t>Crowdfunding Analysis</a:t>
            </a:r>
            <a:endParaRPr lang="en-IN" sz="8800" dirty="0">
              <a:latin typeface="Bahnschrift Light" panose="020B0502040204020203" pitchFamily="34" charset="0"/>
            </a:endParaRPr>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9894" y="2053771"/>
            <a:ext cx="4448175" cy="523875"/>
          </a:xfrm>
          <a:prstGeom prst="rect">
            <a:avLst/>
          </a:prstGeom>
        </p:spPr>
      </p:pic>
      <p:sp>
        <p:nvSpPr>
          <p:cNvPr id="9" name="Rectangle 8">
            <a:extLst>
              <a:ext uri="{FF2B5EF4-FFF2-40B4-BE49-F238E27FC236}">
                <a16:creationId xmlns:a16="http://schemas.microsoft.com/office/drawing/2014/main" id="{CD01DCCD-32B9-E599-D3CC-F3D06175749B}"/>
              </a:ext>
            </a:extLst>
          </p:cNvPr>
          <p:cNvSpPr/>
          <p:nvPr/>
        </p:nvSpPr>
        <p:spPr>
          <a:xfrm rot="16200000">
            <a:off x="106511" y="887019"/>
            <a:ext cx="354986" cy="542812"/>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DD3B5E0-D25C-F771-CBE4-D423FCD9AAF9}"/>
              </a:ext>
            </a:extLst>
          </p:cNvPr>
          <p:cNvSpPr/>
          <p:nvPr/>
        </p:nvSpPr>
        <p:spPr>
          <a:xfrm>
            <a:off x="12598" y="547923"/>
            <a:ext cx="542812" cy="354986"/>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9F5BC6A-4D26-6932-BBDD-789CCCF61D37}"/>
              </a:ext>
            </a:extLst>
          </p:cNvPr>
          <p:cNvSpPr/>
          <p:nvPr/>
        </p:nvSpPr>
        <p:spPr>
          <a:xfrm>
            <a:off x="12598" y="114914"/>
            <a:ext cx="542812" cy="354986"/>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09627B0-C30F-CFB1-9DFA-D4472FBB3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5131" y="0"/>
            <a:ext cx="4186869" cy="2866500"/>
          </a:xfrm>
          <a:prstGeom prst="rect">
            <a:avLst/>
          </a:prstGeom>
        </p:spPr>
      </p:pic>
    </p:spTree>
    <p:extLst>
      <p:ext uri="{BB962C8B-B14F-4D97-AF65-F5344CB8AC3E}">
        <p14:creationId xmlns:p14="http://schemas.microsoft.com/office/powerpoint/2010/main" val="3910824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ppt_y</p:attrName>
                                        </p:attrNameLst>
                                      </p:cBhvr>
                                      <p:tavLst>
                                        <p:tav tm="0">
                                          <p:val>
                                            <p:strVal val="#ppt_y+#ppt_h*1.125000"/>
                                          </p:val>
                                        </p:tav>
                                        <p:tav tm="100000">
                                          <p:val>
                                            <p:strVal val="#ppt_y"/>
                                          </p:val>
                                        </p:tav>
                                      </p:tavLst>
                                    </p:anim>
                                    <p:animEffect transition="in" filter="wipe(up)">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0"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A25E997-086D-73BA-E925-A24D2E1D0006}"/>
              </a:ext>
            </a:extLst>
          </p:cNvPr>
          <p:cNvSpPr txBox="1"/>
          <p:nvPr/>
        </p:nvSpPr>
        <p:spPr>
          <a:xfrm>
            <a:off x="3559268" y="1336639"/>
            <a:ext cx="7997090" cy="1107996"/>
          </a:xfrm>
          <a:prstGeom prst="rect">
            <a:avLst/>
          </a:prstGeom>
          <a:noFill/>
        </p:spPr>
        <p:txBody>
          <a:bodyPr wrap="square" rtlCol="0">
            <a:spAutoFit/>
          </a:bodyPr>
          <a:lstStyle/>
          <a:p>
            <a:r>
              <a:rPr lang="en-US" sz="6600" u="sng" dirty="0">
                <a:latin typeface="Tw Cen MT Condensed" panose="020B0606020104020203" pitchFamily="34" charset="0"/>
              </a:rPr>
              <a:t>Company Overview</a:t>
            </a:r>
            <a:endParaRPr lang="en-IN" sz="6600" u="sng" dirty="0">
              <a:latin typeface="Tw Cen MT Condensed" panose="020B0606020104020203" pitchFamily="34" charset="0"/>
            </a:endParaRPr>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8207" y="212163"/>
            <a:ext cx="3862388" cy="454885"/>
          </a:xfrm>
          <a:prstGeom prst="rect">
            <a:avLst/>
          </a:prstGeom>
        </p:spPr>
      </p:pic>
      <p:sp>
        <p:nvSpPr>
          <p:cNvPr id="6" name="TextBox 5">
            <a:extLst>
              <a:ext uri="{FF2B5EF4-FFF2-40B4-BE49-F238E27FC236}">
                <a16:creationId xmlns:a16="http://schemas.microsoft.com/office/drawing/2014/main" id="{6FCE1FF4-1ABF-D70C-7AC9-41C26AFC0008}"/>
              </a:ext>
            </a:extLst>
          </p:cNvPr>
          <p:cNvSpPr txBox="1"/>
          <p:nvPr/>
        </p:nvSpPr>
        <p:spPr>
          <a:xfrm>
            <a:off x="272142" y="2756101"/>
            <a:ext cx="11451156" cy="3416320"/>
          </a:xfrm>
          <a:prstGeom prst="rect">
            <a:avLst/>
          </a:prstGeom>
          <a:noFill/>
        </p:spPr>
        <p:txBody>
          <a:bodyPr wrap="square">
            <a:spAutoFit/>
          </a:bodyPr>
          <a:lstStyle/>
          <a:p>
            <a:pPr marL="571500" indent="-571500">
              <a:buFont typeface="Arial" panose="020B0604020202020204" pitchFamily="34" charset="0"/>
              <a:buChar char="•"/>
            </a:pPr>
            <a:r>
              <a:rPr lang="en-US" b="1" dirty="0">
                <a:latin typeface="Bahnschrift" panose="020B0502040204020203" pitchFamily="34" charset="0"/>
              </a:rPr>
              <a:t>Kickstarter</a:t>
            </a:r>
            <a:r>
              <a:rPr lang="en-US" dirty="0">
                <a:latin typeface="Bahnschrift" panose="020B0502040204020203" pitchFamily="34" charset="0"/>
              </a:rPr>
              <a:t> is an American </a:t>
            </a:r>
            <a:r>
              <a:rPr lang="en-US" dirty="0">
                <a:latin typeface="Bahnschrift" panose="020B0502040204020203" pitchFamily="34" charset="0"/>
                <a:hlinkClick r:id="rId5" tooltip="Benefit corporation"/>
              </a:rPr>
              <a:t>public benefit corporation</a:t>
            </a:r>
            <a:r>
              <a:rPr lang="en-US" dirty="0">
                <a:latin typeface="Bahnschrift" panose="020B0502040204020203" pitchFamily="34" charset="0"/>
              </a:rPr>
              <a:t> based in </a:t>
            </a:r>
            <a:r>
              <a:rPr lang="en-US" dirty="0">
                <a:latin typeface="Bahnschrift" panose="020B0502040204020203" pitchFamily="34" charset="0"/>
                <a:hlinkClick r:id="rId6" tooltip="Brooklyn"/>
              </a:rPr>
              <a:t>Brooklyn</a:t>
            </a:r>
            <a:r>
              <a:rPr lang="en-US" dirty="0">
                <a:latin typeface="Bahnschrift" panose="020B0502040204020203" pitchFamily="34" charset="0"/>
              </a:rPr>
              <a:t>, </a:t>
            </a:r>
            <a:r>
              <a:rPr lang="en-US" dirty="0">
                <a:latin typeface="Bahnschrift" panose="020B0502040204020203" pitchFamily="34" charset="0"/>
                <a:hlinkClick r:id="rId7" tooltip="New York (state)"/>
              </a:rPr>
              <a:t>New York</a:t>
            </a:r>
            <a:r>
              <a:rPr lang="en-US" dirty="0">
                <a:latin typeface="Bahnschrift" panose="020B0502040204020203" pitchFamily="34" charset="0"/>
              </a:rPr>
              <a:t>, that maintains a global </a:t>
            </a:r>
            <a:r>
              <a:rPr lang="en-US" dirty="0">
                <a:latin typeface="Bahnschrift" panose="020B0502040204020203" pitchFamily="34" charset="0"/>
                <a:hlinkClick r:id="rId8" tooltip="Crowdfunding"/>
              </a:rPr>
              <a:t>crowdfunding</a:t>
            </a:r>
            <a:r>
              <a:rPr lang="en-US" dirty="0">
                <a:latin typeface="Bahnschrift" panose="020B0502040204020203" pitchFamily="34" charset="0"/>
              </a:rPr>
              <a:t> platform focused on creativity. The company's stated mission is to "help bring creative projects to life".</a:t>
            </a:r>
            <a:r>
              <a:rPr lang="en-US" baseline="30000" dirty="0">
                <a:latin typeface="Bahnschrift" panose="020B0502040204020203" pitchFamily="34" charset="0"/>
              </a:rPr>
              <a:t> </a:t>
            </a:r>
            <a:r>
              <a:rPr lang="en-US" dirty="0">
                <a:latin typeface="Bahnschrift" panose="020B0502040204020203" pitchFamily="34" charset="0"/>
              </a:rPr>
              <a:t> As of February 2023, Kickstarter has received US$7 </a:t>
            </a:r>
            <a:r>
              <a:rPr lang="en-US" dirty="0">
                <a:latin typeface="Bahnschrift" panose="020B0502040204020203" pitchFamily="34" charset="0"/>
                <a:hlinkClick r:id="rId9" tooltip="Billion"/>
              </a:rPr>
              <a:t>billion</a:t>
            </a:r>
            <a:r>
              <a:rPr lang="en-US" dirty="0">
                <a:latin typeface="Bahnschrift" panose="020B0502040204020203" pitchFamily="34" charset="0"/>
              </a:rPr>
              <a:t> in pledges from 21.7 million backers to fund 233,626 projects, such as films, music, stage shows, comics, journalism, video games, board games, technology, publishing, and food-related projects.</a:t>
            </a:r>
          </a:p>
          <a:p>
            <a:pPr marL="571500" indent="-571500">
              <a:buFont typeface="Arial" panose="020B0604020202020204" pitchFamily="34" charset="0"/>
              <a:buChar char="•"/>
            </a:pPr>
            <a:endParaRPr lang="en-US" dirty="0">
              <a:latin typeface="Bahnschrift" panose="020B0502040204020203" pitchFamily="34" charset="0"/>
            </a:endParaRPr>
          </a:p>
          <a:p>
            <a:pPr marL="571500" indent="-571500">
              <a:buFont typeface="Arial" panose="020B0604020202020204" pitchFamily="34" charset="0"/>
              <a:buChar char="•"/>
            </a:pPr>
            <a:r>
              <a:rPr lang="en-US" dirty="0">
                <a:latin typeface="Bahnschrift" panose="020B0502040204020203" pitchFamily="34" charset="0"/>
              </a:rPr>
              <a:t>Kickstarter launched on April 28, 2009 by </a:t>
            </a:r>
            <a:r>
              <a:rPr lang="en-US" dirty="0">
                <a:latin typeface="Bahnschrift" panose="020B0502040204020203" pitchFamily="34" charset="0"/>
                <a:hlinkClick r:id="rId10" tooltip="Perry Chen">
                  <a:extLst>
                    <a:ext uri="{A12FA001-AC4F-418D-AE19-62706E023703}">
                      <ahyp:hlinkClr xmlns:ahyp="http://schemas.microsoft.com/office/drawing/2018/hyperlinkcolor" val="tx"/>
                    </a:ext>
                  </a:extLst>
                </a:hlinkClick>
              </a:rPr>
              <a:t>Perry Chen</a:t>
            </a:r>
            <a:r>
              <a:rPr lang="en-US" dirty="0">
                <a:latin typeface="Bahnschrift" panose="020B0502040204020203" pitchFamily="34" charset="0"/>
              </a:rPr>
              <a:t>, </a:t>
            </a:r>
            <a:r>
              <a:rPr lang="en-US" dirty="0">
                <a:latin typeface="Bahnschrift" panose="020B0502040204020203" pitchFamily="34" charset="0"/>
                <a:hlinkClick r:id="rId11" tooltip="Yancey Strickler">
                  <a:extLst>
                    <a:ext uri="{A12FA001-AC4F-418D-AE19-62706E023703}">
                      <ahyp:hlinkClr xmlns:ahyp="http://schemas.microsoft.com/office/drawing/2018/hyperlinkcolor" val="tx"/>
                    </a:ext>
                  </a:extLst>
                </a:hlinkClick>
              </a:rPr>
              <a:t>Yancey Strickler</a:t>
            </a:r>
            <a:r>
              <a:rPr lang="en-US" dirty="0">
                <a:latin typeface="Bahnschrift" panose="020B0502040204020203" pitchFamily="34" charset="0"/>
              </a:rPr>
              <a:t>, and </a:t>
            </a:r>
            <a:r>
              <a:rPr lang="en-US" dirty="0">
                <a:latin typeface="Bahnschrift" panose="020B0502040204020203" pitchFamily="34" charset="0"/>
                <a:hlinkClick r:id="rId12" tooltip="Charles Adler (entrepreneur) (page does not exist)">
                  <a:extLst>
                    <a:ext uri="{A12FA001-AC4F-418D-AE19-62706E023703}">
                      <ahyp:hlinkClr xmlns:ahyp="http://schemas.microsoft.com/office/drawing/2018/hyperlinkcolor" val="tx"/>
                    </a:ext>
                  </a:extLst>
                </a:hlinkClick>
              </a:rPr>
              <a:t>Charles Adler</a:t>
            </a:r>
            <a:r>
              <a:rPr lang="en-US" dirty="0">
                <a:latin typeface="Bahnschrift" panose="020B0502040204020203" pitchFamily="34" charset="0"/>
              </a:rPr>
              <a:t>. </a:t>
            </a:r>
            <a:r>
              <a:rPr lang="en-US" dirty="0">
                <a:latin typeface="Bahnschrift" panose="020B0502040204020203" pitchFamily="34" charset="0"/>
                <a:hlinkClick r:id="rId13" tooltip="The New York Times">
                  <a:extLst>
                    <a:ext uri="{A12FA001-AC4F-418D-AE19-62706E023703}">
                      <ahyp:hlinkClr xmlns:ahyp="http://schemas.microsoft.com/office/drawing/2018/hyperlinkcolor" val="tx"/>
                    </a:ext>
                  </a:extLst>
                </a:hlinkClick>
              </a:rPr>
              <a:t>The New York Times</a:t>
            </a:r>
            <a:r>
              <a:rPr lang="en-US" dirty="0">
                <a:latin typeface="Bahnschrift" panose="020B0502040204020203" pitchFamily="34" charset="0"/>
              </a:rPr>
              <a:t> called Kickstarter "the people's </a:t>
            </a:r>
            <a:r>
              <a:rPr lang="en-US" dirty="0">
                <a:latin typeface="Bahnschrift" panose="020B0502040204020203" pitchFamily="34" charset="0"/>
                <a:hlinkClick r:id="rId14" tooltip="National Endowment for the Arts">
                  <a:extLst>
                    <a:ext uri="{A12FA001-AC4F-418D-AE19-62706E023703}">
                      <ahyp:hlinkClr xmlns:ahyp="http://schemas.microsoft.com/office/drawing/2018/hyperlinkcolor" val="tx"/>
                    </a:ext>
                  </a:extLst>
                </a:hlinkClick>
              </a:rPr>
              <a:t>NEA</a:t>
            </a:r>
            <a:r>
              <a:rPr lang="en-US" dirty="0">
                <a:latin typeface="Bahnschrift" panose="020B0502040204020203" pitchFamily="34" charset="0"/>
              </a:rPr>
              <a:t>". </a:t>
            </a:r>
            <a:r>
              <a:rPr lang="en-US" dirty="0">
                <a:latin typeface="Bahnschrift" panose="020B0502040204020203" pitchFamily="34" charset="0"/>
                <a:hlinkClick r:id="rId15" tooltip="Time (magazine)">
                  <a:extLst>
                    <a:ext uri="{A12FA001-AC4F-418D-AE19-62706E023703}">
                      <ahyp:hlinkClr xmlns:ahyp="http://schemas.microsoft.com/office/drawing/2018/hyperlinkcolor" val="tx"/>
                    </a:ext>
                  </a:extLst>
                </a:hlinkClick>
              </a:rPr>
              <a:t>Time</a:t>
            </a:r>
            <a:r>
              <a:rPr lang="en-US" dirty="0">
                <a:latin typeface="Bahnschrift" panose="020B0502040204020203" pitchFamily="34" charset="0"/>
              </a:rPr>
              <a:t> named it one of the "Best Inventions of 2010" and "Best Websites of 2011". Kickstarter reportedly raised $10 million funding from backers including NYC-based venture firm </a:t>
            </a:r>
            <a:r>
              <a:rPr lang="en-US" dirty="0">
                <a:latin typeface="Bahnschrift" panose="020B0502040204020203" pitchFamily="34" charset="0"/>
                <a:hlinkClick r:id="rId16" tooltip="Union Square Ventures">
                  <a:extLst>
                    <a:ext uri="{A12FA001-AC4F-418D-AE19-62706E023703}">
                      <ahyp:hlinkClr xmlns:ahyp="http://schemas.microsoft.com/office/drawing/2018/hyperlinkcolor" val="tx"/>
                    </a:ext>
                  </a:extLst>
                </a:hlinkClick>
              </a:rPr>
              <a:t>Union Square Ventures</a:t>
            </a:r>
            <a:r>
              <a:rPr lang="en-US" dirty="0">
                <a:latin typeface="Bahnschrift" panose="020B0502040204020203" pitchFamily="34" charset="0"/>
              </a:rPr>
              <a:t> and </a:t>
            </a:r>
            <a:r>
              <a:rPr lang="en-US" dirty="0">
                <a:latin typeface="Bahnschrift" panose="020B0502040204020203" pitchFamily="34" charset="0"/>
                <a:hlinkClick r:id="rId17" tooltip="Angel investor">
                  <a:extLst>
                    <a:ext uri="{A12FA001-AC4F-418D-AE19-62706E023703}">
                      <ahyp:hlinkClr xmlns:ahyp="http://schemas.microsoft.com/office/drawing/2018/hyperlinkcolor" val="tx"/>
                    </a:ext>
                  </a:extLst>
                </a:hlinkClick>
              </a:rPr>
              <a:t>angel investors</a:t>
            </a:r>
            <a:r>
              <a:rPr lang="en-US" dirty="0">
                <a:latin typeface="Bahnschrift" panose="020B0502040204020203" pitchFamily="34" charset="0"/>
              </a:rPr>
              <a:t> such as </a:t>
            </a:r>
            <a:r>
              <a:rPr lang="en-US" dirty="0">
                <a:latin typeface="Bahnschrift" panose="020B0502040204020203" pitchFamily="34" charset="0"/>
                <a:hlinkClick r:id="rId18" tooltip="Jack Dorsey">
                  <a:extLst>
                    <a:ext uri="{A12FA001-AC4F-418D-AE19-62706E023703}">
                      <ahyp:hlinkClr xmlns:ahyp="http://schemas.microsoft.com/office/drawing/2018/hyperlinkcolor" val="tx"/>
                    </a:ext>
                  </a:extLst>
                </a:hlinkClick>
              </a:rPr>
              <a:t>Jack Dorsey</a:t>
            </a:r>
            <a:r>
              <a:rPr lang="en-US" dirty="0">
                <a:latin typeface="Bahnschrift" panose="020B0502040204020203" pitchFamily="34" charset="0"/>
              </a:rPr>
              <a:t>, </a:t>
            </a:r>
            <a:r>
              <a:rPr lang="en-US" dirty="0">
                <a:latin typeface="Bahnschrift" panose="020B0502040204020203" pitchFamily="34" charset="0"/>
                <a:hlinkClick r:id="rId19" tooltip="Zach Klein">
                  <a:extLst>
                    <a:ext uri="{A12FA001-AC4F-418D-AE19-62706E023703}">
                      <ahyp:hlinkClr xmlns:ahyp="http://schemas.microsoft.com/office/drawing/2018/hyperlinkcolor" val="tx"/>
                    </a:ext>
                  </a:extLst>
                </a:hlinkClick>
              </a:rPr>
              <a:t>Zach Klein</a:t>
            </a:r>
            <a:r>
              <a:rPr lang="en-US" dirty="0">
                <a:latin typeface="Bahnschrift" panose="020B0502040204020203" pitchFamily="34" charset="0"/>
              </a:rPr>
              <a:t> and </a:t>
            </a:r>
            <a:r>
              <a:rPr lang="en-US" dirty="0">
                <a:latin typeface="Bahnschrift" panose="020B0502040204020203" pitchFamily="34" charset="0"/>
                <a:hlinkClick r:id="rId20" tooltip="Caterina Fake">
                  <a:extLst>
                    <a:ext uri="{A12FA001-AC4F-418D-AE19-62706E023703}">
                      <ahyp:hlinkClr xmlns:ahyp="http://schemas.microsoft.com/office/drawing/2018/hyperlinkcolor" val="tx"/>
                    </a:ext>
                  </a:extLst>
                </a:hlinkClick>
              </a:rPr>
              <a:t>Caterina Fake</a:t>
            </a:r>
            <a:r>
              <a:rPr lang="en-US" dirty="0">
                <a:latin typeface="Bahnschrift" panose="020B0502040204020203" pitchFamily="34" charset="0"/>
              </a:rPr>
              <a:t>. The company was based at </a:t>
            </a:r>
            <a:r>
              <a:rPr lang="en-US" dirty="0">
                <a:latin typeface="Bahnschrift" panose="020B0502040204020203" pitchFamily="34" charset="0"/>
                <a:hlinkClick r:id="rId21" tooltip="Kickstarter headquarters">
                  <a:extLst>
                    <a:ext uri="{A12FA001-AC4F-418D-AE19-62706E023703}">
                      <ahyp:hlinkClr xmlns:ahyp="http://schemas.microsoft.com/office/drawing/2018/hyperlinkcolor" val="tx"/>
                    </a:ext>
                  </a:extLst>
                </a:hlinkClick>
              </a:rPr>
              <a:t>58 Kent Street</a:t>
            </a:r>
            <a:r>
              <a:rPr lang="en-US" dirty="0">
                <a:latin typeface="Bahnschrift" panose="020B0502040204020203" pitchFamily="34" charset="0"/>
              </a:rPr>
              <a:t> in </a:t>
            </a:r>
            <a:r>
              <a:rPr lang="en-US" dirty="0">
                <a:latin typeface="Bahnschrift" panose="020B0502040204020203" pitchFamily="34" charset="0"/>
                <a:hlinkClick r:id="rId22" tooltip="Greenpoint, Brooklyn">
                  <a:extLst>
                    <a:ext uri="{A12FA001-AC4F-418D-AE19-62706E023703}">
                      <ahyp:hlinkClr xmlns:ahyp="http://schemas.microsoft.com/office/drawing/2018/hyperlinkcolor" val="tx"/>
                    </a:ext>
                  </a:extLst>
                </a:hlinkClick>
              </a:rPr>
              <a:t>Greenpoint, Brooklyn</a:t>
            </a:r>
            <a:r>
              <a:rPr lang="en-US" dirty="0">
                <a:latin typeface="Bahnschrift" panose="020B0502040204020203" pitchFamily="34" charset="0"/>
              </a:rPr>
              <a:t> until they transitioned to a </a:t>
            </a:r>
            <a:r>
              <a:rPr lang="en-US" dirty="0">
                <a:latin typeface="Bahnschrift" panose="020B0502040204020203" pitchFamily="34" charset="0"/>
                <a:hlinkClick r:id="rId23" tooltip="Distributed company">
                  <a:extLst>
                    <a:ext uri="{A12FA001-AC4F-418D-AE19-62706E023703}">
                      <ahyp:hlinkClr xmlns:ahyp="http://schemas.microsoft.com/office/drawing/2018/hyperlinkcolor" val="tx"/>
                    </a:ext>
                  </a:extLst>
                </a:hlinkClick>
              </a:rPr>
              <a:t>fully remote workforce</a:t>
            </a:r>
            <a:r>
              <a:rPr lang="en-US" dirty="0">
                <a:latin typeface="Bahnschrift" panose="020B0502040204020203" pitchFamily="34" charset="0"/>
              </a:rPr>
              <a:t> after the </a:t>
            </a:r>
            <a:r>
              <a:rPr lang="en-US" dirty="0">
                <a:latin typeface="Bahnschrift" panose="020B0502040204020203" pitchFamily="34" charset="0"/>
                <a:hlinkClick r:id="rId24" tooltip="COVID-19 pandemic">
                  <a:extLst>
                    <a:ext uri="{A12FA001-AC4F-418D-AE19-62706E023703}">
                      <ahyp:hlinkClr xmlns:ahyp="http://schemas.microsoft.com/office/drawing/2018/hyperlinkcolor" val="tx"/>
                    </a:ext>
                  </a:extLst>
                </a:hlinkClick>
              </a:rPr>
              <a:t>COVID-19 pandemic</a:t>
            </a:r>
            <a:r>
              <a:rPr lang="en-US" dirty="0">
                <a:latin typeface="Bahnschrift" panose="020B0502040204020203" pitchFamily="34" charset="0"/>
              </a:rPr>
              <a:t>.</a:t>
            </a:r>
            <a:endParaRPr lang="en-IN" dirty="0">
              <a:latin typeface="Bahnschrift" panose="020B0502040204020203" pitchFamily="34" charset="0"/>
            </a:endParaRPr>
          </a:p>
        </p:txBody>
      </p:sp>
      <p:sp>
        <p:nvSpPr>
          <p:cNvPr id="10" name="Rectangle 9">
            <a:extLst>
              <a:ext uri="{FF2B5EF4-FFF2-40B4-BE49-F238E27FC236}">
                <a16:creationId xmlns:a16="http://schemas.microsoft.com/office/drawing/2014/main" id="{FB1F5A2F-8E7D-4621-B676-5BA9A9B4FC0A}"/>
              </a:ext>
            </a:extLst>
          </p:cNvPr>
          <p:cNvSpPr/>
          <p:nvPr/>
        </p:nvSpPr>
        <p:spPr>
          <a:xfrm>
            <a:off x="736" y="546425"/>
            <a:ext cx="542812" cy="36692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BBB9516-993D-DE15-E5B9-BE04E06B86E6}"/>
              </a:ext>
            </a:extLst>
          </p:cNvPr>
          <p:cNvSpPr/>
          <p:nvPr/>
        </p:nvSpPr>
        <p:spPr>
          <a:xfrm>
            <a:off x="0" y="134375"/>
            <a:ext cx="2771868" cy="36692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6192EACB-BA48-98B9-72C8-48EBE59369BA}"/>
              </a:ext>
            </a:extLst>
          </p:cNvPr>
          <p:cNvSpPr/>
          <p:nvPr/>
        </p:nvSpPr>
        <p:spPr>
          <a:xfrm rot="16200000">
            <a:off x="87943" y="870531"/>
            <a:ext cx="366924" cy="542811"/>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122BFEF-29E6-AD2B-D102-377D79906C49}"/>
              </a:ext>
            </a:extLst>
          </p:cNvPr>
          <p:cNvSpPr txBox="1"/>
          <p:nvPr/>
        </p:nvSpPr>
        <p:spPr>
          <a:xfrm>
            <a:off x="201405" y="-36107"/>
            <a:ext cx="2109995" cy="646331"/>
          </a:xfrm>
          <a:prstGeom prst="rect">
            <a:avLst/>
          </a:prstGeom>
          <a:noFill/>
        </p:spPr>
        <p:txBody>
          <a:bodyPr wrap="square" rtlCol="0">
            <a:spAutoFit/>
          </a:bodyPr>
          <a:lstStyle/>
          <a:p>
            <a:pPr algn="ctr"/>
            <a:r>
              <a:rPr lang="en-US" sz="3600" dirty="0">
                <a:solidFill>
                  <a:schemeClr val="bg1"/>
                </a:solidFill>
                <a:latin typeface="Tw Cen MT Condensed Extra Bold" panose="020B0803020202020204" pitchFamily="34" charset="0"/>
              </a:rPr>
              <a:t>Summary</a:t>
            </a:r>
            <a:endParaRPr lang="en-IN" sz="3600" dirty="0">
              <a:solidFill>
                <a:schemeClr val="bg1"/>
              </a:solidFill>
              <a:latin typeface="Tw Cen MT Condensed Extra Bold" panose="020B0803020202020204" pitchFamily="34" charset="0"/>
            </a:endParaRPr>
          </a:p>
        </p:txBody>
      </p:sp>
    </p:spTree>
    <p:extLst>
      <p:ext uri="{BB962C8B-B14F-4D97-AF65-F5344CB8AC3E}">
        <p14:creationId xmlns:p14="http://schemas.microsoft.com/office/powerpoint/2010/main" val="55835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down)">
                                      <p:cBhvr>
                                        <p:cTn id="1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2723"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A25E997-086D-73BA-E925-A24D2E1D0006}"/>
              </a:ext>
            </a:extLst>
          </p:cNvPr>
          <p:cNvSpPr txBox="1"/>
          <p:nvPr/>
        </p:nvSpPr>
        <p:spPr>
          <a:xfrm>
            <a:off x="3777914" y="282501"/>
            <a:ext cx="2809153" cy="1723549"/>
          </a:xfrm>
          <a:prstGeom prst="rect">
            <a:avLst/>
          </a:prstGeom>
          <a:noFill/>
        </p:spPr>
        <p:txBody>
          <a:bodyPr wrap="square" rtlCol="0">
            <a:spAutoFit/>
          </a:bodyPr>
          <a:lstStyle/>
          <a:p>
            <a:r>
              <a:rPr lang="en-US" sz="4000" dirty="0"/>
              <a:t>Data </a:t>
            </a:r>
            <a:r>
              <a:rPr lang="en-IN" sz="4000" dirty="0"/>
              <a:t>Model</a:t>
            </a:r>
          </a:p>
          <a:p>
            <a:endParaRPr lang="en-IN" sz="6600" dirty="0">
              <a:latin typeface="Bahnschrift Light" panose="020B0502040204020203" pitchFamily="34" charset="0"/>
            </a:endParaRPr>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0500" y="6268075"/>
            <a:ext cx="2864619" cy="337375"/>
          </a:xfrm>
          <a:prstGeom prst="rect">
            <a:avLst/>
          </a:prstGeom>
        </p:spPr>
      </p:pic>
      <p:sp>
        <p:nvSpPr>
          <p:cNvPr id="10" name="Rectangle 9">
            <a:extLst>
              <a:ext uri="{FF2B5EF4-FFF2-40B4-BE49-F238E27FC236}">
                <a16:creationId xmlns:a16="http://schemas.microsoft.com/office/drawing/2014/main" id="{FB1F5A2F-8E7D-4621-B676-5BA9A9B4FC0A}"/>
              </a:ext>
            </a:extLst>
          </p:cNvPr>
          <p:cNvSpPr/>
          <p:nvPr/>
        </p:nvSpPr>
        <p:spPr>
          <a:xfrm>
            <a:off x="0" y="550185"/>
            <a:ext cx="2108200" cy="36692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C412F797-F5C8-611F-7BF6-3C84B94F9787}"/>
              </a:ext>
            </a:extLst>
          </p:cNvPr>
          <p:cNvSpPr/>
          <p:nvPr/>
        </p:nvSpPr>
        <p:spPr>
          <a:xfrm>
            <a:off x="0" y="977475"/>
            <a:ext cx="542812" cy="36692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C122BFEF-29E6-AD2B-D102-377D79906C49}"/>
              </a:ext>
            </a:extLst>
          </p:cNvPr>
          <p:cNvSpPr txBox="1"/>
          <p:nvPr/>
        </p:nvSpPr>
        <p:spPr>
          <a:xfrm>
            <a:off x="504173" y="373437"/>
            <a:ext cx="1099853" cy="646331"/>
          </a:xfrm>
          <a:prstGeom prst="rect">
            <a:avLst/>
          </a:prstGeom>
          <a:noFill/>
        </p:spPr>
        <p:txBody>
          <a:bodyPr wrap="square" rtlCol="0">
            <a:spAutoFit/>
          </a:bodyPr>
          <a:lstStyle/>
          <a:p>
            <a:pPr algn="ctr"/>
            <a:r>
              <a:rPr lang="en-US" sz="3600" dirty="0">
                <a:solidFill>
                  <a:schemeClr val="bg1"/>
                </a:solidFill>
                <a:latin typeface="Tw Cen MT Condensed Extra Bold" panose="020B0803020202020204" pitchFamily="34" charset="0"/>
              </a:rPr>
              <a:t>Data</a:t>
            </a:r>
            <a:endParaRPr lang="en-IN" sz="3600" dirty="0">
              <a:solidFill>
                <a:schemeClr val="bg1"/>
              </a:solidFill>
              <a:latin typeface="Tw Cen MT Condensed Extra Bold" panose="020B0803020202020204" pitchFamily="34" charset="0"/>
            </a:endParaRPr>
          </a:p>
        </p:txBody>
      </p:sp>
      <p:sp>
        <p:nvSpPr>
          <p:cNvPr id="11" name="Rectangle 10">
            <a:extLst>
              <a:ext uri="{FF2B5EF4-FFF2-40B4-BE49-F238E27FC236}">
                <a16:creationId xmlns:a16="http://schemas.microsoft.com/office/drawing/2014/main" id="{6A7C6BD7-85F7-2F62-7CA5-5A3E953A7892}"/>
              </a:ext>
            </a:extLst>
          </p:cNvPr>
          <p:cNvSpPr/>
          <p:nvPr/>
        </p:nvSpPr>
        <p:spPr>
          <a:xfrm>
            <a:off x="2723" y="135861"/>
            <a:ext cx="542812" cy="36692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73EC59B8-DCB8-42E2-1B44-7D924A71F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639" y="2006050"/>
            <a:ext cx="3274255" cy="2062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0B9E4FB9-8E53-660D-D53C-39D05912FB73}"/>
              </a:ext>
            </a:extLst>
          </p:cNvPr>
          <p:cNvPicPr>
            <a:picLocks noChangeAspect="1"/>
          </p:cNvPicPr>
          <p:nvPr/>
        </p:nvPicPr>
        <p:blipFill rotWithShape="1">
          <a:blip r:embed="rId5">
            <a:extLst>
              <a:ext uri="{28A0092B-C50C-407E-A947-70E740481C1C}">
                <a14:useLocalDpi xmlns:a14="http://schemas.microsoft.com/office/drawing/2010/main" val="0"/>
              </a:ext>
            </a:extLst>
          </a:blip>
          <a:srcRect r="46329"/>
          <a:stretch/>
        </p:blipFill>
        <p:spPr>
          <a:xfrm>
            <a:off x="4135905" y="4343908"/>
            <a:ext cx="3494954" cy="18324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F08DE34D-3C1A-43B1-8153-FA80918EEAB7}"/>
              </a:ext>
            </a:extLst>
          </p:cNvPr>
          <p:cNvPicPr>
            <a:picLocks noChangeAspect="1"/>
          </p:cNvPicPr>
          <p:nvPr/>
        </p:nvPicPr>
        <p:blipFill rotWithShape="1">
          <a:blip r:embed="rId6">
            <a:extLst>
              <a:ext uri="{28A0092B-C50C-407E-A947-70E740481C1C}">
                <a14:useLocalDpi xmlns:a14="http://schemas.microsoft.com/office/drawing/2010/main" val="0"/>
              </a:ext>
            </a:extLst>
          </a:blip>
          <a:srcRect t="16361" r="58230" b="11867"/>
          <a:stretch/>
        </p:blipFill>
        <p:spPr>
          <a:xfrm>
            <a:off x="8106869" y="1846699"/>
            <a:ext cx="3232423" cy="22215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DF840EF4-DD25-C9D8-E561-A391BB0BC3AC}"/>
              </a:ext>
            </a:extLst>
          </p:cNvPr>
          <p:cNvSpPr/>
          <p:nvPr/>
        </p:nvSpPr>
        <p:spPr>
          <a:xfrm>
            <a:off x="385640" y="4107350"/>
            <a:ext cx="3274255" cy="2365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Bahnschrift Condensed" panose="020B0502040204020203" pitchFamily="34" charset="0"/>
              </a:rPr>
              <a:t>Excel</a:t>
            </a:r>
          </a:p>
        </p:txBody>
      </p:sp>
      <p:sp>
        <p:nvSpPr>
          <p:cNvPr id="13" name="Rectangle 12">
            <a:extLst>
              <a:ext uri="{FF2B5EF4-FFF2-40B4-BE49-F238E27FC236}">
                <a16:creationId xmlns:a16="http://schemas.microsoft.com/office/drawing/2014/main" id="{B099938E-132B-5389-2238-998D09129BE4}"/>
              </a:ext>
            </a:extLst>
          </p:cNvPr>
          <p:cNvSpPr/>
          <p:nvPr/>
        </p:nvSpPr>
        <p:spPr>
          <a:xfrm>
            <a:off x="4135905" y="6236551"/>
            <a:ext cx="3494954" cy="1870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latin typeface="Bahnschrift Condensed" panose="020B0502040204020203" pitchFamily="34" charset="0"/>
              </a:rPr>
              <a:t>Tableau</a:t>
            </a:r>
          </a:p>
        </p:txBody>
      </p:sp>
      <p:sp>
        <p:nvSpPr>
          <p:cNvPr id="14" name="Rectangle 13">
            <a:extLst>
              <a:ext uri="{FF2B5EF4-FFF2-40B4-BE49-F238E27FC236}">
                <a16:creationId xmlns:a16="http://schemas.microsoft.com/office/drawing/2014/main" id="{6FACCCA0-7B57-7E4B-E1AF-D65C9EA5B966}"/>
              </a:ext>
            </a:extLst>
          </p:cNvPr>
          <p:cNvSpPr/>
          <p:nvPr/>
        </p:nvSpPr>
        <p:spPr>
          <a:xfrm>
            <a:off x="8106869" y="4107350"/>
            <a:ext cx="3232423" cy="159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a:latin typeface="Bahnschrift Condensed" panose="020B0502040204020203" pitchFamily="34" charset="0"/>
              </a:rPr>
              <a:t>Powerbi</a:t>
            </a:r>
            <a:endParaRPr lang="en-IN" dirty="0">
              <a:latin typeface="Bahnschrift Condensed" panose="020B0502040204020203" pitchFamily="34" charset="0"/>
            </a:endParaRPr>
          </a:p>
        </p:txBody>
      </p:sp>
    </p:spTree>
    <p:extLst>
      <p:ext uri="{BB962C8B-B14F-4D97-AF65-F5344CB8AC3E}">
        <p14:creationId xmlns:p14="http://schemas.microsoft.com/office/powerpoint/2010/main" val="735953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2723"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5042" y="6318875"/>
            <a:ext cx="2864619" cy="337375"/>
          </a:xfrm>
          <a:prstGeom prst="rect">
            <a:avLst/>
          </a:prstGeom>
        </p:spPr>
      </p:pic>
      <p:sp>
        <p:nvSpPr>
          <p:cNvPr id="10" name="Rectangle 9">
            <a:extLst>
              <a:ext uri="{FF2B5EF4-FFF2-40B4-BE49-F238E27FC236}">
                <a16:creationId xmlns:a16="http://schemas.microsoft.com/office/drawing/2014/main" id="{FB1F5A2F-8E7D-4621-B676-5BA9A9B4FC0A}"/>
              </a:ext>
            </a:extLst>
          </p:cNvPr>
          <p:cNvSpPr/>
          <p:nvPr/>
        </p:nvSpPr>
        <p:spPr>
          <a:xfrm>
            <a:off x="0" y="550185"/>
            <a:ext cx="542812" cy="36692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C412F797-F5C8-611F-7BF6-3C84B94F9787}"/>
              </a:ext>
            </a:extLst>
          </p:cNvPr>
          <p:cNvSpPr/>
          <p:nvPr/>
        </p:nvSpPr>
        <p:spPr>
          <a:xfrm>
            <a:off x="0" y="977475"/>
            <a:ext cx="1689100" cy="36692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6A7C6BD7-85F7-2F62-7CA5-5A3E953A7892}"/>
              </a:ext>
            </a:extLst>
          </p:cNvPr>
          <p:cNvSpPr/>
          <p:nvPr/>
        </p:nvSpPr>
        <p:spPr>
          <a:xfrm>
            <a:off x="2723" y="135861"/>
            <a:ext cx="542812" cy="36692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34AF0820-B6EC-6953-96B2-4D618ECD3518}"/>
              </a:ext>
            </a:extLst>
          </p:cNvPr>
          <p:cNvSpPr txBox="1"/>
          <p:nvPr/>
        </p:nvSpPr>
        <p:spPr>
          <a:xfrm>
            <a:off x="171748" y="820962"/>
            <a:ext cx="1345604" cy="646331"/>
          </a:xfrm>
          <a:prstGeom prst="rect">
            <a:avLst/>
          </a:prstGeom>
          <a:noFill/>
        </p:spPr>
        <p:txBody>
          <a:bodyPr wrap="square" rtlCol="0">
            <a:spAutoFit/>
          </a:bodyPr>
          <a:lstStyle/>
          <a:p>
            <a:pPr algn="ctr"/>
            <a:r>
              <a:rPr lang="en-US" sz="3600" dirty="0">
                <a:solidFill>
                  <a:schemeClr val="bg1"/>
                </a:solidFill>
                <a:latin typeface="Tw Cen MT Condensed Extra Bold" panose="020B0803020202020204" pitchFamily="34" charset="0"/>
              </a:rPr>
              <a:t>Team</a:t>
            </a:r>
            <a:endParaRPr lang="en-IN" sz="3600" dirty="0">
              <a:solidFill>
                <a:schemeClr val="bg1"/>
              </a:solidFill>
              <a:latin typeface="Tw Cen MT Condensed Extra Bold" panose="020B0803020202020204" pitchFamily="34" charset="0"/>
            </a:endParaRPr>
          </a:p>
        </p:txBody>
      </p:sp>
      <p:sp>
        <p:nvSpPr>
          <p:cNvPr id="8" name="TextBox 7">
            <a:extLst>
              <a:ext uri="{FF2B5EF4-FFF2-40B4-BE49-F238E27FC236}">
                <a16:creationId xmlns:a16="http://schemas.microsoft.com/office/drawing/2014/main" id="{D6BE4A2D-63E9-9B5F-0B1B-156D4ECF1385}"/>
              </a:ext>
            </a:extLst>
          </p:cNvPr>
          <p:cNvSpPr txBox="1"/>
          <p:nvPr/>
        </p:nvSpPr>
        <p:spPr>
          <a:xfrm>
            <a:off x="3041512" y="1788666"/>
            <a:ext cx="6103530" cy="707886"/>
          </a:xfrm>
          <a:prstGeom prst="rect">
            <a:avLst/>
          </a:prstGeom>
          <a:noFill/>
        </p:spPr>
        <p:txBody>
          <a:bodyPr wrap="square" rtlCol="0">
            <a:spAutoFit/>
          </a:bodyPr>
          <a:lstStyle/>
          <a:p>
            <a:r>
              <a:rPr lang="en-US" sz="4000" dirty="0">
                <a:latin typeface="Bahnschrift Light" panose="020B0502040204020203" pitchFamily="34" charset="0"/>
              </a:rPr>
              <a:t>Group 6 - Team Members</a:t>
            </a:r>
            <a:endParaRPr lang="en-IN" sz="4000" dirty="0">
              <a:latin typeface="Bahnschrift Light" panose="020B0502040204020203" pitchFamily="34" charset="0"/>
            </a:endParaRPr>
          </a:p>
        </p:txBody>
      </p:sp>
      <p:sp>
        <p:nvSpPr>
          <p:cNvPr id="9" name="TextBox 8">
            <a:extLst>
              <a:ext uri="{FF2B5EF4-FFF2-40B4-BE49-F238E27FC236}">
                <a16:creationId xmlns:a16="http://schemas.microsoft.com/office/drawing/2014/main" id="{58D7D35B-68DC-0D6E-90A6-CD17DE870C26}"/>
              </a:ext>
            </a:extLst>
          </p:cNvPr>
          <p:cNvSpPr txBox="1"/>
          <p:nvPr/>
        </p:nvSpPr>
        <p:spPr>
          <a:xfrm>
            <a:off x="3267969" y="2953866"/>
            <a:ext cx="1721136" cy="387191"/>
          </a:xfrm>
          <a:prstGeom prst="round2SameRect">
            <a:avLst/>
          </a:prstGeom>
          <a:solidFill>
            <a:schemeClr val="accent4">
              <a:lumMod val="40000"/>
              <a:lumOff val="60000"/>
            </a:schemeClr>
          </a:solidFill>
          <a:ln>
            <a:solidFill>
              <a:schemeClr val="tx1"/>
            </a:solidFill>
          </a:ln>
        </p:spPr>
        <p:txBody>
          <a:bodyPr wrap="square" rtlCol="0">
            <a:spAutoFit/>
          </a:bodyPr>
          <a:lstStyle>
            <a:defPPr>
              <a:defRPr lang="en-US"/>
            </a:defPPr>
            <a:lvl1pPr algn="ctr"/>
          </a:lstStyle>
          <a:p>
            <a:r>
              <a:rPr lang="en-US" dirty="0"/>
              <a:t>Karan </a:t>
            </a:r>
            <a:r>
              <a:rPr lang="en-US" dirty="0" err="1"/>
              <a:t>Parab</a:t>
            </a:r>
            <a:endParaRPr lang="en-IN" dirty="0"/>
          </a:p>
        </p:txBody>
      </p:sp>
      <p:sp>
        <p:nvSpPr>
          <p:cNvPr id="13" name="TextBox 12">
            <a:extLst>
              <a:ext uri="{FF2B5EF4-FFF2-40B4-BE49-F238E27FC236}">
                <a16:creationId xmlns:a16="http://schemas.microsoft.com/office/drawing/2014/main" id="{04FB29FA-980D-3A0C-2802-8FD379BD86B8}"/>
              </a:ext>
            </a:extLst>
          </p:cNvPr>
          <p:cNvSpPr txBox="1"/>
          <p:nvPr/>
        </p:nvSpPr>
        <p:spPr>
          <a:xfrm>
            <a:off x="6541802" y="2943149"/>
            <a:ext cx="1990398" cy="408623"/>
          </a:xfrm>
          <a:prstGeom prst="round2DiagRect">
            <a:avLst/>
          </a:prstGeom>
          <a:solidFill>
            <a:schemeClr val="accent4">
              <a:lumMod val="40000"/>
              <a:lumOff val="60000"/>
            </a:schemeClr>
          </a:solidFill>
          <a:ln>
            <a:solidFill>
              <a:schemeClr val="tx1"/>
            </a:solidFill>
          </a:ln>
        </p:spPr>
        <p:txBody>
          <a:bodyPr wrap="square" rtlCol="0">
            <a:spAutoFit/>
          </a:bodyPr>
          <a:lstStyle>
            <a:defPPr>
              <a:defRPr lang="en-US"/>
            </a:defPPr>
            <a:lvl1pPr algn="ctr"/>
          </a:lstStyle>
          <a:p>
            <a:r>
              <a:rPr lang="en-US" dirty="0"/>
              <a:t>Jayshree Palande</a:t>
            </a:r>
            <a:endParaRPr lang="en-IN" dirty="0"/>
          </a:p>
        </p:txBody>
      </p:sp>
      <p:sp>
        <p:nvSpPr>
          <p:cNvPr id="14" name="TextBox 13">
            <a:extLst>
              <a:ext uri="{FF2B5EF4-FFF2-40B4-BE49-F238E27FC236}">
                <a16:creationId xmlns:a16="http://schemas.microsoft.com/office/drawing/2014/main" id="{ABF0FE3D-E661-5B05-AAA5-4A6805AC4117}"/>
              </a:ext>
            </a:extLst>
          </p:cNvPr>
          <p:cNvSpPr txBox="1"/>
          <p:nvPr/>
        </p:nvSpPr>
        <p:spPr>
          <a:xfrm>
            <a:off x="2240218" y="3594059"/>
            <a:ext cx="1721136" cy="408623"/>
          </a:xfrm>
          <a:prstGeom prst="round2DiagRect">
            <a:avLst/>
          </a:prstGeom>
          <a:solidFill>
            <a:schemeClr val="accent4">
              <a:lumMod val="40000"/>
              <a:lumOff val="60000"/>
            </a:schemeClr>
          </a:solidFill>
          <a:ln>
            <a:solidFill>
              <a:schemeClr val="tx1"/>
            </a:solidFill>
          </a:ln>
        </p:spPr>
        <p:txBody>
          <a:bodyPr wrap="square" rtlCol="0">
            <a:spAutoFit/>
          </a:bodyPr>
          <a:lstStyle/>
          <a:p>
            <a:pPr algn="ctr"/>
            <a:r>
              <a:rPr lang="en-US" dirty="0"/>
              <a:t>Swapnali Lole</a:t>
            </a:r>
            <a:endParaRPr lang="en-IN" dirty="0"/>
          </a:p>
        </p:txBody>
      </p:sp>
      <p:sp>
        <p:nvSpPr>
          <p:cNvPr id="15" name="TextBox 14">
            <a:extLst>
              <a:ext uri="{FF2B5EF4-FFF2-40B4-BE49-F238E27FC236}">
                <a16:creationId xmlns:a16="http://schemas.microsoft.com/office/drawing/2014/main" id="{AF14BAC9-851D-73F6-B319-920D3DB0527E}"/>
              </a:ext>
            </a:extLst>
          </p:cNvPr>
          <p:cNvSpPr txBox="1"/>
          <p:nvPr/>
        </p:nvSpPr>
        <p:spPr>
          <a:xfrm>
            <a:off x="3267969" y="4285218"/>
            <a:ext cx="1784461" cy="408623"/>
          </a:xfrm>
          <a:prstGeom prst="round2DiagRect">
            <a:avLst/>
          </a:prstGeom>
          <a:solidFill>
            <a:schemeClr val="accent4">
              <a:lumMod val="40000"/>
              <a:lumOff val="60000"/>
            </a:schemeClr>
          </a:solidFill>
          <a:ln>
            <a:solidFill>
              <a:schemeClr val="tx1"/>
            </a:solidFill>
          </a:ln>
        </p:spPr>
        <p:txBody>
          <a:bodyPr wrap="square" rtlCol="0">
            <a:spAutoFit/>
          </a:bodyPr>
          <a:lstStyle>
            <a:defPPr>
              <a:defRPr lang="en-US"/>
            </a:defPPr>
            <a:lvl1pPr algn="ctr"/>
          </a:lstStyle>
          <a:p>
            <a:r>
              <a:rPr lang="en-US" dirty="0" err="1"/>
              <a:t>Sowjanya</a:t>
            </a:r>
            <a:r>
              <a:rPr lang="en-US" dirty="0"/>
              <a:t> Reddy</a:t>
            </a:r>
            <a:endParaRPr lang="en-IN" dirty="0"/>
          </a:p>
        </p:txBody>
      </p:sp>
      <p:sp>
        <p:nvSpPr>
          <p:cNvPr id="16" name="TextBox 15">
            <a:extLst>
              <a:ext uri="{FF2B5EF4-FFF2-40B4-BE49-F238E27FC236}">
                <a16:creationId xmlns:a16="http://schemas.microsoft.com/office/drawing/2014/main" id="{70259C9F-FE84-DC39-0D38-4AB63E6099C9}"/>
              </a:ext>
            </a:extLst>
          </p:cNvPr>
          <p:cNvSpPr txBox="1"/>
          <p:nvPr/>
        </p:nvSpPr>
        <p:spPr>
          <a:xfrm>
            <a:off x="7500110" y="3606102"/>
            <a:ext cx="1721136" cy="408623"/>
          </a:xfrm>
          <a:prstGeom prst="round2DiagRect">
            <a:avLst/>
          </a:prstGeom>
          <a:solidFill>
            <a:schemeClr val="accent4">
              <a:lumMod val="40000"/>
              <a:lumOff val="60000"/>
            </a:schemeClr>
          </a:solidFill>
          <a:ln>
            <a:solidFill>
              <a:schemeClr val="tx1"/>
            </a:solidFill>
          </a:ln>
        </p:spPr>
        <p:txBody>
          <a:bodyPr wrap="square" rtlCol="0">
            <a:spAutoFit/>
          </a:bodyPr>
          <a:lstStyle>
            <a:defPPr>
              <a:defRPr lang="en-US"/>
            </a:defPPr>
            <a:lvl1pPr algn="ctr"/>
          </a:lstStyle>
          <a:p>
            <a:r>
              <a:rPr lang="en-US" dirty="0"/>
              <a:t>Shweta Gohil</a:t>
            </a:r>
            <a:endParaRPr lang="en-IN" dirty="0"/>
          </a:p>
        </p:txBody>
      </p:sp>
      <p:sp>
        <p:nvSpPr>
          <p:cNvPr id="17" name="TextBox 16">
            <a:extLst>
              <a:ext uri="{FF2B5EF4-FFF2-40B4-BE49-F238E27FC236}">
                <a16:creationId xmlns:a16="http://schemas.microsoft.com/office/drawing/2014/main" id="{73AD7A8C-6EDA-068A-7ADB-EB7D1158917E}"/>
              </a:ext>
            </a:extLst>
          </p:cNvPr>
          <p:cNvSpPr txBox="1"/>
          <p:nvPr/>
        </p:nvSpPr>
        <p:spPr>
          <a:xfrm>
            <a:off x="6541802" y="4284625"/>
            <a:ext cx="1721136" cy="408623"/>
          </a:xfrm>
          <a:prstGeom prst="round2DiagRect">
            <a:avLst/>
          </a:prstGeom>
          <a:solidFill>
            <a:schemeClr val="accent4">
              <a:lumMod val="40000"/>
              <a:lumOff val="60000"/>
            </a:schemeClr>
          </a:solidFill>
          <a:ln>
            <a:solidFill>
              <a:schemeClr val="tx1"/>
            </a:solidFill>
          </a:ln>
        </p:spPr>
        <p:txBody>
          <a:bodyPr wrap="square" rtlCol="0">
            <a:spAutoFit/>
          </a:bodyPr>
          <a:lstStyle>
            <a:defPPr>
              <a:defRPr lang="en-US"/>
            </a:defPPr>
            <a:lvl1pPr algn="ctr"/>
          </a:lstStyle>
          <a:p>
            <a:r>
              <a:rPr lang="en-US" dirty="0" err="1"/>
              <a:t>Sujal</a:t>
            </a:r>
            <a:r>
              <a:rPr lang="en-US" dirty="0"/>
              <a:t> </a:t>
            </a:r>
            <a:r>
              <a:rPr lang="en-US" dirty="0" err="1"/>
              <a:t>Utekar</a:t>
            </a:r>
            <a:endParaRPr lang="en-IN" dirty="0"/>
          </a:p>
        </p:txBody>
      </p:sp>
      <p:grpSp>
        <p:nvGrpSpPr>
          <p:cNvPr id="5" name="Group 4">
            <a:extLst>
              <a:ext uri="{FF2B5EF4-FFF2-40B4-BE49-F238E27FC236}">
                <a16:creationId xmlns:a16="http://schemas.microsoft.com/office/drawing/2014/main" id="{FB3F874A-5AEF-AE31-1227-7F592A57D069}"/>
              </a:ext>
            </a:extLst>
          </p:cNvPr>
          <p:cNvGrpSpPr/>
          <p:nvPr/>
        </p:nvGrpSpPr>
        <p:grpSpPr>
          <a:xfrm>
            <a:off x="4838501" y="3467860"/>
            <a:ext cx="1784462" cy="646331"/>
            <a:chOff x="4710960" y="3865098"/>
            <a:chExt cx="1784462" cy="646331"/>
          </a:xfrm>
        </p:grpSpPr>
        <p:sp>
          <p:nvSpPr>
            <p:cNvPr id="19" name="Hexagon 39">
              <a:extLst>
                <a:ext uri="{FF2B5EF4-FFF2-40B4-BE49-F238E27FC236}">
                  <a16:creationId xmlns:a16="http://schemas.microsoft.com/office/drawing/2014/main" id="{402ACFF3-1E57-36B4-1A4D-449EDC01E9AD}"/>
                </a:ext>
              </a:extLst>
            </p:cNvPr>
            <p:cNvSpPr/>
            <p:nvPr/>
          </p:nvSpPr>
          <p:spPr>
            <a:xfrm>
              <a:off x="4710960" y="3865098"/>
              <a:ext cx="1784462" cy="646331"/>
            </a:xfrm>
            <a:prstGeom prst="snip2Same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4E3384B8-6BF0-B39C-DEF7-A06B9EDD9843}"/>
                </a:ext>
              </a:extLst>
            </p:cNvPr>
            <p:cNvSpPr txBox="1"/>
            <p:nvPr/>
          </p:nvSpPr>
          <p:spPr>
            <a:xfrm>
              <a:off x="4924889" y="4017514"/>
              <a:ext cx="1356604" cy="401479"/>
            </a:xfrm>
            <a:prstGeom prst="snip2SameRect">
              <a:avLst/>
            </a:prstGeom>
            <a:noFill/>
          </p:spPr>
          <p:txBody>
            <a:bodyPr wrap="square" rtlCol="0">
              <a:spAutoFit/>
            </a:bodyPr>
            <a:lstStyle/>
            <a:p>
              <a:r>
                <a:rPr lang="en-US"/>
                <a:t>Vinay Yadav</a:t>
              </a:r>
              <a:endParaRPr lang="en-IN" dirty="0"/>
            </a:p>
          </p:txBody>
        </p:sp>
      </p:grpSp>
    </p:spTree>
    <p:extLst>
      <p:ext uri="{BB962C8B-B14F-4D97-AF65-F5344CB8AC3E}">
        <p14:creationId xmlns:p14="http://schemas.microsoft.com/office/powerpoint/2010/main" val="4074745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heel(1)">
                                      <p:cBhvr>
                                        <p:cTn id="27" dur="2000"/>
                                        <p:tgtEl>
                                          <p:spTgt spid="14"/>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heel(1)">
                                      <p:cBhvr>
                                        <p:cTn id="30" dur="2000"/>
                                        <p:tgtEl>
                                          <p:spTgt spid="15"/>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heel(1)">
                                      <p:cBhvr>
                                        <p:cTn id="33" dur="2000"/>
                                        <p:tgtEl>
                                          <p:spTgt spid="17"/>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heel(1)">
                                      <p:cBhvr>
                                        <p:cTn id="36" dur="2000"/>
                                        <p:tgtEl>
                                          <p:spTgt spid="16"/>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heel(1)">
                                      <p:cBhvr>
                                        <p:cTn id="3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2D8C2-9914-03DF-B498-8CE9181A6798}"/>
              </a:ext>
            </a:extLst>
          </p:cNvPr>
          <p:cNvSpPr/>
          <p:nvPr/>
        </p:nvSpPr>
        <p:spPr>
          <a:xfrm>
            <a:off x="0" y="0"/>
            <a:ext cx="12192000" cy="685800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A25E997-086D-73BA-E925-A24D2E1D0006}"/>
              </a:ext>
            </a:extLst>
          </p:cNvPr>
          <p:cNvSpPr txBox="1"/>
          <p:nvPr/>
        </p:nvSpPr>
        <p:spPr>
          <a:xfrm>
            <a:off x="2070100" y="879211"/>
            <a:ext cx="9498958" cy="1107996"/>
          </a:xfrm>
          <a:prstGeom prst="rect">
            <a:avLst/>
          </a:prstGeom>
          <a:noFill/>
        </p:spPr>
        <p:txBody>
          <a:bodyPr wrap="square" rtlCol="0">
            <a:spAutoFit/>
          </a:bodyPr>
          <a:lstStyle/>
          <a:p>
            <a:r>
              <a:rPr lang="en-US" sz="6600" u="sng" dirty="0">
                <a:latin typeface="Tw Cen MT Condensed" panose="020B0606020104020203" pitchFamily="34" charset="0"/>
              </a:rPr>
              <a:t>Problem Statement and Objective</a:t>
            </a:r>
            <a:endParaRPr lang="en-IN" sz="6600" u="sng" dirty="0">
              <a:latin typeface="Tw Cen MT Condensed" panose="020B0606020104020203" pitchFamily="34" charset="0"/>
            </a:endParaRPr>
          </a:p>
        </p:txBody>
      </p:sp>
      <p:pic>
        <p:nvPicPr>
          <p:cNvPr id="2" name="Graphic 1">
            <a:extLst>
              <a:ext uri="{FF2B5EF4-FFF2-40B4-BE49-F238E27FC236}">
                <a16:creationId xmlns:a16="http://schemas.microsoft.com/office/drawing/2014/main" id="{FBAD78C7-DA48-5D76-45D3-A0AD36E91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8207" y="212163"/>
            <a:ext cx="3862388" cy="454885"/>
          </a:xfrm>
          <a:prstGeom prst="rect">
            <a:avLst/>
          </a:prstGeom>
        </p:spPr>
      </p:pic>
      <p:sp>
        <p:nvSpPr>
          <p:cNvPr id="6" name="TextBox 5">
            <a:extLst>
              <a:ext uri="{FF2B5EF4-FFF2-40B4-BE49-F238E27FC236}">
                <a16:creationId xmlns:a16="http://schemas.microsoft.com/office/drawing/2014/main" id="{6FCE1FF4-1ABF-D70C-7AC9-41C26AFC0008}"/>
              </a:ext>
            </a:extLst>
          </p:cNvPr>
          <p:cNvSpPr txBox="1"/>
          <p:nvPr/>
        </p:nvSpPr>
        <p:spPr>
          <a:xfrm>
            <a:off x="370422" y="2333685"/>
            <a:ext cx="11451156" cy="452431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Problem Statement: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Despite having an appealing website interface and intricate detailing, Kickstarter lacks a comprehensive tutorial or crash course that guides new users in creating their own pitches for backers and setting achievable funding goals.</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Objective:</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aim is to ensure that the findings are not only relevant and beneficial to both the company and the creators, but also to the backers. This will enhance the overall user experience and effectiveness of the platform.</a:t>
            </a:r>
          </a:p>
          <a:p>
            <a:pPr marL="571500" indent="-5715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B1F5A2F-8E7D-4621-B676-5BA9A9B4FC0A}"/>
              </a:ext>
            </a:extLst>
          </p:cNvPr>
          <p:cNvSpPr/>
          <p:nvPr/>
        </p:nvSpPr>
        <p:spPr>
          <a:xfrm>
            <a:off x="-1493896" y="572137"/>
            <a:ext cx="542812" cy="36692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BBB9516-993D-DE15-E5B9-BE04E06B86E6}"/>
              </a:ext>
            </a:extLst>
          </p:cNvPr>
          <p:cNvSpPr/>
          <p:nvPr/>
        </p:nvSpPr>
        <p:spPr>
          <a:xfrm>
            <a:off x="-1485900" y="78877"/>
            <a:ext cx="542811" cy="36692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6192EACB-BA48-98B9-72C8-48EBE59369BA}"/>
              </a:ext>
            </a:extLst>
          </p:cNvPr>
          <p:cNvSpPr/>
          <p:nvPr/>
        </p:nvSpPr>
        <p:spPr>
          <a:xfrm rot="16200000">
            <a:off x="-1405953" y="977453"/>
            <a:ext cx="366924" cy="542811"/>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4895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ox(in)">
                                      <p:cBhvr>
                                        <p:cTn id="12" dur="2000"/>
                                        <p:tgtEl>
                                          <p:spTgt spid="6">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ox(in)">
                                      <p:cBhvr>
                                        <p:cTn id="15" dur="2000"/>
                                        <p:tgtEl>
                                          <p:spTgt spid="6">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ox(in)">
                                      <p:cBhvr>
                                        <p:cTn id="18" dur="2000"/>
                                        <p:tgtEl>
                                          <p:spTgt spid="6">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box(in)">
                                      <p:cBhvr>
                                        <p:cTn id="21"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768</Words>
  <Application>Microsoft Office PowerPoint</Application>
  <PresentationFormat>Widescreen</PresentationFormat>
  <Paragraphs>112</Paragraphs>
  <Slides>21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Bahnschrift</vt:lpstr>
      <vt:lpstr>Bahnschrift Condensed</vt:lpstr>
      <vt:lpstr>Bahnschrift Light</vt:lpstr>
      <vt:lpstr>Bahnschrift SemiBold</vt:lpstr>
      <vt:lpstr>Calibri</vt:lpstr>
      <vt:lpstr>Calibri Light</vt:lpstr>
      <vt:lpstr>Tw Cen MT Condensed</vt:lpstr>
      <vt:lpstr>Tw Cen MT Condensed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Total Number of Projects - overall</vt:lpstr>
      <vt:lpstr>Total Number of Projects - overall</vt:lpstr>
      <vt:lpstr>Successful Projects – Amount Raised </vt:lpstr>
      <vt:lpstr>Successful Projects – Amount Raised </vt:lpstr>
      <vt:lpstr>Top Successful Projects : Based on Number of Backers</vt:lpstr>
      <vt:lpstr>Top Successful Projects : Based on Number of Backers</vt:lpstr>
      <vt:lpstr>Percentage of Successful Projects  by Category</vt:lpstr>
      <vt:lpstr>Percentage of Successful Projects  by Category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akshatgreat1212@gmail.com</dc:creator>
  <cp:lastModifiedBy>akshatgreat1212@gmail.com</cp:lastModifiedBy>
  <cp:revision>25</cp:revision>
  <dcterms:created xsi:type="dcterms:W3CDTF">2023-10-21T09:24:46Z</dcterms:created>
  <dcterms:modified xsi:type="dcterms:W3CDTF">2023-11-03T15:10:52Z</dcterms:modified>
</cp:coreProperties>
</file>