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200" y="1434719"/>
            <a:ext cx="285877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141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141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141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7800" y="127000"/>
            <a:ext cx="6394450" cy="919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141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8741" y="1434227"/>
            <a:ext cx="6216650" cy="473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52032" y="762000"/>
            <a:ext cx="5840095" cy="5334000"/>
            <a:chOff x="6352032" y="762000"/>
            <a:chExt cx="5840095" cy="5334000"/>
          </a:xfrm>
        </p:grpSpPr>
        <p:sp>
          <p:nvSpPr>
            <p:cNvPr id="4" name="object 4"/>
            <p:cNvSpPr/>
            <p:nvPr/>
          </p:nvSpPr>
          <p:spPr>
            <a:xfrm>
              <a:off x="9270492" y="762000"/>
              <a:ext cx="2921635" cy="5334000"/>
            </a:xfrm>
            <a:custGeom>
              <a:avLst/>
              <a:gdLst/>
              <a:ahLst/>
              <a:cxnLst/>
              <a:rect l="l" t="t" r="r" b="b"/>
              <a:pathLst>
                <a:path w="2921634" h="5334000">
                  <a:moveTo>
                    <a:pt x="0" y="5334000"/>
                  </a:moveTo>
                  <a:lnTo>
                    <a:pt x="2921507" y="5334000"/>
                  </a:lnTo>
                  <a:lnTo>
                    <a:pt x="2921507" y="0"/>
                  </a:lnTo>
                  <a:lnTo>
                    <a:pt x="0" y="0"/>
                  </a:lnTo>
                  <a:lnTo>
                    <a:pt x="0" y="5334000"/>
                  </a:lnTo>
                  <a:close/>
                </a:path>
              </a:pathLst>
            </a:custGeom>
            <a:solidFill>
              <a:srgbClr val="C7C7C7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2032" y="1568195"/>
              <a:ext cx="5198364" cy="3866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5951" y="3136900"/>
            <a:ext cx="3527425" cy="911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900" dirty="0">
                <a:solidFill>
                  <a:srgbClr val="FFFDE6"/>
                </a:solidFill>
                <a:latin typeface="Arial"/>
                <a:cs typeface="Arial"/>
              </a:rPr>
              <a:t>Manoj(17001003030)  karan(17001003025)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200" y="862838"/>
            <a:ext cx="5533390" cy="18656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5400">
              <a:lnSpc>
                <a:spcPts val="7400"/>
              </a:lnSpc>
              <a:spcBef>
                <a:spcPts val="85"/>
              </a:spcBef>
            </a:pPr>
            <a:r>
              <a:rPr sz="5900" spc="-5" dirty="0">
                <a:solidFill>
                  <a:srgbClr val="FFFFFF"/>
                </a:solidFill>
                <a:latin typeface="Times New Roman"/>
                <a:cs typeface="Times New Roman"/>
              </a:rPr>
              <a:t>House </a:t>
            </a:r>
            <a:r>
              <a:rPr sz="5900" spc="-335" dirty="0">
                <a:solidFill>
                  <a:srgbClr val="FFFFFF"/>
                </a:solidFill>
                <a:latin typeface="Times New Roman"/>
                <a:cs typeface="Times New Roman"/>
              </a:rPr>
              <a:t>Sale </a:t>
            </a:r>
            <a:r>
              <a:rPr sz="5900" spc="-150" dirty="0">
                <a:solidFill>
                  <a:srgbClr val="FFFFFF"/>
                </a:solidFill>
                <a:latin typeface="Times New Roman"/>
                <a:cs typeface="Times New Roman"/>
              </a:rPr>
              <a:t>Price  </a:t>
            </a:r>
            <a:r>
              <a:rPr sz="5900" spc="-55" dirty="0">
                <a:solidFill>
                  <a:srgbClr val="FFFFFF"/>
                </a:solidFill>
                <a:latin typeface="Times New Roman"/>
                <a:cs typeface="Times New Roman"/>
              </a:rPr>
              <a:t>Prediction </a:t>
            </a:r>
            <a:r>
              <a:rPr sz="6450" b="1" spc="127" baseline="-2583" dirty="0">
                <a:solidFill>
                  <a:srgbClr val="FFFDE6"/>
                </a:solidFill>
                <a:latin typeface="Times New Roman"/>
                <a:cs typeface="Times New Roman"/>
              </a:rPr>
              <a:t>With</a:t>
            </a:r>
            <a:r>
              <a:rPr sz="6450" b="1" spc="-712" baseline="-2583" dirty="0">
                <a:solidFill>
                  <a:srgbClr val="FFFDE6"/>
                </a:solidFill>
                <a:latin typeface="Times New Roman"/>
                <a:cs typeface="Times New Roman"/>
              </a:rPr>
              <a:t> </a:t>
            </a:r>
            <a:r>
              <a:rPr sz="6450" b="1" spc="-135" baseline="-2583" dirty="0">
                <a:solidFill>
                  <a:srgbClr val="FFFDE6"/>
                </a:solidFill>
                <a:latin typeface="Times New Roman"/>
                <a:cs typeface="Times New Roman"/>
              </a:rPr>
              <a:t>GUI</a:t>
            </a:r>
            <a:endParaRPr sz="6450" baseline="-258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6700" y="5003800"/>
            <a:ext cx="337185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 err="1">
                <a:solidFill>
                  <a:srgbClr val="FFFFFF"/>
                </a:solidFill>
                <a:latin typeface="Trebuchet MS"/>
                <a:cs typeface="Trebuchet MS"/>
              </a:rPr>
              <a:t>Mamta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400" spc="10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400" spc="105" dirty="0" err="1">
                <a:solidFill>
                  <a:srgbClr val="FFFFFF"/>
                </a:solidFill>
                <a:latin typeface="Trebuchet MS"/>
                <a:cs typeface="Trebuchet MS"/>
              </a:rPr>
              <a:t>ath</a:t>
            </a:r>
            <a:r>
              <a:rPr lang="en-IN" sz="2400" spc="10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ria</a:t>
            </a:r>
            <a:r>
              <a:rPr sz="2400" spc="-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Trebuchet MS"/>
                <a:cs typeface="Trebuchet MS"/>
              </a:rPr>
              <a:t>mam</a:t>
            </a:r>
            <a:endParaRPr sz="2400" dirty="0">
              <a:latin typeface="Trebuchet MS"/>
              <a:cs typeface="Trebuchet MS"/>
            </a:endParaRPr>
          </a:p>
          <a:p>
            <a:pPr marL="1155700">
              <a:lnSpc>
                <a:spcPct val="100000"/>
              </a:lnSpc>
              <a:spcBef>
                <a:spcPts val="20"/>
              </a:spcBef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(Mentor)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56859" y="5234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48260">
            <a:solidFill>
              <a:srgbClr val="00B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7800" y="5265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  <a:path>
                <a:moveTo>
                  <a:pt x="0" y="0"/>
                </a:moveTo>
              </a:path>
            </a:pathLst>
          </a:custGeom>
          <a:ln w="48260">
            <a:solidFill>
              <a:srgbClr val="00B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129" y="1364882"/>
            <a:ext cx="92075" cy="136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ts val="2280"/>
              </a:lnSpc>
              <a:spcBef>
                <a:spcPts val="1664"/>
              </a:spcBef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2280"/>
              </a:lnSpc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3232480"/>
            <a:ext cx="1174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31100" y="2815208"/>
            <a:ext cx="4025265" cy="3801745"/>
            <a:chOff x="7531100" y="2815208"/>
            <a:chExt cx="4025265" cy="3801745"/>
          </a:xfrm>
        </p:grpSpPr>
        <p:sp>
          <p:nvSpPr>
            <p:cNvPr id="5" name="object 5"/>
            <p:cNvSpPr/>
            <p:nvPr/>
          </p:nvSpPr>
          <p:spPr>
            <a:xfrm>
              <a:off x="7734300" y="2901695"/>
              <a:ext cx="3727704" cy="3589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31100" y="2815208"/>
              <a:ext cx="4025265" cy="3801745"/>
            </a:xfrm>
            <a:custGeom>
              <a:avLst/>
              <a:gdLst/>
              <a:ahLst/>
              <a:cxnLst/>
              <a:rect l="l" t="t" r="r" b="b"/>
              <a:pathLst>
                <a:path w="4025265" h="3801745">
                  <a:moveTo>
                    <a:pt x="4025112" y="0"/>
                  </a:moveTo>
                  <a:lnTo>
                    <a:pt x="0" y="0"/>
                  </a:lnTo>
                  <a:lnTo>
                    <a:pt x="0" y="3801491"/>
                  </a:lnTo>
                  <a:lnTo>
                    <a:pt x="4025112" y="3801491"/>
                  </a:lnTo>
                  <a:lnTo>
                    <a:pt x="4025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657600" y="987081"/>
            <a:ext cx="6922770" cy="1692910"/>
          </a:xfrm>
          <a:custGeom>
            <a:avLst/>
            <a:gdLst/>
            <a:ahLst/>
            <a:cxnLst/>
            <a:rect l="l" t="t" r="r" b="b"/>
            <a:pathLst>
              <a:path w="6922770" h="1692910">
                <a:moveTo>
                  <a:pt x="6922414" y="0"/>
                </a:moveTo>
                <a:lnTo>
                  <a:pt x="0" y="0"/>
                </a:lnTo>
                <a:lnTo>
                  <a:pt x="0" y="486117"/>
                </a:lnTo>
                <a:lnTo>
                  <a:pt x="228600" y="486117"/>
                </a:lnTo>
                <a:lnTo>
                  <a:pt x="228600" y="1692617"/>
                </a:lnTo>
                <a:lnTo>
                  <a:pt x="413321" y="1692617"/>
                </a:lnTo>
                <a:lnTo>
                  <a:pt x="413321" y="486117"/>
                </a:lnTo>
                <a:lnTo>
                  <a:pt x="6922414" y="486117"/>
                </a:lnTo>
                <a:lnTo>
                  <a:pt x="6922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200" y="2552319"/>
            <a:ext cx="2280920" cy="14179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740"/>
              </a:spcBef>
            </a:pPr>
            <a:r>
              <a:rPr sz="4800" spc="-125" dirty="0">
                <a:solidFill>
                  <a:srgbClr val="FFFFFF"/>
                </a:solidFill>
                <a:latin typeface="Arial"/>
                <a:cs typeface="Arial"/>
              </a:rPr>
              <a:t>Gradient  </a:t>
            </a:r>
            <a:r>
              <a:rPr sz="4800" spc="-120" dirty="0">
                <a:solidFill>
                  <a:srgbClr val="FFFFFF"/>
                </a:solidFill>
                <a:latin typeface="Arial"/>
                <a:cs typeface="Arial"/>
              </a:rPr>
              <a:t>Boosting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6615" y="1790700"/>
            <a:ext cx="6631305" cy="30048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82550" marR="5080" indent="-70485">
              <a:lnSpc>
                <a:spcPts val="2300"/>
              </a:lnSpc>
              <a:spcBef>
                <a:spcPts val="560"/>
              </a:spcBef>
            </a:pPr>
            <a:r>
              <a:rPr sz="2300" spc="-125" dirty="0">
                <a:solidFill>
                  <a:srgbClr val="202020"/>
                </a:solidFill>
                <a:latin typeface="Arial"/>
                <a:cs typeface="Arial"/>
              </a:rPr>
              <a:t>"Boosting" </a:t>
            </a:r>
            <a:r>
              <a:rPr sz="23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2300" spc="-130" dirty="0">
                <a:solidFill>
                  <a:srgbClr val="202020"/>
                </a:solidFill>
                <a:latin typeface="Arial"/>
                <a:cs typeface="Arial"/>
              </a:rPr>
              <a:t>machine </a:t>
            </a:r>
            <a:r>
              <a:rPr sz="2300" spc="-75" dirty="0">
                <a:solidFill>
                  <a:srgbClr val="202020"/>
                </a:solidFill>
                <a:latin typeface="Arial"/>
                <a:cs typeface="Arial"/>
              </a:rPr>
              <a:t>learning </a:t>
            </a:r>
            <a:r>
              <a:rPr sz="2300" spc="-7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300" spc="-21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300" spc="-175" dirty="0">
                <a:solidFill>
                  <a:srgbClr val="202020"/>
                </a:solidFill>
                <a:latin typeface="Arial"/>
                <a:cs typeface="Arial"/>
              </a:rPr>
              <a:t>way </a:t>
            </a:r>
            <a:r>
              <a:rPr sz="2300" spc="-4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2300" spc="-90" dirty="0">
                <a:solidFill>
                  <a:srgbClr val="202020"/>
                </a:solidFill>
                <a:latin typeface="Arial"/>
                <a:cs typeface="Arial"/>
              </a:rPr>
              <a:t>combining  </a:t>
            </a:r>
            <a:r>
              <a:rPr sz="2300" spc="-30" dirty="0">
                <a:solidFill>
                  <a:srgbClr val="202020"/>
                </a:solidFill>
                <a:latin typeface="Arial"/>
                <a:cs typeface="Arial"/>
              </a:rPr>
              <a:t>multiple </a:t>
            </a:r>
            <a:r>
              <a:rPr sz="2300" spc="-125" dirty="0">
                <a:solidFill>
                  <a:srgbClr val="202020"/>
                </a:solidFill>
                <a:latin typeface="Arial"/>
                <a:cs typeface="Arial"/>
              </a:rPr>
              <a:t>simplemodels </a:t>
            </a:r>
            <a:r>
              <a:rPr sz="2300" spc="-10" dirty="0">
                <a:solidFill>
                  <a:srgbClr val="202020"/>
                </a:solidFill>
                <a:latin typeface="Arial"/>
                <a:cs typeface="Arial"/>
              </a:rPr>
              <a:t>into </a:t>
            </a:r>
            <a:r>
              <a:rPr sz="2300" spc="-21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300" spc="-95" dirty="0">
                <a:solidFill>
                  <a:srgbClr val="202020"/>
                </a:solidFill>
                <a:latin typeface="Arial"/>
                <a:cs typeface="Arial"/>
              </a:rPr>
              <a:t>single </a:t>
            </a:r>
            <a:r>
              <a:rPr sz="2300" spc="-120" dirty="0">
                <a:solidFill>
                  <a:srgbClr val="202020"/>
                </a:solidFill>
                <a:latin typeface="Arial"/>
                <a:cs typeface="Arial"/>
              </a:rPr>
              <a:t>composite </a:t>
            </a:r>
            <a:r>
              <a:rPr sz="2300" spc="-145" dirty="0">
                <a:solidFill>
                  <a:srgbClr val="202020"/>
                </a:solidFill>
                <a:latin typeface="Arial"/>
                <a:cs typeface="Arial"/>
              </a:rPr>
              <a:t>model.  </a:t>
            </a:r>
            <a:r>
              <a:rPr sz="2300" spc="-1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2300" spc="-7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300" spc="-140" dirty="0">
                <a:solidFill>
                  <a:srgbClr val="202020"/>
                </a:solidFill>
                <a:latin typeface="Arial"/>
                <a:cs typeface="Arial"/>
              </a:rPr>
              <a:t>also why </a:t>
            </a:r>
            <a:r>
              <a:rPr sz="2300" spc="-95" dirty="0">
                <a:solidFill>
                  <a:srgbClr val="202020"/>
                </a:solidFill>
                <a:latin typeface="Arial"/>
                <a:cs typeface="Arial"/>
              </a:rPr>
              <a:t>boosting </a:t>
            </a:r>
            <a:r>
              <a:rPr sz="2300" spc="-7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300" spc="-130" dirty="0">
                <a:solidFill>
                  <a:srgbClr val="202020"/>
                </a:solidFill>
                <a:latin typeface="Arial"/>
                <a:cs typeface="Arial"/>
              </a:rPr>
              <a:t>known </a:t>
            </a:r>
            <a:r>
              <a:rPr sz="2300" spc="-215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sz="2300" spc="-155" dirty="0">
                <a:solidFill>
                  <a:srgbClr val="202020"/>
                </a:solidFill>
                <a:latin typeface="Arial"/>
                <a:cs typeface="Arial"/>
              </a:rPr>
              <a:t>an </a:t>
            </a:r>
            <a:r>
              <a:rPr sz="2300" spc="-70" dirty="0">
                <a:solidFill>
                  <a:srgbClr val="202020"/>
                </a:solidFill>
                <a:latin typeface="Arial"/>
                <a:cs typeface="Arial"/>
              </a:rPr>
              <a:t>additive </a:t>
            </a:r>
            <a:r>
              <a:rPr sz="2300" spc="-145" dirty="0">
                <a:solidFill>
                  <a:srgbClr val="202020"/>
                </a:solidFill>
                <a:latin typeface="Arial"/>
                <a:cs typeface="Arial"/>
              </a:rPr>
              <a:t>model,  </a:t>
            </a:r>
            <a:r>
              <a:rPr sz="2300" spc="-130" dirty="0">
                <a:solidFill>
                  <a:srgbClr val="202020"/>
                </a:solidFill>
                <a:latin typeface="Arial"/>
                <a:cs typeface="Arial"/>
              </a:rPr>
              <a:t>since </a:t>
            </a:r>
            <a:r>
              <a:rPr sz="2300" spc="-100" dirty="0">
                <a:solidFill>
                  <a:srgbClr val="202020"/>
                </a:solidFill>
                <a:latin typeface="Arial"/>
                <a:cs typeface="Arial"/>
              </a:rPr>
              <a:t>simple </a:t>
            </a:r>
            <a:r>
              <a:rPr sz="2300" spc="-150" dirty="0">
                <a:solidFill>
                  <a:srgbClr val="202020"/>
                </a:solidFill>
                <a:latin typeface="Arial"/>
                <a:cs typeface="Arial"/>
              </a:rPr>
              <a:t>models </a:t>
            </a:r>
            <a:r>
              <a:rPr sz="2300" spc="-140" dirty="0">
                <a:solidFill>
                  <a:srgbClr val="202020"/>
                </a:solidFill>
                <a:latin typeface="Arial"/>
                <a:cs typeface="Arial"/>
              </a:rPr>
              <a:t>(also </a:t>
            </a:r>
            <a:r>
              <a:rPr sz="2300" spc="-130" dirty="0">
                <a:solidFill>
                  <a:srgbClr val="202020"/>
                </a:solidFill>
                <a:latin typeface="Arial"/>
                <a:cs typeface="Arial"/>
              </a:rPr>
              <a:t>known </a:t>
            </a:r>
            <a:r>
              <a:rPr sz="2300" spc="-215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sz="2300" spc="-180" dirty="0">
                <a:solidFill>
                  <a:srgbClr val="202020"/>
                </a:solidFill>
                <a:latin typeface="Arial"/>
                <a:cs typeface="Arial"/>
              </a:rPr>
              <a:t>weak </a:t>
            </a:r>
            <a:r>
              <a:rPr sz="2300" spc="-110" dirty="0">
                <a:solidFill>
                  <a:srgbClr val="202020"/>
                </a:solidFill>
                <a:latin typeface="Arial"/>
                <a:cs typeface="Arial"/>
              </a:rPr>
              <a:t>learners) </a:t>
            </a:r>
            <a:r>
              <a:rPr sz="2300" spc="-135" dirty="0">
                <a:solidFill>
                  <a:srgbClr val="202020"/>
                </a:solidFill>
                <a:latin typeface="Arial"/>
                <a:cs typeface="Arial"/>
              </a:rPr>
              <a:t>are  </a:t>
            </a:r>
            <a:r>
              <a:rPr sz="2300" spc="-175" dirty="0">
                <a:solidFill>
                  <a:srgbClr val="202020"/>
                </a:solidFill>
                <a:latin typeface="Arial"/>
                <a:cs typeface="Arial"/>
              </a:rPr>
              <a:t>added </a:t>
            </a:r>
            <a:r>
              <a:rPr sz="2300" spc="-185" dirty="0">
                <a:solidFill>
                  <a:srgbClr val="202020"/>
                </a:solidFill>
                <a:latin typeface="Arial"/>
                <a:cs typeface="Arial"/>
              </a:rPr>
              <a:t>one </a:t>
            </a:r>
            <a:r>
              <a:rPr sz="2300" spc="-20" dirty="0">
                <a:solidFill>
                  <a:srgbClr val="202020"/>
                </a:solidFill>
                <a:latin typeface="Arial"/>
                <a:cs typeface="Arial"/>
              </a:rPr>
              <a:t>at </a:t>
            </a:r>
            <a:r>
              <a:rPr sz="2300" spc="-21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300" spc="-70" dirty="0">
                <a:solidFill>
                  <a:srgbClr val="202020"/>
                </a:solidFill>
                <a:latin typeface="Arial"/>
                <a:cs typeface="Arial"/>
              </a:rPr>
              <a:t>time, </a:t>
            </a:r>
            <a:r>
              <a:rPr sz="2300" spc="-75" dirty="0">
                <a:solidFill>
                  <a:srgbClr val="202020"/>
                </a:solidFill>
                <a:latin typeface="Arial"/>
                <a:cs typeface="Arial"/>
              </a:rPr>
              <a:t>while </a:t>
            </a:r>
            <a:r>
              <a:rPr sz="2300" spc="-130" dirty="0">
                <a:solidFill>
                  <a:srgbClr val="202020"/>
                </a:solidFill>
                <a:latin typeface="Arial"/>
                <a:cs typeface="Arial"/>
              </a:rPr>
              <a:t>keeping </a:t>
            </a:r>
            <a:r>
              <a:rPr sz="2300" spc="-70" dirty="0">
                <a:solidFill>
                  <a:srgbClr val="202020"/>
                </a:solidFill>
                <a:latin typeface="Arial"/>
                <a:cs typeface="Arial"/>
              </a:rPr>
              <a:t>existing </a:t>
            </a:r>
            <a:r>
              <a:rPr sz="2300" spc="-100" dirty="0">
                <a:solidFill>
                  <a:srgbClr val="202020"/>
                </a:solidFill>
                <a:latin typeface="Arial"/>
                <a:cs typeface="Arial"/>
              </a:rPr>
              <a:t>trees </a:t>
            </a:r>
            <a:r>
              <a:rPr sz="23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2300" spc="-65" dirty="0">
                <a:solidFill>
                  <a:srgbClr val="202020"/>
                </a:solidFill>
                <a:latin typeface="Arial"/>
                <a:cs typeface="Arial"/>
              </a:rPr>
              <a:t>the  </a:t>
            </a:r>
            <a:r>
              <a:rPr sz="2300" spc="-135" dirty="0">
                <a:solidFill>
                  <a:srgbClr val="202020"/>
                </a:solidFill>
                <a:latin typeface="Arial"/>
                <a:cs typeface="Arial"/>
              </a:rPr>
              <a:t>model </a:t>
            </a:r>
            <a:r>
              <a:rPr sz="2300" spc="-155" dirty="0">
                <a:solidFill>
                  <a:srgbClr val="202020"/>
                </a:solidFill>
                <a:latin typeface="Arial"/>
                <a:cs typeface="Arial"/>
              </a:rPr>
              <a:t>unchanged. </a:t>
            </a:r>
            <a:r>
              <a:rPr sz="2300" spc="-280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sz="2300" spc="-210" dirty="0">
                <a:solidFill>
                  <a:srgbClr val="202020"/>
                </a:solidFill>
                <a:latin typeface="Arial"/>
                <a:cs typeface="Arial"/>
              </a:rPr>
              <a:t>we </a:t>
            </a:r>
            <a:r>
              <a:rPr sz="2300" spc="-130" dirty="0">
                <a:solidFill>
                  <a:srgbClr val="202020"/>
                </a:solidFill>
                <a:latin typeface="Arial"/>
                <a:cs typeface="Arial"/>
              </a:rPr>
              <a:t>combine </a:t>
            </a:r>
            <a:r>
              <a:rPr sz="2300" spc="-135" dirty="0">
                <a:solidFill>
                  <a:srgbClr val="202020"/>
                </a:solidFill>
                <a:latin typeface="Arial"/>
                <a:cs typeface="Arial"/>
              </a:rPr>
              <a:t>more </a:t>
            </a:r>
            <a:r>
              <a:rPr sz="2300" spc="-14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2300" spc="-135" dirty="0">
                <a:solidFill>
                  <a:srgbClr val="202020"/>
                </a:solidFill>
                <a:latin typeface="Arial"/>
                <a:cs typeface="Arial"/>
              </a:rPr>
              <a:t>more  </a:t>
            </a:r>
            <a:r>
              <a:rPr sz="2300" spc="-100" dirty="0">
                <a:solidFill>
                  <a:srgbClr val="202020"/>
                </a:solidFill>
                <a:latin typeface="Arial"/>
                <a:cs typeface="Arial"/>
              </a:rPr>
              <a:t>simple </a:t>
            </a:r>
            <a:r>
              <a:rPr sz="2300" spc="-155" dirty="0">
                <a:solidFill>
                  <a:srgbClr val="202020"/>
                </a:solidFill>
                <a:latin typeface="Arial"/>
                <a:cs typeface="Arial"/>
              </a:rPr>
              <a:t>models, </a:t>
            </a:r>
            <a:r>
              <a:rPr sz="2300" spc="-6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300" spc="-114" dirty="0">
                <a:solidFill>
                  <a:srgbClr val="202020"/>
                </a:solidFill>
                <a:latin typeface="Arial"/>
                <a:cs typeface="Arial"/>
              </a:rPr>
              <a:t>complete </a:t>
            </a:r>
            <a:r>
              <a:rPr sz="2300" spc="-5" dirty="0">
                <a:solidFill>
                  <a:srgbClr val="202020"/>
                </a:solidFill>
                <a:latin typeface="Arial"/>
                <a:cs typeface="Arial"/>
              </a:rPr>
              <a:t>final </a:t>
            </a:r>
            <a:r>
              <a:rPr sz="2300" spc="-135" dirty="0">
                <a:solidFill>
                  <a:srgbClr val="202020"/>
                </a:solidFill>
                <a:latin typeface="Arial"/>
                <a:cs typeface="Arial"/>
              </a:rPr>
              <a:t>model </a:t>
            </a:r>
            <a:r>
              <a:rPr sz="2300" spc="-195" dirty="0">
                <a:solidFill>
                  <a:srgbClr val="202020"/>
                </a:solidFill>
                <a:latin typeface="Arial"/>
                <a:cs typeface="Arial"/>
              </a:rPr>
              <a:t>becomes </a:t>
            </a:r>
            <a:r>
              <a:rPr sz="2300" spc="-210" dirty="0">
                <a:solidFill>
                  <a:srgbClr val="202020"/>
                </a:solidFill>
                <a:latin typeface="Arial"/>
                <a:cs typeface="Arial"/>
              </a:rPr>
              <a:t>a  </a:t>
            </a:r>
            <a:r>
              <a:rPr sz="2300" spc="-80" dirty="0">
                <a:solidFill>
                  <a:srgbClr val="202020"/>
                </a:solidFill>
                <a:latin typeface="Arial"/>
                <a:cs typeface="Arial"/>
              </a:rPr>
              <a:t>stronger </a:t>
            </a:r>
            <a:r>
              <a:rPr sz="2300" spc="-70" dirty="0">
                <a:solidFill>
                  <a:srgbClr val="202020"/>
                </a:solidFill>
                <a:latin typeface="Arial"/>
                <a:cs typeface="Arial"/>
              </a:rPr>
              <a:t>predictor. </a:t>
            </a:r>
            <a:r>
              <a:rPr sz="2300" spc="-21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300" spc="-45" dirty="0">
                <a:solidFill>
                  <a:srgbClr val="202020"/>
                </a:solidFill>
                <a:latin typeface="Arial"/>
                <a:cs typeface="Arial"/>
              </a:rPr>
              <a:t>term </a:t>
            </a:r>
            <a:r>
              <a:rPr sz="2300" spc="-80" dirty="0">
                <a:solidFill>
                  <a:srgbClr val="202020"/>
                </a:solidFill>
                <a:latin typeface="Arial"/>
                <a:cs typeface="Arial"/>
              </a:rPr>
              <a:t>"gradient"</a:t>
            </a:r>
            <a:r>
              <a:rPr sz="23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endParaRPr sz="2300">
              <a:latin typeface="Arial"/>
              <a:cs typeface="Arial"/>
            </a:endParaRPr>
          </a:p>
          <a:p>
            <a:pPr marL="82550" marR="283845">
              <a:lnSpc>
                <a:spcPts val="2300"/>
              </a:lnSpc>
            </a:pPr>
            <a:r>
              <a:rPr sz="2300" spc="-75" dirty="0">
                <a:solidFill>
                  <a:srgbClr val="202020"/>
                </a:solidFill>
                <a:latin typeface="Arial"/>
                <a:cs typeface="Arial"/>
              </a:rPr>
              <a:t>"gradient </a:t>
            </a:r>
            <a:r>
              <a:rPr sz="2300" spc="-95" dirty="0">
                <a:solidFill>
                  <a:srgbClr val="202020"/>
                </a:solidFill>
                <a:latin typeface="Arial"/>
                <a:cs typeface="Arial"/>
              </a:rPr>
              <a:t>boosting" </a:t>
            </a:r>
            <a:r>
              <a:rPr sz="2300" spc="-200" dirty="0">
                <a:solidFill>
                  <a:srgbClr val="202020"/>
                </a:solidFill>
                <a:latin typeface="Arial"/>
                <a:cs typeface="Arial"/>
              </a:rPr>
              <a:t>comes </a:t>
            </a:r>
            <a:r>
              <a:rPr sz="2300" spc="-45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2300" spc="-6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300" spc="-20" dirty="0">
                <a:solidFill>
                  <a:srgbClr val="202020"/>
                </a:solidFill>
                <a:latin typeface="Arial"/>
                <a:cs typeface="Arial"/>
              </a:rPr>
              <a:t>fact </a:t>
            </a:r>
            <a:r>
              <a:rPr sz="2300" spc="5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2300" spc="-65" dirty="0">
                <a:solidFill>
                  <a:srgbClr val="202020"/>
                </a:solidFill>
                <a:latin typeface="Arial"/>
                <a:cs typeface="Arial"/>
              </a:rPr>
              <a:t>the  </a:t>
            </a:r>
            <a:r>
              <a:rPr sz="2300" spc="-50" dirty="0">
                <a:solidFill>
                  <a:srgbClr val="202020"/>
                </a:solidFill>
                <a:latin typeface="Arial"/>
                <a:cs typeface="Arial"/>
              </a:rPr>
              <a:t>algorithm </a:t>
            </a:r>
            <a:r>
              <a:rPr sz="2300" spc="-204" dirty="0">
                <a:solidFill>
                  <a:srgbClr val="202020"/>
                </a:solidFill>
                <a:latin typeface="Arial"/>
                <a:cs typeface="Arial"/>
              </a:rPr>
              <a:t>uses </a:t>
            </a:r>
            <a:r>
              <a:rPr sz="2300" spc="-70" dirty="0">
                <a:solidFill>
                  <a:srgbClr val="202020"/>
                </a:solidFill>
                <a:latin typeface="Arial"/>
                <a:cs typeface="Arial"/>
              </a:rPr>
              <a:t>gradient </a:t>
            </a:r>
            <a:r>
              <a:rPr sz="2300" spc="-135" dirty="0">
                <a:solidFill>
                  <a:srgbClr val="202020"/>
                </a:solidFill>
                <a:latin typeface="Arial"/>
                <a:cs typeface="Arial"/>
              </a:rPr>
              <a:t>descent </a:t>
            </a:r>
            <a:r>
              <a:rPr sz="23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300" spc="-70" dirty="0">
                <a:solidFill>
                  <a:srgbClr val="202020"/>
                </a:solidFill>
                <a:latin typeface="Arial"/>
                <a:cs typeface="Arial"/>
              </a:rPr>
              <a:t>minimize </a:t>
            </a:r>
            <a:r>
              <a:rPr sz="2300" spc="-6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3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300" spc="-155" dirty="0">
                <a:solidFill>
                  <a:srgbClr val="202020"/>
                </a:solidFill>
                <a:latin typeface="Arial"/>
                <a:cs typeface="Arial"/>
              </a:rPr>
              <a:t>loss.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49700" y="723900"/>
            <a:ext cx="688530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3920" algn="l"/>
                <a:tab pos="4324985" algn="l"/>
              </a:tabLst>
            </a:pPr>
            <a:r>
              <a:rPr sz="4100" dirty="0">
                <a:solidFill>
                  <a:srgbClr val="202020"/>
                </a:solidFill>
                <a:latin typeface="Arial"/>
                <a:cs typeface="Arial"/>
              </a:rPr>
              <a:t>Gradient	Boosting	Regressor: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640914"/>
            <a:ext cx="2125345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z="4800" spc="-6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00" spc="-3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-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spc="-1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spc="-1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-15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4800" spc="-225" dirty="0">
                <a:solidFill>
                  <a:srgbClr val="FFFFFF"/>
                </a:solidFill>
                <a:latin typeface="Arial"/>
                <a:cs typeface="Arial"/>
              </a:rPr>
              <a:t>Forest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1129" y="1966235"/>
            <a:ext cx="613410" cy="3703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5"/>
              </a:lnSpc>
            </a:pPr>
            <a:r>
              <a:rPr sz="2400" spc="-124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4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10"/>
              </a:spcBef>
            </a:pPr>
            <a:r>
              <a:rPr sz="2400" spc="-124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</a:pPr>
            <a:r>
              <a:rPr sz="2400" spc="-124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</a:pPr>
            <a:r>
              <a:rPr sz="2400" spc="-124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4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315"/>
              </a:spcBef>
            </a:pPr>
            <a:r>
              <a:rPr sz="2400" spc="-124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</a:pPr>
            <a:r>
              <a:rPr sz="2400" spc="-124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4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310"/>
              </a:spcBef>
            </a:pPr>
            <a:r>
              <a:rPr sz="2400" spc="-124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0" y="1999424"/>
            <a:ext cx="768350" cy="3792220"/>
          </a:xfrm>
          <a:custGeom>
            <a:avLst/>
            <a:gdLst/>
            <a:ahLst/>
            <a:cxnLst/>
            <a:rect l="l" t="t" r="r" b="b"/>
            <a:pathLst>
              <a:path w="768350" h="3792220">
                <a:moveTo>
                  <a:pt x="768076" y="0"/>
                </a:moveTo>
                <a:lnTo>
                  <a:pt x="0" y="0"/>
                </a:lnTo>
                <a:lnTo>
                  <a:pt x="0" y="3791775"/>
                </a:lnTo>
                <a:lnTo>
                  <a:pt x="768076" y="3791775"/>
                </a:lnTo>
                <a:lnTo>
                  <a:pt x="768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19600" y="457200"/>
            <a:ext cx="645033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345" algn="l"/>
                <a:tab pos="3745229" algn="l"/>
                <a:tab pos="6292215" algn="l"/>
              </a:tabLst>
            </a:pPr>
            <a:r>
              <a:rPr sz="4100" dirty="0">
                <a:solidFill>
                  <a:srgbClr val="202020"/>
                </a:solidFill>
                <a:latin typeface="Arial"/>
                <a:cs typeface="Arial"/>
              </a:rPr>
              <a:t>Random	Forest	Regressor	: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7800" y="1333500"/>
            <a:ext cx="6395085" cy="14655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7785">
              <a:lnSpc>
                <a:spcPts val="2700"/>
              </a:lnSpc>
              <a:spcBef>
                <a:spcPts val="640"/>
              </a:spcBef>
            </a:pPr>
            <a:r>
              <a:rPr sz="2700" spc="-229" dirty="0">
                <a:solidFill>
                  <a:srgbClr val="202020"/>
                </a:solidFill>
                <a:latin typeface="Arial"/>
                <a:cs typeface="Arial"/>
              </a:rPr>
              <a:t>Random </a:t>
            </a:r>
            <a:r>
              <a:rPr sz="2700" spc="-65" dirty="0">
                <a:solidFill>
                  <a:srgbClr val="202020"/>
                </a:solidFill>
                <a:latin typeface="Arial"/>
                <a:cs typeface="Arial"/>
              </a:rPr>
              <a:t>forest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bagging </a:t>
            </a:r>
            <a:r>
              <a:rPr sz="2700" spc="-114" dirty="0">
                <a:solidFill>
                  <a:srgbClr val="202020"/>
                </a:solidFill>
                <a:latin typeface="Arial"/>
                <a:cs typeface="Arial"/>
              </a:rPr>
              <a:t>technique </a:t>
            </a:r>
            <a:r>
              <a:rPr sz="2700" spc="-170" dirty="0">
                <a:solidFill>
                  <a:srgbClr val="202020"/>
                </a:solidFill>
                <a:latin typeface="Arial"/>
                <a:cs typeface="Arial"/>
              </a:rPr>
              <a:t>and 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not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110" dirty="0">
                <a:solidFill>
                  <a:srgbClr val="202020"/>
                </a:solidFill>
                <a:latin typeface="Arial"/>
                <a:cs typeface="Arial"/>
              </a:rPr>
              <a:t>boosting </a:t>
            </a:r>
            <a:r>
              <a:rPr sz="2700" spc="-125" dirty="0">
                <a:solidFill>
                  <a:srgbClr val="202020"/>
                </a:solidFill>
                <a:latin typeface="Arial"/>
                <a:cs typeface="Arial"/>
              </a:rPr>
              <a:t>technique.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120" dirty="0">
                <a:solidFill>
                  <a:srgbClr val="202020"/>
                </a:solidFill>
                <a:latin typeface="Arial"/>
                <a:cs typeface="Arial"/>
              </a:rPr>
              <a:t>trees </a:t>
            </a:r>
            <a:r>
              <a:rPr sz="27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random  </a:t>
            </a:r>
            <a:r>
              <a:rPr sz="2700" spc="-90" dirty="0">
                <a:solidFill>
                  <a:srgbClr val="202020"/>
                </a:solidFill>
                <a:latin typeface="Arial"/>
                <a:cs typeface="Arial"/>
              </a:rPr>
              <a:t>forests </a:t>
            </a:r>
            <a:r>
              <a:rPr sz="2700" spc="-160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2700" spc="-60" dirty="0">
                <a:solidFill>
                  <a:srgbClr val="202020"/>
                </a:solidFill>
                <a:latin typeface="Arial"/>
                <a:cs typeface="Arial"/>
              </a:rPr>
              <a:t>run </a:t>
            </a:r>
            <a:r>
              <a:rPr sz="27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2700" spc="-95" dirty="0">
                <a:solidFill>
                  <a:srgbClr val="202020"/>
                </a:solidFill>
                <a:latin typeface="Arial"/>
                <a:cs typeface="Arial"/>
              </a:rPr>
              <a:t>parallel. </a:t>
            </a:r>
            <a:r>
              <a:rPr sz="2700" spc="-195" dirty="0">
                <a:solidFill>
                  <a:srgbClr val="202020"/>
                </a:solidFill>
                <a:latin typeface="Arial"/>
                <a:cs typeface="Arial"/>
              </a:rPr>
              <a:t>There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2700" spc="-1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175" dirty="0">
                <a:solidFill>
                  <a:srgbClr val="202020"/>
                </a:solidFill>
                <a:latin typeface="Arial"/>
                <a:cs typeface="Arial"/>
              </a:rPr>
              <a:t>no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700"/>
              </a:lnSpc>
            </a:pP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interaction </a:t>
            </a:r>
            <a:r>
              <a:rPr sz="2700" spc="-165" dirty="0">
                <a:solidFill>
                  <a:srgbClr val="202020"/>
                </a:solidFill>
                <a:latin typeface="Arial"/>
                <a:cs typeface="Arial"/>
              </a:rPr>
              <a:t>between </a:t>
            </a:r>
            <a:r>
              <a:rPr sz="2700" spc="-155" dirty="0">
                <a:solidFill>
                  <a:srgbClr val="202020"/>
                </a:solidFill>
                <a:latin typeface="Arial"/>
                <a:cs typeface="Arial"/>
              </a:rPr>
              <a:t>these </a:t>
            </a:r>
            <a:r>
              <a:rPr sz="2700" spc="-120" dirty="0">
                <a:solidFill>
                  <a:srgbClr val="202020"/>
                </a:solidFill>
                <a:latin typeface="Arial"/>
                <a:cs typeface="Arial"/>
              </a:rPr>
              <a:t>trees </a:t>
            </a:r>
            <a:r>
              <a:rPr sz="2700" spc="-85" dirty="0">
                <a:solidFill>
                  <a:srgbClr val="202020"/>
                </a:solidFill>
                <a:latin typeface="Arial"/>
                <a:cs typeface="Arial"/>
              </a:rPr>
              <a:t>while</a:t>
            </a:r>
            <a:r>
              <a:rPr sz="27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55" dirty="0">
                <a:solidFill>
                  <a:srgbClr val="202020"/>
                </a:solidFill>
                <a:latin typeface="Arial"/>
                <a:cs typeface="Arial"/>
              </a:rPr>
              <a:t>building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7800" y="2705100"/>
            <a:ext cx="67068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70" dirty="0">
                <a:solidFill>
                  <a:srgbClr val="202020"/>
                </a:solidFill>
                <a:latin typeface="Arial"/>
                <a:cs typeface="Arial"/>
              </a:rPr>
              <a:t>trees.It </a:t>
            </a:r>
            <a:r>
              <a:rPr sz="2700" spc="-155" dirty="0">
                <a:solidFill>
                  <a:srgbClr val="202020"/>
                </a:solidFill>
                <a:latin typeface="Arial"/>
                <a:cs typeface="Arial"/>
              </a:rPr>
              <a:t>operates </a:t>
            </a:r>
            <a:r>
              <a:rPr sz="2700" spc="-160" dirty="0">
                <a:solidFill>
                  <a:srgbClr val="202020"/>
                </a:solidFill>
                <a:latin typeface="Arial"/>
                <a:cs typeface="Arial"/>
              </a:rPr>
              <a:t>by </a:t>
            </a:r>
            <a:r>
              <a:rPr sz="2700" spc="-70" dirty="0">
                <a:solidFill>
                  <a:srgbClr val="202020"/>
                </a:solidFill>
                <a:latin typeface="Arial"/>
                <a:cs typeface="Arial"/>
              </a:rPr>
              <a:t>constructing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700" spc="-1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35" dirty="0">
                <a:solidFill>
                  <a:srgbClr val="202020"/>
                </a:solidFill>
                <a:latin typeface="Arial"/>
                <a:cs typeface="Arial"/>
              </a:rPr>
              <a:t>multitude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7800" y="3048000"/>
            <a:ext cx="66865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2700" spc="-130" dirty="0">
                <a:solidFill>
                  <a:srgbClr val="202020"/>
                </a:solidFill>
                <a:latin typeface="Arial"/>
                <a:cs typeface="Arial"/>
              </a:rPr>
              <a:t>decision </a:t>
            </a:r>
            <a:r>
              <a:rPr sz="2700" spc="-120" dirty="0">
                <a:solidFill>
                  <a:srgbClr val="202020"/>
                </a:solidFill>
                <a:latin typeface="Arial"/>
                <a:cs typeface="Arial"/>
              </a:rPr>
              <a:t>trees </a:t>
            </a:r>
            <a:r>
              <a:rPr sz="2700" spc="-20" dirty="0">
                <a:solidFill>
                  <a:srgbClr val="202020"/>
                </a:solidFill>
                <a:latin typeface="Arial"/>
                <a:cs typeface="Arial"/>
              </a:rPr>
              <a:t>at </a:t>
            </a:r>
            <a:r>
              <a:rPr sz="2700" spc="-25" dirty="0">
                <a:solidFill>
                  <a:srgbClr val="202020"/>
                </a:solidFill>
                <a:latin typeface="Arial"/>
                <a:cs typeface="Arial"/>
              </a:rPr>
              <a:t>training </a:t>
            </a:r>
            <a:r>
              <a:rPr sz="2700" spc="-40" dirty="0">
                <a:solidFill>
                  <a:srgbClr val="202020"/>
                </a:solidFill>
                <a:latin typeface="Arial"/>
                <a:cs typeface="Arial"/>
              </a:rPr>
              <a:t>time </a:t>
            </a:r>
            <a:r>
              <a:rPr sz="2700" spc="-17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700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202020"/>
                </a:solidFill>
                <a:latin typeface="Arial"/>
                <a:cs typeface="Arial"/>
              </a:rPr>
              <a:t>outputting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7800" y="3390900"/>
            <a:ext cx="54965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175" dirty="0">
                <a:solidFill>
                  <a:srgbClr val="202020"/>
                </a:solidFill>
                <a:latin typeface="Arial"/>
                <a:cs typeface="Arial"/>
              </a:rPr>
              <a:t>class </a:t>
            </a:r>
            <a:r>
              <a:rPr sz="2700" spc="10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215" dirty="0">
                <a:solidFill>
                  <a:srgbClr val="202020"/>
                </a:solidFill>
                <a:latin typeface="Arial"/>
                <a:cs typeface="Arial"/>
              </a:rPr>
              <a:t>mode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700" spc="-1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204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7800" y="3733800"/>
            <a:ext cx="64154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85" dirty="0">
                <a:solidFill>
                  <a:srgbClr val="202020"/>
                </a:solidFill>
                <a:latin typeface="Arial"/>
                <a:cs typeface="Arial"/>
              </a:rPr>
              <a:t>(classification)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or </a:t>
            </a:r>
            <a:r>
              <a:rPr sz="2700" spc="-210" dirty="0">
                <a:solidFill>
                  <a:srgbClr val="202020"/>
                </a:solidFill>
                <a:latin typeface="Arial"/>
                <a:cs typeface="Arial"/>
              </a:rPr>
              <a:t>mean </a:t>
            </a:r>
            <a:r>
              <a:rPr sz="2700" spc="-70" dirty="0">
                <a:solidFill>
                  <a:srgbClr val="202020"/>
                </a:solidFill>
                <a:latin typeface="Arial"/>
                <a:cs typeface="Arial"/>
              </a:rPr>
              <a:t>prediction</a:t>
            </a:r>
            <a:r>
              <a:rPr sz="27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145" dirty="0">
                <a:solidFill>
                  <a:srgbClr val="202020"/>
                </a:solidFill>
                <a:latin typeface="Arial"/>
                <a:cs typeface="Arial"/>
              </a:rPr>
              <a:t>(regression)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7800" y="4076700"/>
            <a:ext cx="6887209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70"/>
              </a:lnSpc>
              <a:spcBef>
                <a:spcPts val="100"/>
              </a:spcBef>
            </a:pP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60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2700" spc="-1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trees.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700"/>
              </a:lnSpc>
            </a:pPr>
            <a:r>
              <a:rPr sz="2700" spc="-40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random </a:t>
            </a:r>
            <a:r>
              <a:rPr sz="2700" spc="-65" dirty="0">
                <a:solidFill>
                  <a:srgbClr val="202020"/>
                </a:solidFill>
                <a:latin typeface="Arial"/>
                <a:cs typeface="Arial"/>
              </a:rPr>
              <a:t>forest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700" spc="-1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meta-estimator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270"/>
              </a:spcBef>
            </a:pPr>
            <a:r>
              <a:rPr sz="2700" spc="-170" dirty="0">
                <a:solidFill>
                  <a:srgbClr val="202020"/>
                </a:solidFill>
                <a:latin typeface="Arial"/>
                <a:cs typeface="Arial"/>
              </a:rPr>
              <a:t>(i.e. </a:t>
            </a:r>
            <a:r>
              <a:rPr sz="2700" spc="155" dirty="0">
                <a:solidFill>
                  <a:srgbClr val="202020"/>
                </a:solidFill>
                <a:latin typeface="Arial"/>
                <a:cs typeface="Arial"/>
              </a:rPr>
              <a:t>it </a:t>
            </a:r>
            <a:r>
              <a:rPr sz="2700" spc="-165" dirty="0">
                <a:solidFill>
                  <a:srgbClr val="202020"/>
                </a:solidFill>
                <a:latin typeface="Arial"/>
                <a:cs typeface="Arial"/>
              </a:rPr>
              <a:t>combines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55" dirty="0">
                <a:solidFill>
                  <a:srgbClr val="202020"/>
                </a:solidFill>
                <a:latin typeface="Arial"/>
                <a:cs typeface="Arial"/>
              </a:rPr>
              <a:t>result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2700" spc="-35" dirty="0">
                <a:solidFill>
                  <a:srgbClr val="202020"/>
                </a:solidFill>
                <a:latin typeface="Arial"/>
                <a:cs typeface="Arial"/>
              </a:rPr>
              <a:t>multiple</a:t>
            </a:r>
            <a:r>
              <a:rPr sz="2700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90" dirty="0">
                <a:solidFill>
                  <a:srgbClr val="202020"/>
                </a:solidFill>
                <a:latin typeface="Arial"/>
                <a:cs typeface="Arial"/>
              </a:rPr>
              <a:t>predictions)  </a:t>
            </a:r>
            <a:r>
              <a:rPr sz="2700" spc="-105" dirty="0">
                <a:solidFill>
                  <a:srgbClr val="202020"/>
                </a:solidFill>
                <a:latin typeface="Arial"/>
                <a:cs typeface="Arial"/>
              </a:rPr>
              <a:t>which </a:t>
            </a:r>
            <a:r>
              <a:rPr sz="2700" spc="-165" dirty="0">
                <a:solidFill>
                  <a:srgbClr val="202020"/>
                </a:solidFill>
                <a:latin typeface="Arial"/>
                <a:cs typeface="Arial"/>
              </a:rPr>
              <a:t>aggregates </a:t>
            </a:r>
            <a:r>
              <a:rPr sz="2700" spc="-180" dirty="0">
                <a:solidFill>
                  <a:srgbClr val="202020"/>
                </a:solidFill>
                <a:latin typeface="Arial"/>
                <a:cs typeface="Arial"/>
              </a:rPr>
              <a:t>many </a:t>
            </a:r>
            <a:r>
              <a:rPr sz="2700" spc="-130" dirty="0">
                <a:solidFill>
                  <a:srgbClr val="202020"/>
                </a:solidFill>
                <a:latin typeface="Arial"/>
                <a:cs typeface="Arial"/>
              </a:rPr>
              <a:t>decision</a:t>
            </a:r>
            <a:r>
              <a:rPr sz="2700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trees.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640914"/>
            <a:ext cx="2125345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z="4800" spc="-6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00" spc="-3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-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spc="-1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spc="-1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-15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4800" spc="-225" dirty="0">
                <a:solidFill>
                  <a:srgbClr val="FFFFFF"/>
                </a:solidFill>
                <a:latin typeface="Arial"/>
                <a:cs typeface="Arial"/>
              </a:rPr>
              <a:t>Forest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1129" y="874416"/>
            <a:ext cx="110489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5"/>
              </a:lnSpc>
            </a:pPr>
            <a:r>
              <a:rPr sz="2400" spc="-124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0800" y="938161"/>
            <a:ext cx="6932295" cy="5551805"/>
          </a:xfrm>
          <a:custGeom>
            <a:avLst/>
            <a:gdLst/>
            <a:ahLst/>
            <a:cxnLst/>
            <a:rect l="l" t="t" r="r" b="b"/>
            <a:pathLst>
              <a:path w="6932295" h="5551805">
                <a:moveTo>
                  <a:pt x="6932129" y="0"/>
                </a:moveTo>
                <a:lnTo>
                  <a:pt x="0" y="0"/>
                </a:lnTo>
                <a:lnTo>
                  <a:pt x="0" y="5551538"/>
                </a:lnTo>
                <a:lnTo>
                  <a:pt x="6932129" y="5551538"/>
                </a:lnTo>
                <a:lnTo>
                  <a:pt x="6932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11600" y="695871"/>
            <a:ext cx="7219315" cy="5686425"/>
            <a:chOff x="3911600" y="695871"/>
            <a:chExt cx="7219315" cy="5686425"/>
          </a:xfrm>
        </p:grpSpPr>
        <p:sp>
          <p:nvSpPr>
            <p:cNvPr id="6" name="object 6"/>
            <p:cNvSpPr/>
            <p:nvPr/>
          </p:nvSpPr>
          <p:spPr>
            <a:xfrm>
              <a:off x="3945640" y="3143260"/>
              <a:ext cx="6648812" cy="32388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1600" y="695871"/>
              <a:ext cx="7218781" cy="48032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038600" y="596718"/>
            <a:ext cx="2576830" cy="165735"/>
          </a:xfrm>
          <a:custGeom>
            <a:avLst/>
            <a:gdLst/>
            <a:ahLst/>
            <a:cxnLst/>
            <a:rect l="l" t="t" r="r" b="b"/>
            <a:pathLst>
              <a:path w="2576829" h="165734">
                <a:moveTo>
                  <a:pt x="2576461" y="0"/>
                </a:moveTo>
                <a:lnTo>
                  <a:pt x="0" y="0"/>
                </a:lnTo>
                <a:lnTo>
                  <a:pt x="0" y="165281"/>
                </a:lnTo>
                <a:lnTo>
                  <a:pt x="2576461" y="165281"/>
                </a:lnTo>
                <a:lnTo>
                  <a:pt x="2576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8610" y="890670"/>
            <a:ext cx="7725409" cy="171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4"/>
              </a:lnSpc>
            </a:pPr>
            <a:r>
              <a:rPr sz="2100" spc="-1090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100">
              <a:latin typeface="Arial"/>
              <a:cs typeface="Arial"/>
            </a:endParaRPr>
          </a:p>
          <a:p>
            <a:pPr marL="182245">
              <a:lnSpc>
                <a:spcPct val="70000"/>
              </a:lnSpc>
              <a:spcBef>
                <a:spcPts val="375"/>
              </a:spcBef>
            </a:pPr>
            <a:r>
              <a:rPr sz="2100" b="1" spc="-125" dirty="0">
                <a:solidFill>
                  <a:srgbClr val="585858"/>
                </a:solidFill>
                <a:latin typeface="Trebuchet MS"/>
                <a:cs typeface="Trebuchet MS"/>
              </a:rPr>
              <a:t>Error,</a:t>
            </a:r>
            <a:r>
              <a:rPr sz="2100" b="1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00" b="1" spc="-55" dirty="0">
                <a:solidFill>
                  <a:srgbClr val="585858"/>
                </a:solidFill>
                <a:latin typeface="Trebuchet MS"/>
                <a:cs typeface="Trebuchet MS"/>
              </a:rPr>
              <a:t>and</a:t>
            </a:r>
            <a:r>
              <a:rPr sz="2100" b="1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00" b="1" spc="-70" dirty="0">
                <a:solidFill>
                  <a:srgbClr val="585858"/>
                </a:solidFill>
                <a:latin typeface="Trebuchet MS"/>
                <a:cs typeface="Trebuchet MS"/>
              </a:rPr>
              <a:t>Explained</a:t>
            </a:r>
            <a:r>
              <a:rPr sz="2100" b="1" spc="-3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585858"/>
                </a:solidFill>
                <a:latin typeface="Trebuchet MS"/>
                <a:cs typeface="Trebuchet MS"/>
              </a:rPr>
              <a:t>Variance</a:t>
            </a:r>
            <a:r>
              <a:rPr sz="2100" b="1" spc="-2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1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14" dirty="0">
                <a:solidFill>
                  <a:srgbClr val="585858"/>
                </a:solidFill>
                <a:latin typeface="Arial"/>
                <a:cs typeface="Arial"/>
              </a:rPr>
              <a:t>each</a:t>
            </a:r>
            <a:r>
              <a:rPr sz="21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sz="21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585858"/>
                </a:solidFill>
                <a:latin typeface="Arial"/>
                <a:cs typeface="Arial"/>
              </a:rPr>
              <a:t>were</a:t>
            </a:r>
            <a:r>
              <a:rPr sz="21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585858"/>
                </a:solidFill>
                <a:latin typeface="Arial"/>
                <a:cs typeface="Arial"/>
              </a:rPr>
              <a:t>calculated</a:t>
            </a:r>
            <a:r>
              <a:rPr sz="2100" spc="-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4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1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585858"/>
                </a:solidFill>
                <a:latin typeface="Arial"/>
                <a:cs typeface="Arial"/>
              </a:rPr>
              <a:t>find  </a:t>
            </a:r>
            <a:r>
              <a:rPr sz="2100" spc="-1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1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585858"/>
                </a:solidFill>
                <a:latin typeface="Arial"/>
                <a:cs typeface="Arial"/>
              </a:rPr>
              <a:t>quality</a:t>
            </a:r>
            <a:r>
              <a:rPr sz="21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8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1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585858"/>
                </a:solidFill>
                <a:latin typeface="Arial"/>
                <a:cs typeface="Arial"/>
              </a:rPr>
              <a:t>performance</a:t>
            </a:r>
            <a:r>
              <a:rPr sz="21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1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1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585858"/>
                </a:solidFill>
                <a:latin typeface="Arial"/>
                <a:cs typeface="Arial"/>
              </a:rPr>
              <a:t>algorithm.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2100" spc="-1090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r>
              <a:rPr sz="2100" spc="90" dirty="0">
                <a:solidFill>
                  <a:srgbClr val="40B9D2"/>
                </a:solidFill>
                <a:latin typeface="Arial"/>
                <a:cs typeface="Arial"/>
              </a:rPr>
              <a:t> </a:t>
            </a:r>
            <a:r>
              <a:rPr sz="2100" b="1" spc="-30" dirty="0">
                <a:solidFill>
                  <a:srgbClr val="585858"/>
                </a:solidFill>
                <a:latin typeface="Trebuchet MS"/>
                <a:cs typeface="Trebuchet MS"/>
              </a:rPr>
              <a:t>Model </a:t>
            </a:r>
            <a:r>
              <a:rPr sz="2100" b="1" spc="-195" dirty="0">
                <a:solidFill>
                  <a:srgbClr val="585858"/>
                </a:solidFill>
                <a:latin typeface="Trebuchet MS"/>
                <a:cs typeface="Trebuchet MS"/>
              </a:rPr>
              <a:t>1 </a:t>
            </a:r>
            <a:r>
              <a:rPr sz="2100" b="1" spc="-95" dirty="0">
                <a:solidFill>
                  <a:srgbClr val="585858"/>
                </a:solidFill>
                <a:latin typeface="Trebuchet MS"/>
                <a:cs typeface="Trebuchet MS"/>
              </a:rPr>
              <a:t>performed </a:t>
            </a:r>
            <a:r>
              <a:rPr sz="2100" b="1" spc="-85" dirty="0">
                <a:solidFill>
                  <a:srgbClr val="585858"/>
                </a:solidFill>
                <a:latin typeface="Trebuchet MS"/>
                <a:cs typeface="Trebuchet MS"/>
              </a:rPr>
              <a:t>the</a:t>
            </a:r>
            <a:r>
              <a:rPr sz="2100" b="1" spc="-48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00" b="1" spc="-60" dirty="0">
                <a:solidFill>
                  <a:srgbClr val="585858"/>
                </a:solidFill>
                <a:latin typeface="Trebuchet MS"/>
                <a:cs typeface="Trebuchet MS"/>
              </a:rPr>
              <a:t>best</a:t>
            </a:r>
            <a:endParaRPr sz="2100">
              <a:latin typeface="Trebuchet MS"/>
              <a:cs typeface="Trebuchet MS"/>
            </a:endParaRPr>
          </a:p>
          <a:p>
            <a:pPr marL="182245" marR="466090" indent="-182880">
              <a:lnSpc>
                <a:spcPct val="70000"/>
              </a:lnSpc>
              <a:spcBef>
                <a:spcPts val="1200"/>
              </a:spcBef>
            </a:pPr>
            <a:r>
              <a:rPr sz="2100" spc="-1090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r>
              <a:rPr sz="2100" spc="100" dirty="0">
                <a:solidFill>
                  <a:srgbClr val="40B9D2"/>
                </a:solidFill>
                <a:latin typeface="Arial"/>
                <a:cs typeface="Arial"/>
              </a:rPr>
              <a:t> </a:t>
            </a:r>
            <a:r>
              <a:rPr sz="2100" spc="-105" dirty="0">
                <a:solidFill>
                  <a:srgbClr val="585858"/>
                </a:solidFill>
                <a:latin typeface="Arial"/>
                <a:cs typeface="Arial"/>
              </a:rPr>
              <a:t>|R-Squared</a:t>
            </a:r>
            <a:r>
              <a:rPr sz="21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5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1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Arial"/>
                <a:cs typeface="Arial"/>
              </a:rPr>
              <a:t>0.825</a:t>
            </a:r>
            <a:r>
              <a:rPr sz="21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70" dirty="0">
                <a:solidFill>
                  <a:srgbClr val="585858"/>
                </a:solidFill>
                <a:latin typeface="Arial"/>
                <a:cs typeface="Arial"/>
              </a:rPr>
              <a:t>|</a:t>
            </a:r>
            <a:r>
              <a:rPr sz="2100" spc="-2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585858"/>
                </a:solidFill>
                <a:latin typeface="Arial"/>
                <a:cs typeface="Arial"/>
              </a:rPr>
              <a:t>Adj.</a:t>
            </a:r>
            <a:r>
              <a:rPr sz="21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10" dirty="0">
                <a:solidFill>
                  <a:srgbClr val="585858"/>
                </a:solidFill>
                <a:latin typeface="Arial"/>
                <a:cs typeface="Arial"/>
              </a:rPr>
              <a:t>R-Squared</a:t>
            </a:r>
            <a:r>
              <a:rPr sz="21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5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1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10" dirty="0">
                <a:solidFill>
                  <a:srgbClr val="585858"/>
                </a:solidFill>
                <a:latin typeface="Arial"/>
                <a:cs typeface="Arial"/>
              </a:rPr>
              <a:t>0.825|</a:t>
            </a:r>
            <a:r>
              <a:rPr sz="21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95" dirty="0">
                <a:solidFill>
                  <a:srgbClr val="585858"/>
                </a:solidFill>
                <a:latin typeface="Arial"/>
                <a:cs typeface="Arial"/>
              </a:rPr>
              <a:t>RMSE</a:t>
            </a:r>
            <a:r>
              <a:rPr sz="21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5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1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55" dirty="0">
                <a:solidFill>
                  <a:srgbClr val="585858"/>
                </a:solidFill>
                <a:latin typeface="Arial"/>
                <a:cs typeface="Arial"/>
              </a:rPr>
              <a:t>0.217</a:t>
            </a:r>
            <a:r>
              <a:rPr sz="21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30" dirty="0">
                <a:solidFill>
                  <a:srgbClr val="585858"/>
                </a:solidFill>
                <a:latin typeface="Arial"/>
                <a:cs typeface="Arial"/>
              </a:rPr>
              <a:t>|Mean  </a:t>
            </a:r>
            <a:r>
              <a:rPr sz="2100" spc="-55" dirty="0">
                <a:solidFill>
                  <a:srgbClr val="585858"/>
                </a:solidFill>
                <a:latin typeface="Arial"/>
                <a:cs typeface="Arial"/>
              </a:rPr>
              <a:t>Absolute</a:t>
            </a:r>
            <a:r>
              <a:rPr sz="21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585858"/>
                </a:solidFill>
                <a:latin typeface="Arial"/>
                <a:cs typeface="Arial"/>
              </a:rPr>
              <a:t>Error</a:t>
            </a:r>
            <a:r>
              <a:rPr sz="21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70" dirty="0">
                <a:solidFill>
                  <a:srgbClr val="585858"/>
                </a:solidFill>
                <a:latin typeface="Arial"/>
                <a:cs typeface="Arial"/>
              </a:rPr>
              <a:t>|</a:t>
            </a:r>
            <a:r>
              <a:rPr sz="21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5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1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45" dirty="0">
                <a:solidFill>
                  <a:srgbClr val="585858"/>
                </a:solidFill>
                <a:latin typeface="Arial"/>
                <a:cs typeface="Arial"/>
              </a:rPr>
              <a:t>0.157|</a:t>
            </a:r>
            <a:r>
              <a:rPr sz="21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85" dirty="0">
                <a:solidFill>
                  <a:srgbClr val="585858"/>
                </a:solidFill>
                <a:latin typeface="Arial"/>
                <a:cs typeface="Arial"/>
              </a:rPr>
              <a:t>Explained</a:t>
            </a:r>
            <a:r>
              <a:rPr sz="2100" spc="-3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90" dirty="0">
                <a:solidFill>
                  <a:srgbClr val="585858"/>
                </a:solidFill>
                <a:latin typeface="Arial"/>
                <a:cs typeface="Arial"/>
              </a:rPr>
              <a:t>Variance</a:t>
            </a:r>
            <a:r>
              <a:rPr sz="2100" spc="-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Arial"/>
                <a:cs typeface="Arial"/>
              </a:rPr>
              <a:t>Score=</a:t>
            </a:r>
            <a:r>
              <a:rPr sz="21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585858"/>
                </a:solidFill>
                <a:latin typeface="Arial"/>
                <a:cs typeface="Arial"/>
              </a:rPr>
              <a:t>0.825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4215" y="3186683"/>
            <a:ext cx="6291072" cy="354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300" y="724687"/>
            <a:ext cx="7800975" cy="6057265"/>
          </a:xfrm>
          <a:custGeom>
            <a:avLst/>
            <a:gdLst/>
            <a:ahLst/>
            <a:cxnLst/>
            <a:rect l="l" t="t" r="r" b="b"/>
            <a:pathLst>
              <a:path w="7800975" h="6057265">
                <a:moveTo>
                  <a:pt x="7800416" y="0"/>
                </a:moveTo>
                <a:lnTo>
                  <a:pt x="12700" y="0"/>
                </a:lnTo>
                <a:lnTo>
                  <a:pt x="12700" y="117106"/>
                </a:lnTo>
                <a:lnTo>
                  <a:pt x="0" y="117106"/>
                </a:lnTo>
                <a:lnTo>
                  <a:pt x="0" y="253212"/>
                </a:lnTo>
                <a:lnTo>
                  <a:pt x="12700" y="253212"/>
                </a:lnTo>
                <a:lnTo>
                  <a:pt x="12700" y="6057112"/>
                </a:lnTo>
                <a:lnTo>
                  <a:pt x="7800416" y="6057112"/>
                </a:lnTo>
                <a:lnTo>
                  <a:pt x="7800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00" y="2552319"/>
            <a:ext cx="2183130" cy="14179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740"/>
              </a:spcBef>
            </a:pPr>
            <a:r>
              <a:rPr sz="4800" spc="-165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4800" spc="-215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6500" y="1181100"/>
            <a:ext cx="7070725" cy="48945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21285">
              <a:lnSpc>
                <a:spcPts val="2700"/>
              </a:lnSpc>
              <a:spcBef>
                <a:spcPts val="640"/>
              </a:spcBef>
            </a:pPr>
            <a:r>
              <a:rPr sz="2700" spc="-170" dirty="0">
                <a:solidFill>
                  <a:srgbClr val="202020"/>
                </a:solidFill>
                <a:latin typeface="Arial"/>
                <a:cs typeface="Arial"/>
              </a:rPr>
              <a:t>Decision </a:t>
            </a:r>
            <a:r>
              <a:rPr sz="2700" spc="-210" dirty="0">
                <a:solidFill>
                  <a:srgbClr val="202020"/>
                </a:solidFill>
                <a:latin typeface="Arial"/>
                <a:cs typeface="Arial"/>
              </a:rPr>
              <a:t>Tree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110" dirty="0">
                <a:solidFill>
                  <a:srgbClr val="202020"/>
                </a:solidFill>
                <a:latin typeface="Arial"/>
                <a:cs typeface="Arial"/>
              </a:rPr>
              <a:t>decision-making </a:t>
            </a:r>
            <a:r>
              <a:rPr sz="2700" spc="-45" dirty="0">
                <a:solidFill>
                  <a:srgbClr val="202020"/>
                </a:solidFill>
                <a:latin typeface="Arial"/>
                <a:cs typeface="Arial"/>
              </a:rPr>
              <a:t>tool </a:t>
            </a:r>
            <a:r>
              <a:rPr sz="2700" spc="10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2700" spc="-240" dirty="0">
                <a:solidFill>
                  <a:srgbClr val="202020"/>
                </a:solidFill>
                <a:latin typeface="Arial"/>
                <a:cs typeface="Arial"/>
              </a:rPr>
              <a:t>uses 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40" dirty="0">
                <a:solidFill>
                  <a:srgbClr val="202020"/>
                </a:solidFill>
                <a:latin typeface="Arial"/>
                <a:cs typeface="Arial"/>
              </a:rPr>
              <a:t>flowchart-like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tree </a:t>
            </a:r>
            <a:r>
              <a:rPr sz="2700" spc="-55" dirty="0">
                <a:solidFill>
                  <a:srgbClr val="202020"/>
                </a:solidFill>
                <a:latin typeface="Arial"/>
                <a:cs typeface="Arial"/>
              </a:rPr>
              <a:t>structure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or is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155" dirty="0">
                <a:solidFill>
                  <a:srgbClr val="202020"/>
                </a:solidFill>
                <a:latin typeface="Arial"/>
                <a:cs typeface="Arial"/>
              </a:rPr>
              <a:t>model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 </a:t>
            </a:r>
            <a:r>
              <a:rPr sz="2700" spc="-145" dirty="0">
                <a:solidFill>
                  <a:srgbClr val="202020"/>
                </a:solidFill>
                <a:latin typeface="Arial"/>
                <a:cs typeface="Arial"/>
              </a:rPr>
              <a:t>decisions </a:t>
            </a:r>
            <a:r>
              <a:rPr sz="2700" spc="-17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2700" spc="-25" dirty="0">
                <a:solidFill>
                  <a:srgbClr val="202020"/>
                </a:solidFill>
                <a:latin typeface="Arial"/>
                <a:cs typeface="Arial"/>
              </a:rPr>
              <a:t>all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2700" spc="-10" dirty="0">
                <a:solidFill>
                  <a:srgbClr val="202020"/>
                </a:solidFill>
                <a:latin typeface="Arial"/>
                <a:cs typeface="Arial"/>
              </a:rPr>
              <a:t>their </a:t>
            </a:r>
            <a:r>
              <a:rPr sz="2700" spc="-125" dirty="0">
                <a:solidFill>
                  <a:srgbClr val="202020"/>
                </a:solidFill>
                <a:latin typeface="Arial"/>
                <a:cs typeface="Arial"/>
              </a:rPr>
              <a:t>possibleresults,</a:t>
            </a:r>
            <a:r>
              <a:rPr sz="2700" spc="-229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70" dirty="0">
                <a:solidFill>
                  <a:srgbClr val="202020"/>
                </a:solidFill>
                <a:latin typeface="Arial"/>
                <a:cs typeface="Arial"/>
              </a:rPr>
              <a:t>including  </a:t>
            </a:r>
            <a:r>
              <a:rPr sz="2700" spc="-175" dirty="0">
                <a:solidFill>
                  <a:srgbClr val="202020"/>
                </a:solidFill>
                <a:latin typeface="Arial"/>
                <a:cs typeface="Arial"/>
              </a:rPr>
              <a:t>outcomes, </a:t>
            </a:r>
            <a:r>
              <a:rPr sz="2700" spc="-20" dirty="0">
                <a:solidFill>
                  <a:srgbClr val="202020"/>
                </a:solidFill>
                <a:latin typeface="Arial"/>
                <a:cs typeface="Arial"/>
              </a:rPr>
              <a:t>input </a:t>
            </a:r>
            <a:r>
              <a:rPr sz="2700" spc="-150" dirty="0">
                <a:solidFill>
                  <a:srgbClr val="202020"/>
                </a:solidFill>
                <a:latin typeface="Arial"/>
                <a:cs typeface="Arial"/>
              </a:rPr>
              <a:t>costs </a:t>
            </a:r>
            <a:r>
              <a:rPr sz="2700" spc="-17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15" dirty="0">
                <a:solidFill>
                  <a:srgbClr val="202020"/>
                </a:solidFill>
                <a:latin typeface="Arial"/>
                <a:cs typeface="Arial"/>
              </a:rPr>
              <a:t>utility.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</a:pPr>
            <a:r>
              <a:rPr sz="2700" spc="-120" dirty="0">
                <a:solidFill>
                  <a:srgbClr val="202020"/>
                </a:solidFill>
                <a:latin typeface="Arial"/>
                <a:cs typeface="Arial"/>
              </a:rPr>
              <a:t>Decision-tree </a:t>
            </a:r>
            <a:r>
              <a:rPr sz="2700" spc="-55" dirty="0">
                <a:solidFill>
                  <a:srgbClr val="202020"/>
                </a:solidFill>
                <a:latin typeface="Arial"/>
                <a:cs typeface="Arial"/>
              </a:rPr>
              <a:t>algorithm </a:t>
            </a:r>
            <a:r>
              <a:rPr sz="2700" spc="-40" dirty="0">
                <a:solidFill>
                  <a:srgbClr val="202020"/>
                </a:solidFill>
                <a:latin typeface="Arial"/>
                <a:cs typeface="Arial"/>
              </a:rPr>
              <a:t>falls </a:t>
            </a:r>
            <a:r>
              <a:rPr sz="2700" spc="-130" dirty="0">
                <a:solidFill>
                  <a:srgbClr val="202020"/>
                </a:solidFill>
                <a:latin typeface="Arial"/>
                <a:cs typeface="Arial"/>
              </a:rPr>
              <a:t>under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135" dirty="0">
                <a:solidFill>
                  <a:srgbClr val="202020"/>
                </a:solidFill>
                <a:latin typeface="Arial"/>
                <a:cs typeface="Arial"/>
              </a:rPr>
              <a:t>category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 </a:t>
            </a:r>
            <a:r>
              <a:rPr sz="2700" spc="-160" dirty="0">
                <a:solidFill>
                  <a:srgbClr val="202020"/>
                </a:solidFill>
                <a:latin typeface="Arial"/>
                <a:cs typeface="Arial"/>
              </a:rPr>
              <a:t>supervised </a:t>
            </a:r>
            <a:r>
              <a:rPr sz="2700" spc="-90" dirty="0">
                <a:solidFill>
                  <a:srgbClr val="202020"/>
                </a:solidFill>
                <a:latin typeface="Arial"/>
                <a:cs typeface="Arial"/>
              </a:rPr>
              <a:t>learning </a:t>
            </a:r>
            <a:r>
              <a:rPr sz="2700" spc="-60" dirty="0">
                <a:solidFill>
                  <a:srgbClr val="202020"/>
                </a:solidFill>
                <a:latin typeface="Arial"/>
                <a:cs typeface="Arial"/>
              </a:rPr>
              <a:t>algorithms.It </a:t>
            </a:r>
            <a:r>
              <a:rPr sz="2700" spc="-145" dirty="0">
                <a:solidFill>
                  <a:srgbClr val="202020"/>
                </a:solidFill>
                <a:latin typeface="Arial"/>
                <a:cs typeface="Arial"/>
              </a:rPr>
              <a:t>works </a:t>
            </a:r>
            <a:r>
              <a:rPr sz="2700" spc="-10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both  </a:t>
            </a:r>
            <a:r>
              <a:rPr sz="2700" spc="-110" dirty="0">
                <a:solidFill>
                  <a:srgbClr val="202020"/>
                </a:solidFill>
                <a:latin typeface="Arial"/>
                <a:cs typeface="Arial"/>
              </a:rPr>
              <a:t>continuous </a:t>
            </a:r>
            <a:r>
              <a:rPr sz="2700" spc="-254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well </a:t>
            </a:r>
            <a:r>
              <a:rPr sz="2700" spc="-254" dirty="0">
                <a:solidFill>
                  <a:srgbClr val="202020"/>
                </a:solidFill>
                <a:latin typeface="Arial"/>
                <a:cs typeface="Arial"/>
              </a:rPr>
              <a:t>as </a:t>
            </a:r>
            <a:r>
              <a:rPr sz="2700" spc="-105" dirty="0">
                <a:solidFill>
                  <a:srgbClr val="202020"/>
                </a:solidFill>
                <a:latin typeface="Arial"/>
                <a:cs typeface="Arial"/>
              </a:rPr>
              <a:t>categorical </a:t>
            </a:r>
            <a:r>
              <a:rPr sz="2700" spc="-45" dirty="0">
                <a:solidFill>
                  <a:srgbClr val="202020"/>
                </a:solidFill>
                <a:latin typeface="Arial"/>
                <a:cs typeface="Arial"/>
              </a:rPr>
              <a:t>output </a:t>
            </a:r>
            <a:r>
              <a:rPr sz="2700" spc="-135" dirty="0">
                <a:solidFill>
                  <a:srgbClr val="202020"/>
                </a:solidFill>
                <a:latin typeface="Arial"/>
                <a:cs typeface="Arial"/>
              </a:rPr>
              <a:t>variables.  </a:t>
            </a:r>
            <a:r>
              <a:rPr sz="2700" spc="-170" dirty="0">
                <a:solidFill>
                  <a:srgbClr val="202020"/>
                </a:solidFill>
                <a:latin typeface="Arial"/>
                <a:cs typeface="Arial"/>
              </a:rPr>
              <a:t>Decision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tree </a:t>
            </a:r>
            <a:r>
              <a:rPr sz="2700" spc="-145" dirty="0">
                <a:solidFill>
                  <a:srgbClr val="202020"/>
                </a:solidFill>
                <a:latin typeface="Arial"/>
                <a:cs typeface="Arial"/>
              </a:rPr>
              <a:t>regression </a:t>
            </a:r>
            <a:r>
              <a:rPr sz="2700" spc="-200" dirty="0">
                <a:solidFill>
                  <a:srgbClr val="202020"/>
                </a:solidFill>
                <a:latin typeface="Arial"/>
                <a:cs typeface="Arial"/>
              </a:rPr>
              <a:t>observes </a:t>
            </a:r>
            <a:r>
              <a:rPr sz="2700" spc="-105" dirty="0">
                <a:solidFill>
                  <a:srgbClr val="202020"/>
                </a:solidFill>
                <a:latin typeface="Arial"/>
                <a:cs typeface="Arial"/>
              </a:rPr>
              <a:t>features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2700" spc="-180" dirty="0">
                <a:solidFill>
                  <a:srgbClr val="202020"/>
                </a:solidFill>
                <a:latin typeface="Arial"/>
                <a:cs typeface="Arial"/>
              </a:rPr>
              <a:t>an  </a:t>
            </a:r>
            <a:r>
              <a:rPr sz="2700" spc="-95" dirty="0">
                <a:solidFill>
                  <a:srgbClr val="202020"/>
                </a:solidFill>
                <a:latin typeface="Arial"/>
                <a:cs typeface="Arial"/>
              </a:rPr>
              <a:t>object </a:t>
            </a:r>
            <a:r>
              <a:rPr sz="2700" spc="-17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2700" spc="-40" dirty="0">
                <a:solidFill>
                  <a:srgbClr val="202020"/>
                </a:solidFill>
                <a:latin typeface="Arial"/>
                <a:cs typeface="Arial"/>
              </a:rPr>
              <a:t>trains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155" dirty="0">
                <a:solidFill>
                  <a:srgbClr val="202020"/>
                </a:solidFill>
                <a:latin typeface="Arial"/>
                <a:cs typeface="Arial"/>
              </a:rPr>
              <a:t>model </a:t>
            </a:r>
            <a:r>
              <a:rPr sz="27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55" dirty="0">
                <a:solidFill>
                  <a:srgbClr val="202020"/>
                </a:solidFill>
                <a:latin typeface="Arial"/>
                <a:cs typeface="Arial"/>
              </a:rPr>
              <a:t>structure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tree  </a:t>
            </a:r>
            <a:r>
              <a:rPr sz="27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700" spc="-60" dirty="0">
                <a:solidFill>
                  <a:srgbClr val="202020"/>
                </a:solidFill>
                <a:latin typeface="Arial"/>
                <a:cs typeface="Arial"/>
              </a:rPr>
              <a:t>predict </a:t>
            </a:r>
            <a:r>
              <a:rPr sz="2700" spc="-110" dirty="0">
                <a:solidFill>
                  <a:srgbClr val="202020"/>
                </a:solidFill>
                <a:latin typeface="Arial"/>
                <a:cs typeface="Arial"/>
              </a:rPr>
              <a:t>data </a:t>
            </a:r>
            <a:r>
              <a:rPr sz="2700" spc="-5" dirty="0">
                <a:solidFill>
                  <a:srgbClr val="202020"/>
                </a:solidFill>
                <a:latin typeface="Arial"/>
                <a:cs typeface="Arial"/>
              </a:rPr>
              <a:t>in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30" dirty="0">
                <a:solidFill>
                  <a:srgbClr val="202020"/>
                </a:solidFill>
                <a:latin typeface="Arial"/>
                <a:cs typeface="Arial"/>
              </a:rPr>
              <a:t>future </a:t>
            </a:r>
            <a:r>
              <a:rPr sz="27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700" spc="-160" dirty="0">
                <a:solidFill>
                  <a:srgbClr val="202020"/>
                </a:solidFill>
                <a:latin typeface="Arial"/>
                <a:cs typeface="Arial"/>
              </a:rPr>
              <a:t>produce</a:t>
            </a:r>
            <a:r>
              <a:rPr sz="2700" spc="-5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95" dirty="0">
                <a:solidFill>
                  <a:srgbClr val="202020"/>
                </a:solidFill>
                <a:latin typeface="Arial"/>
                <a:cs typeface="Arial"/>
              </a:rPr>
              <a:t>meaningful  </a:t>
            </a:r>
            <a:r>
              <a:rPr sz="2700" spc="-110" dirty="0">
                <a:solidFill>
                  <a:srgbClr val="202020"/>
                </a:solidFill>
                <a:latin typeface="Arial"/>
                <a:cs typeface="Arial"/>
              </a:rPr>
              <a:t>continuous </a:t>
            </a:r>
            <a:r>
              <a:rPr sz="2700" spc="-120" dirty="0">
                <a:solidFill>
                  <a:srgbClr val="202020"/>
                </a:solidFill>
                <a:latin typeface="Arial"/>
                <a:cs typeface="Arial"/>
              </a:rPr>
              <a:t>output.Continuous </a:t>
            </a:r>
            <a:r>
              <a:rPr sz="2700" spc="-45" dirty="0">
                <a:solidFill>
                  <a:srgbClr val="202020"/>
                </a:solidFill>
                <a:latin typeface="Arial"/>
                <a:cs typeface="Arial"/>
              </a:rPr>
              <a:t>output </a:t>
            </a:r>
            <a:r>
              <a:rPr sz="2700" spc="-220" dirty="0">
                <a:solidFill>
                  <a:srgbClr val="202020"/>
                </a:solidFill>
                <a:latin typeface="Arial"/>
                <a:cs typeface="Arial"/>
              </a:rPr>
              <a:t>means </a:t>
            </a:r>
            <a:r>
              <a:rPr sz="2700" spc="10" dirty="0">
                <a:solidFill>
                  <a:srgbClr val="202020"/>
                </a:solidFill>
                <a:latin typeface="Arial"/>
                <a:cs typeface="Arial"/>
              </a:rPr>
              <a:t>that 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15" dirty="0">
                <a:solidFill>
                  <a:srgbClr val="202020"/>
                </a:solidFill>
                <a:latin typeface="Arial"/>
                <a:cs typeface="Arial"/>
              </a:rPr>
              <a:t>output/result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not </a:t>
            </a:r>
            <a:r>
              <a:rPr sz="2700" spc="-120" dirty="0">
                <a:solidFill>
                  <a:srgbClr val="202020"/>
                </a:solidFill>
                <a:latin typeface="Arial"/>
                <a:cs typeface="Arial"/>
              </a:rPr>
              <a:t>discrete, </a:t>
            </a:r>
            <a:r>
              <a:rPr sz="2700" spc="-185" dirty="0">
                <a:solidFill>
                  <a:srgbClr val="202020"/>
                </a:solidFill>
                <a:latin typeface="Arial"/>
                <a:cs typeface="Arial"/>
              </a:rPr>
              <a:t>i.e., </a:t>
            </a:r>
            <a:r>
              <a:rPr sz="2700" spc="155" dirty="0">
                <a:solidFill>
                  <a:srgbClr val="202020"/>
                </a:solidFill>
                <a:latin typeface="Arial"/>
                <a:cs typeface="Arial"/>
              </a:rPr>
              <a:t>it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not 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represented </a:t>
            </a:r>
            <a:r>
              <a:rPr sz="2700" spc="-25" dirty="0">
                <a:solidFill>
                  <a:srgbClr val="202020"/>
                </a:solidFill>
                <a:latin typeface="Arial"/>
                <a:cs typeface="Arial"/>
              </a:rPr>
              <a:t>just </a:t>
            </a:r>
            <a:r>
              <a:rPr sz="2700" spc="-160" dirty="0">
                <a:solidFill>
                  <a:srgbClr val="202020"/>
                </a:solidFill>
                <a:latin typeface="Arial"/>
                <a:cs typeface="Arial"/>
              </a:rPr>
              <a:t>by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130" dirty="0">
                <a:solidFill>
                  <a:srgbClr val="202020"/>
                </a:solidFill>
                <a:latin typeface="Arial"/>
                <a:cs typeface="Arial"/>
              </a:rPr>
              <a:t>discrete,known </a:t>
            </a:r>
            <a:r>
              <a:rPr sz="2700" spc="-120" dirty="0">
                <a:solidFill>
                  <a:srgbClr val="202020"/>
                </a:solidFill>
                <a:latin typeface="Arial"/>
                <a:cs typeface="Arial"/>
              </a:rPr>
              <a:t>set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 </a:t>
            </a:r>
            <a:r>
              <a:rPr sz="2700" spc="-150" dirty="0">
                <a:solidFill>
                  <a:srgbClr val="202020"/>
                </a:solidFill>
                <a:latin typeface="Arial"/>
                <a:cs typeface="Arial"/>
              </a:rPr>
              <a:t>numbers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27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185" dirty="0">
                <a:solidFill>
                  <a:srgbClr val="202020"/>
                </a:solidFill>
                <a:latin typeface="Arial"/>
                <a:cs typeface="Arial"/>
              </a:rPr>
              <a:t>values.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1300" y="241300"/>
            <a:ext cx="5926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1850" algn="l"/>
                <a:tab pos="3287395" algn="l"/>
                <a:tab pos="5771515" algn="l"/>
              </a:tabLst>
            </a:pPr>
            <a:r>
              <a:rPr sz="4000" dirty="0">
                <a:solidFill>
                  <a:srgbClr val="202020"/>
                </a:solidFill>
                <a:latin typeface="Arial"/>
                <a:cs typeface="Arial"/>
              </a:rPr>
              <a:t>Decision	Tree	Regressor	: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129" y="2235086"/>
            <a:ext cx="6757670" cy="348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  <a:p>
            <a:pPr marL="182880">
              <a:lnSpc>
                <a:spcPts val="2160"/>
              </a:lnSpc>
              <a:spcBef>
                <a:spcPts val="720"/>
              </a:spcBef>
            </a:pP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SVMs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only</a:t>
            </a:r>
            <a:r>
              <a:rPr sz="20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consider</a:t>
            </a:r>
            <a:r>
              <a:rPr sz="20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points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near</a:t>
            </a:r>
            <a:r>
              <a:rPr sz="20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margin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(support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vectors)</a:t>
            </a: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82880">
              <a:lnSpc>
                <a:spcPts val="2160"/>
              </a:lnSpc>
            </a:pP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more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robust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r>
              <a:rPr sz="2000" b="1" spc="-40" dirty="0">
                <a:solidFill>
                  <a:srgbClr val="585858"/>
                </a:solidFill>
                <a:latin typeface="Trebuchet MS"/>
                <a:cs typeface="Trebuchet MS"/>
              </a:rPr>
              <a:t>Disadvantages:</a:t>
            </a:r>
            <a:endParaRPr sz="2000">
              <a:latin typeface="Trebuchet MS"/>
              <a:cs typeface="Trebuchet MS"/>
            </a:endParaRPr>
          </a:p>
          <a:p>
            <a:pPr marL="182880" indent="-182880">
              <a:lnSpc>
                <a:spcPct val="80000"/>
              </a:lnSpc>
              <a:spcBef>
                <a:spcPts val="1200"/>
              </a:spcBef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r>
              <a:rPr sz="2000" spc="165" dirty="0">
                <a:solidFill>
                  <a:srgbClr val="40B9D2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Arial"/>
                <a:cs typeface="Arial"/>
              </a:rPr>
              <a:t>Due</a:t>
            </a:r>
            <a:r>
              <a:rPr sz="20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0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complexity</a:t>
            </a:r>
            <a:r>
              <a:rPr sz="20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algorithm</a:t>
            </a:r>
            <a:r>
              <a:rPr sz="20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20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requires</a:t>
            </a: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high</a:t>
            </a:r>
            <a:r>
              <a:rPr sz="20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amount</a:t>
            </a:r>
            <a:r>
              <a:rPr sz="20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of 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memory</a:t>
            </a: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takes</a:t>
            </a:r>
            <a:r>
              <a:rPr sz="20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long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time</a:t>
            </a:r>
            <a:r>
              <a:rPr sz="20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train</a:t>
            </a:r>
            <a:r>
              <a:rPr sz="20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sz="20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0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predict</a:t>
            </a:r>
            <a:r>
              <a:rPr sz="20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the 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test</a:t>
            </a:r>
            <a:r>
              <a:rPr sz="20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82880" marR="983615" indent="-182880">
              <a:lnSpc>
                <a:spcPct val="80000"/>
              </a:lnSpc>
              <a:spcBef>
                <a:spcPts val="1200"/>
              </a:spcBef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r>
              <a:rPr sz="2000" spc="160" dirty="0">
                <a:solidFill>
                  <a:srgbClr val="40B9D2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sz="20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sensitive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20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optimal</a:t>
            </a:r>
            <a:r>
              <a:rPr sz="20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choice</a:t>
            </a:r>
            <a:r>
              <a:rPr sz="20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kernel</a:t>
            </a:r>
            <a:r>
              <a:rPr sz="20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585858"/>
                </a:solidFill>
                <a:latin typeface="Arial"/>
                <a:cs typeface="Arial"/>
              </a:rPr>
              <a:t>and 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regularization</a:t>
            </a:r>
            <a:r>
              <a:rPr sz="2000" spc="-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83000" y="980821"/>
            <a:ext cx="8001634" cy="4874260"/>
            <a:chOff x="3683000" y="980821"/>
            <a:chExt cx="8001634" cy="4874260"/>
          </a:xfrm>
        </p:grpSpPr>
        <p:sp>
          <p:nvSpPr>
            <p:cNvPr id="4" name="object 4"/>
            <p:cNvSpPr/>
            <p:nvPr/>
          </p:nvSpPr>
          <p:spPr>
            <a:xfrm>
              <a:off x="3797300" y="2294077"/>
              <a:ext cx="7049134" cy="3510279"/>
            </a:xfrm>
            <a:custGeom>
              <a:avLst/>
              <a:gdLst/>
              <a:ahLst/>
              <a:cxnLst/>
              <a:rect l="l" t="t" r="r" b="b"/>
              <a:pathLst>
                <a:path w="7049134" h="3510279">
                  <a:moveTo>
                    <a:pt x="7048804" y="0"/>
                  </a:moveTo>
                  <a:lnTo>
                    <a:pt x="0" y="0"/>
                  </a:lnTo>
                  <a:lnTo>
                    <a:pt x="0" y="3509822"/>
                  </a:lnTo>
                  <a:lnTo>
                    <a:pt x="7048804" y="3509822"/>
                  </a:lnTo>
                  <a:lnTo>
                    <a:pt x="7048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3000" y="980821"/>
              <a:ext cx="8001609" cy="4873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2519"/>
            <a:ext cx="2183130" cy="13671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060"/>
              </a:spcBef>
            </a:pPr>
            <a:r>
              <a:rPr sz="4800" spc="-165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4800" spc="-21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3022345"/>
            <a:ext cx="1388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Tkinter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3200" y="660400"/>
            <a:ext cx="7135495" cy="18084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sz="2700" spc="-65" dirty="0">
                <a:solidFill>
                  <a:srgbClr val="202020"/>
                </a:solidFill>
                <a:latin typeface="Arial"/>
                <a:cs typeface="Arial"/>
              </a:rPr>
              <a:t>Tkinter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114" dirty="0">
                <a:solidFill>
                  <a:srgbClr val="202020"/>
                </a:solidFill>
                <a:latin typeface="Arial"/>
                <a:cs typeface="Arial"/>
              </a:rPr>
              <a:t>standard </a:t>
            </a:r>
            <a:r>
              <a:rPr sz="2700" spc="-350" dirty="0">
                <a:solidFill>
                  <a:srgbClr val="202020"/>
                </a:solidFill>
                <a:latin typeface="Arial"/>
                <a:cs typeface="Arial"/>
              </a:rPr>
              <a:t>GUI </a:t>
            </a:r>
            <a:r>
              <a:rPr sz="2700" spc="-35" dirty="0">
                <a:solidFill>
                  <a:srgbClr val="202020"/>
                </a:solidFill>
                <a:latin typeface="Arial"/>
                <a:cs typeface="Arial"/>
              </a:rPr>
              <a:t>library </a:t>
            </a:r>
            <a:r>
              <a:rPr sz="2700" spc="-10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2700" spc="-160" dirty="0">
                <a:solidFill>
                  <a:srgbClr val="202020"/>
                </a:solidFill>
                <a:latin typeface="Arial"/>
                <a:cs typeface="Arial"/>
              </a:rPr>
              <a:t>Python.  </a:t>
            </a:r>
            <a:r>
              <a:rPr sz="2700" spc="-150" dirty="0">
                <a:solidFill>
                  <a:srgbClr val="202020"/>
                </a:solidFill>
                <a:latin typeface="Arial"/>
                <a:cs typeface="Arial"/>
              </a:rPr>
              <a:t>Python </a:t>
            </a:r>
            <a:r>
              <a:rPr sz="2700" spc="-180" dirty="0">
                <a:solidFill>
                  <a:srgbClr val="202020"/>
                </a:solidFill>
                <a:latin typeface="Arial"/>
                <a:cs typeface="Arial"/>
              </a:rPr>
              <a:t>when </a:t>
            </a:r>
            <a:r>
              <a:rPr sz="2700" spc="-150" dirty="0">
                <a:solidFill>
                  <a:srgbClr val="202020"/>
                </a:solidFill>
                <a:latin typeface="Arial"/>
                <a:cs typeface="Arial"/>
              </a:rPr>
              <a:t>combined </a:t>
            </a:r>
            <a:r>
              <a:rPr sz="2700" dirty="0">
                <a:solidFill>
                  <a:srgbClr val="202020"/>
                </a:solidFill>
                <a:latin typeface="Arial"/>
                <a:cs typeface="Arial"/>
              </a:rPr>
              <a:t>with </a:t>
            </a:r>
            <a:r>
              <a:rPr sz="2700" spc="-65" dirty="0">
                <a:solidFill>
                  <a:srgbClr val="202020"/>
                </a:solidFill>
                <a:latin typeface="Arial"/>
                <a:cs typeface="Arial"/>
              </a:rPr>
              <a:t>Tkinter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provides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40" dirty="0">
                <a:solidFill>
                  <a:srgbClr val="202020"/>
                </a:solidFill>
                <a:latin typeface="Arial"/>
                <a:cs typeface="Arial"/>
              </a:rPr>
              <a:t>fast  </a:t>
            </a:r>
            <a:r>
              <a:rPr sz="2700" spc="-17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2700" spc="-245" dirty="0">
                <a:solidFill>
                  <a:srgbClr val="202020"/>
                </a:solidFill>
                <a:latin typeface="Arial"/>
                <a:cs typeface="Arial"/>
              </a:rPr>
              <a:t>easy </a:t>
            </a:r>
            <a:r>
              <a:rPr sz="2700" spc="-204" dirty="0">
                <a:solidFill>
                  <a:srgbClr val="202020"/>
                </a:solidFill>
                <a:latin typeface="Arial"/>
                <a:cs typeface="Arial"/>
              </a:rPr>
              <a:t>way </a:t>
            </a:r>
            <a:r>
              <a:rPr sz="27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700" spc="-130" dirty="0">
                <a:solidFill>
                  <a:srgbClr val="202020"/>
                </a:solidFill>
                <a:latin typeface="Arial"/>
                <a:cs typeface="Arial"/>
              </a:rPr>
              <a:t>create </a:t>
            </a:r>
            <a:r>
              <a:rPr sz="2700" spc="-350" dirty="0">
                <a:solidFill>
                  <a:srgbClr val="202020"/>
                </a:solidFill>
                <a:latin typeface="Arial"/>
                <a:cs typeface="Arial"/>
              </a:rPr>
              <a:t>GUI </a:t>
            </a:r>
            <a:r>
              <a:rPr sz="2700" spc="-90" dirty="0">
                <a:solidFill>
                  <a:srgbClr val="202020"/>
                </a:solidFill>
                <a:latin typeface="Arial"/>
                <a:cs typeface="Arial"/>
              </a:rPr>
              <a:t>applications.Tkinter 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provides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90" dirty="0">
                <a:solidFill>
                  <a:srgbClr val="202020"/>
                </a:solidFill>
                <a:latin typeface="Arial"/>
                <a:cs typeface="Arial"/>
              </a:rPr>
              <a:t>powerful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object-oriented </a:t>
            </a:r>
            <a:r>
              <a:rPr sz="2700" spc="-70" dirty="0">
                <a:solidFill>
                  <a:srgbClr val="202020"/>
                </a:solidFill>
                <a:latin typeface="Arial"/>
                <a:cs typeface="Arial"/>
              </a:rPr>
              <a:t>interface </a:t>
            </a:r>
            <a:r>
              <a:rPr sz="27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 </a:t>
            </a:r>
            <a:r>
              <a:rPr sz="2700" spc="-215" dirty="0">
                <a:solidFill>
                  <a:srgbClr val="202020"/>
                </a:solidFill>
                <a:latin typeface="Arial"/>
                <a:cs typeface="Arial"/>
              </a:rPr>
              <a:t>Tk </a:t>
            </a:r>
            <a:r>
              <a:rPr sz="2700" spc="-350" dirty="0">
                <a:solidFill>
                  <a:srgbClr val="202020"/>
                </a:solidFill>
                <a:latin typeface="Arial"/>
                <a:cs typeface="Arial"/>
              </a:rPr>
              <a:t>GUI</a:t>
            </a:r>
            <a:r>
              <a:rPr sz="27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30" dirty="0">
                <a:solidFill>
                  <a:srgbClr val="202020"/>
                </a:solidFill>
                <a:latin typeface="Arial"/>
                <a:cs typeface="Arial"/>
              </a:rPr>
              <a:t>toolkit.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3200" y="2717800"/>
            <a:ext cx="7696200" cy="2494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64769">
              <a:lnSpc>
                <a:spcPts val="2700"/>
              </a:lnSpc>
              <a:spcBef>
                <a:spcPts val="640"/>
              </a:spcBef>
            </a:pP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Creating </a:t>
            </a:r>
            <a:r>
              <a:rPr sz="2700" spc="-25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2700" spc="-350" dirty="0">
                <a:solidFill>
                  <a:srgbClr val="202020"/>
                </a:solidFill>
                <a:latin typeface="Arial"/>
                <a:cs typeface="Arial"/>
              </a:rPr>
              <a:t>GUI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application </a:t>
            </a:r>
            <a:r>
              <a:rPr sz="2700" spc="-12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2700" spc="-65" dirty="0">
                <a:solidFill>
                  <a:srgbClr val="202020"/>
                </a:solidFill>
                <a:latin typeface="Arial"/>
                <a:cs typeface="Arial"/>
              </a:rPr>
              <a:t>Tkinter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700" spc="-180" dirty="0">
                <a:solidFill>
                  <a:srgbClr val="202020"/>
                </a:solidFill>
                <a:latin typeface="Arial"/>
                <a:cs typeface="Arial"/>
              </a:rPr>
              <a:t>an </a:t>
            </a:r>
            <a:r>
              <a:rPr sz="2700" spc="-245" dirty="0">
                <a:solidFill>
                  <a:srgbClr val="202020"/>
                </a:solidFill>
                <a:latin typeface="Arial"/>
                <a:cs typeface="Arial"/>
              </a:rPr>
              <a:t>easy </a:t>
            </a:r>
            <a:r>
              <a:rPr sz="2700" spc="-130" dirty="0">
                <a:solidFill>
                  <a:srgbClr val="202020"/>
                </a:solidFill>
                <a:latin typeface="Arial"/>
                <a:cs typeface="Arial"/>
              </a:rPr>
              <a:t>task. 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All </a:t>
            </a:r>
            <a:r>
              <a:rPr sz="2700" spc="-185" dirty="0">
                <a:solidFill>
                  <a:srgbClr val="202020"/>
                </a:solidFill>
                <a:latin typeface="Arial"/>
                <a:cs typeface="Arial"/>
              </a:rPr>
              <a:t>you </a:t>
            </a:r>
            <a:r>
              <a:rPr sz="2700" spc="-220" dirty="0">
                <a:solidFill>
                  <a:srgbClr val="202020"/>
                </a:solidFill>
                <a:latin typeface="Arial"/>
                <a:cs typeface="Arial"/>
              </a:rPr>
              <a:t>need </a:t>
            </a:r>
            <a:r>
              <a:rPr sz="27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700" spc="-195" dirty="0">
                <a:solidFill>
                  <a:srgbClr val="202020"/>
                </a:solidFill>
                <a:latin typeface="Arial"/>
                <a:cs typeface="Arial"/>
              </a:rPr>
              <a:t>do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2700" spc="-85" dirty="0">
                <a:solidFill>
                  <a:srgbClr val="202020"/>
                </a:solidFill>
                <a:latin typeface="Arial"/>
                <a:cs typeface="Arial"/>
              </a:rPr>
              <a:t>perform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60" dirty="0">
                <a:solidFill>
                  <a:srgbClr val="202020"/>
                </a:solidFill>
                <a:latin typeface="Arial"/>
                <a:cs typeface="Arial"/>
              </a:rPr>
              <a:t>following </a:t>
            </a:r>
            <a:r>
              <a:rPr sz="2700" spc="-155" dirty="0">
                <a:solidFill>
                  <a:srgbClr val="202020"/>
                </a:solidFill>
                <a:latin typeface="Arial"/>
                <a:cs typeface="Arial"/>
              </a:rPr>
              <a:t>steps </a:t>
            </a:r>
            <a:r>
              <a:rPr sz="2700" dirty="0">
                <a:solidFill>
                  <a:srgbClr val="202020"/>
                </a:solidFill>
                <a:latin typeface="Noto Sans"/>
                <a:cs typeface="Noto Sans"/>
              </a:rPr>
              <a:t>−</a:t>
            </a:r>
            <a:endParaRPr sz="2700">
              <a:latin typeface="Noto Sans"/>
              <a:cs typeface="Noto Sans"/>
            </a:endParaRPr>
          </a:p>
          <a:p>
            <a:pPr marL="12700">
              <a:lnSpc>
                <a:spcPts val="2430"/>
              </a:lnSpc>
            </a:pPr>
            <a:r>
              <a:rPr sz="2700" spc="-90" dirty="0">
                <a:solidFill>
                  <a:srgbClr val="202020"/>
                </a:solidFill>
                <a:latin typeface="Arial"/>
                <a:cs typeface="Arial"/>
              </a:rPr>
              <a:t>-&gt;Import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65" dirty="0">
                <a:solidFill>
                  <a:srgbClr val="202020"/>
                </a:solidFill>
                <a:latin typeface="Arial"/>
                <a:cs typeface="Arial"/>
              </a:rPr>
              <a:t>Tkinter</a:t>
            </a:r>
            <a:r>
              <a:rPr sz="2700" spc="-1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165" dirty="0">
                <a:solidFill>
                  <a:srgbClr val="202020"/>
                </a:solidFill>
                <a:latin typeface="Arial"/>
                <a:cs typeface="Arial"/>
              </a:rPr>
              <a:t>module.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700"/>
              </a:lnSpc>
            </a:pPr>
            <a:r>
              <a:rPr sz="2700" spc="-210" dirty="0">
                <a:solidFill>
                  <a:srgbClr val="202020"/>
                </a:solidFill>
                <a:latin typeface="Arial"/>
                <a:cs typeface="Arial"/>
              </a:rPr>
              <a:t>-&gt;Create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350" dirty="0">
                <a:solidFill>
                  <a:srgbClr val="202020"/>
                </a:solidFill>
                <a:latin typeface="Arial"/>
                <a:cs typeface="Arial"/>
              </a:rPr>
              <a:t>GUI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application </a:t>
            </a:r>
            <a:r>
              <a:rPr sz="2700" spc="-110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2700" spc="-2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145" dirty="0">
                <a:solidFill>
                  <a:srgbClr val="202020"/>
                </a:solidFill>
                <a:latin typeface="Arial"/>
                <a:cs typeface="Arial"/>
              </a:rPr>
              <a:t>window.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700"/>
              </a:lnSpc>
            </a:pPr>
            <a:r>
              <a:rPr sz="2700" spc="-240" dirty="0">
                <a:solidFill>
                  <a:srgbClr val="202020"/>
                </a:solidFill>
                <a:latin typeface="Arial"/>
                <a:cs typeface="Arial"/>
              </a:rPr>
              <a:t>-&gt;Add </a:t>
            </a:r>
            <a:r>
              <a:rPr sz="2700" spc="-215" dirty="0">
                <a:solidFill>
                  <a:srgbClr val="202020"/>
                </a:solidFill>
                <a:latin typeface="Arial"/>
                <a:cs typeface="Arial"/>
              </a:rPr>
              <a:t>one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or </a:t>
            </a:r>
            <a:r>
              <a:rPr sz="2700" spc="-160" dirty="0">
                <a:solidFill>
                  <a:srgbClr val="202020"/>
                </a:solidFill>
                <a:latin typeface="Arial"/>
                <a:cs typeface="Arial"/>
              </a:rPr>
              <a:t>more </a:t>
            </a:r>
            <a:r>
              <a:rPr sz="2700" spc="-5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114" dirty="0">
                <a:solidFill>
                  <a:srgbClr val="202020"/>
                </a:solidFill>
                <a:latin typeface="Arial"/>
                <a:cs typeface="Arial"/>
              </a:rPr>
              <a:t>widgets </a:t>
            </a:r>
            <a:r>
              <a:rPr sz="27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350" dirty="0">
                <a:solidFill>
                  <a:srgbClr val="202020"/>
                </a:solidFill>
                <a:latin typeface="Arial"/>
                <a:cs typeface="Arial"/>
              </a:rPr>
              <a:t>GUI</a:t>
            </a:r>
            <a:r>
              <a:rPr sz="27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90" dirty="0">
                <a:solidFill>
                  <a:srgbClr val="202020"/>
                </a:solidFill>
                <a:latin typeface="Arial"/>
                <a:cs typeface="Arial"/>
              </a:rPr>
              <a:t>application.</a:t>
            </a:r>
            <a:endParaRPr sz="2700">
              <a:latin typeface="Arial"/>
              <a:cs typeface="Arial"/>
            </a:endParaRPr>
          </a:p>
          <a:p>
            <a:pPr marL="259079" marR="802005" indent="-247015">
              <a:lnSpc>
                <a:spcPts val="2700"/>
              </a:lnSpc>
              <a:spcBef>
                <a:spcPts val="270"/>
              </a:spcBef>
            </a:pPr>
            <a:r>
              <a:rPr sz="2700" spc="-150" dirty="0">
                <a:solidFill>
                  <a:srgbClr val="202020"/>
                </a:solidFill>
                <a:latin typeface="Arial"/>
                <a:cs typeface="Arial"/>
              </a:rPr>
              <a:t>-&gt;Enter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2700" spc="-110" dirty="0">
                <a:solidFill>
                  <a:srgbClr val="202020"/>
                </a:solidFill>
                <a:latin typeface="Arial"/>
                <a:cs typeface="Arial"/>
              </a:rPr>
              <a:t>main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event </a:t>
            </a:r>
            <a:r>
              <a:rPr sz="2700" spc="-135" dirty="0">
                <a:solidFill>
                  <a:srgbClr val="202020"/>
                </a:solidFill>
                <a:latin typeface="Arial"/>
                <a:cs typeface="Arial"/>
              </a:rPr>
              <a:t>loop </a:t>
            </a:r>
            <a:r>
              <a:rPr sz="2700" spc="-1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2700" spc="-114" dirty="0">
                <a:solidFill>
                  <a:srgbClr val="202020"/>
                </a:solidFill>
                <a:latin typeface="Arial"/>
                <a:cs typeface="Arial"/>
              </a:rPr>
              <a:t>take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action </a:t>
            </a:r>
            <a:r>
              <a:rPr sz="2700" spc="-110" dirty="0">
                <a:solidFill>
                  <a:srgbClr val="202020"/>
                </a:solidFill>
                <a:latin typeface="Arial"/>
                <a:cs typeface="Arial"/>
              </a:rPr>
              <a:t>against  </a:t>
            </a:r>
            <a:r>
              <a:rPr sz="2700" spc="-215" dirty="0">
                <a:solidFill>
                  <a:srgbClr val="202020"/>
                </a:solidFill>
                <a:latin typeface="Arial"/>
                <a:cs typeface="Arial"/>
              </a:rPr>
              <a:t>each </a:t>
            </a:r>
            <a:r>
              <a:rPr sz="2700" spc="-140" dirty="0">
                <a:solidFill>
                  <a:srgbClr val="202020"/>
                </a:solidFill>
                <a:latin typeface="Arial"/>
                <a:cs typeface="Arial"/>
              </a:rPr>
              <a:t>event </a:t>
            </a:r>
            <a:r>
              <a:rPr sz="2700" spc="-80" dirty="0">
                <a:solidFill>
                  <a:srgbClr val="202020"/>
                </a:solidFill>
                <a:latin typeface="Arial"/>
                <a:cs typeface="Arial"/>
              </a:rPr>
              <a:t>triggered </a:t>
            </a:r>
            <a:r>
              <a:rPr sz="2700" spc="-160" dirty="0">
                <a:solidFill>
                  <a:srgbClr val="202020"/>
                </a:solidFill>
                <a:latin typeface="Arial"/>
                <a:cs typeface="Arial"/>
              </a:rPr>
              <a:t>by </a:t>
            </a:r>
            <a:r>
              <a:rPr sz="2700" spc="-7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700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700" spc="-175" dirty="0">
                <a:solidFill>
                  <a:srgbClr val="202020"/>
                </a:solidFill>
                <a:latin typeface="Arial"/>
                <a:cs typeface="Arial"/>
              </a:rPr>
              <a:t>user.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0755" y="1328927"/>
            <a:ext cx="3522979" cy="200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88908" y="4017645"/>
            <a:ext cx="3790589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4468" y="1461516"/>
            <a:ext cx="4104131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94885" y="766626"/>
            <a:ext cx="7205980" cy="412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800" b="1" spc="5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rebuchet MS"/>
              <a:cs typeface="Trebuchet MS"/>
            </a:endParaRPr>
          </a:p>
          <a:p>
            <a:pPr marL="3408679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Creating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Gram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matrix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from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training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3856354" algn="ctr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Fit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model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using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gram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3837304" algn="ctr">
              <a:lnSpc>
                <a:spcPct val="100000"/>
              </a:lnSpc>
              <a:spcBef>
                <a:spcPts val="1370"/>
              </a:spcBef>
            </a:pPr>
            <a:r>
              <a:rPr sz="1800" spc="-45" dirty="0">
                <a:latin typeface="Arial"/>
                <a:cs typeface="Arial"/>
              </a:rPr>
              <a:t>Predict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New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33575" y="3828288"/>
            <a:ext cx="3155950" cy="513715"/>
            <a:chOff x="8333575" y="3828288"/>
            <a:chExt cx="3155950" cy="513715"/>
          </a:xfrm>
        </p:grpSpPr>
        <p:sp>
          <p:nvSpPr>
            <p:cNvPr id="7" name="object 7"/>
            <p:cNvSpPr/>
            <p:nvPr/>
          </p:nvSpPr>
          <p:spPr>
            <a:xfrm>
              <a:off x="8333575" y="3951929"/>
              <a:ext cx="1247479" cy="1902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73184" y="3828288"/>
              <a:ext cx="2016252" cy="513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984150" y="4662113"/>
            <a:ext cx="1693241" cy="1902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178300" y="779741"/>
            <a:ext cx="7477125" cy="5481955"/>
            <a:chOff x="4178300" y="779741"/>
            <a:chExt cx="7477125" cy="5481955"/>
          </a:xfrm>
        </p:grpSpPr>
        <p:sp>
          <p:nvSpPr>
            <p:cNvPr id="11" name="object 11"/>
            <p:cNvSpPr/>
            <p:nvPr/>
          </p:nvSpPr>
          <p:spPr>
            <a:xfrm>
              <a:off x="4178300" y="779741"/>
              <a:ext cx="7477125" cy="4910455"/>
            </a:xfrm>
            <a:custGeom>
              <a:avLst/>
              <a:gdLst/>
              <a:ahLst/>
              <a:cxnLst/>
              <a:rect l="l" t="t" r="r" b="b"/>
              <a:pathLst>
                <a:path w="7477125" h="4910455">
                  <a:moveTo>
                    <a:pt x="7476591" y="0"/>
                  </a:moveTo>
                  <a:lnTo>
                    <a:pt x="0" y="0"/>
                  </a:lnTo>
                  <a:lnTo>
                    <a:pt x="0" y="4909858"/>
                  </a:lnTo>
                  <a:lnTo>
                    <a:pt x="7476591" y="4909858"/>
                  </a:lnTo>
                  <a:lnTo>
                    <a:pt x="7476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6500" y="2317661"/>
              <a:ext cx="3505276" cy="394343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0200" y="2882519"/>
            <a:ext cx="1843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FFFFFF"/>
                </a:solidFill>
                <a:latin typeface="Arial"/>
                <a:cs typeface="Arial"/>
              </a:rPr>
              <a:t>Tkinter</a:t>
            </a:r>
            <a:endParaRPr sz="4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3100" y="914400"/>
            <a:ext cx="2724150" cy="102361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8100" marR="1423670" indent="-12700">
              <a:lnSpc>
                <a:spcPts val="2000"/>
              </a:lnSpc>
              <a:spcBef>
                <a:spcPts val="300"/>
              </a:spcBef>
            </a:pPr>
            <a:r>
              <a:rPr sz="1800" spc="-420" dirty="0">
                <a:solidFill>
                  <a:srgbClr val="202020"/>
                </a:solidFill>
                <a:latin typeface="Arial Black"/>
                <a:cs typeface="Arial Black"/>
              </a:rPr>
              <a:t>import </a:t>
            </a:r>
            <a:r>
              <a:rPr sz="1800" spc="-459" dirty="0">
                <a:solidFill>
                  <a:srgbClr val="202020"/>
                </a:solidFill>
                <a:latin typeface="Arial Black"/>
                <a:cs typeface="Arial Black"/>
              </a:rPr>
              <a:t>Tkinter  </a:t>
            </a:r>
            <a:r>
              <a:rPr sz="1800" spc="-430" dirty="0">
                <a:solidFill>
                  <a:srgbClr val="202020"/>
                </a:solidFill>
                <a:latin typeface="Arial Black"/>
                <a:cs typeface="Arial Black"/>
              </a:rPr>
              <a:t>top </a:t>
            </a:r>
            <a:r>
              <a:rPr sz="1800" spc="-470" dirty="0">
                <a:solidFill>
                  <a:srgbClr val="202020"/>
                </a:solidFill>
                <a:latin typeface="Arial Black"/>
                <a:cs typeface="Arial Black"/>
              </a:rPr>
              <a:t>=</a:t>
            </a:r>
            <a:r>
              <a:rPr sz="1800" spc="-434" dirty="0">
                <a:solidFill>
                  <a:srgbClr val="202020"/>
                </a:solidFill>
                <a:latin typeface="Arial Black"/>
                <a:cs typeface="Arial Black"/>
              </a:rPr>
              <a:t> </a:t>
            </a:r>
            <a:r>
              <a:rPr sz="1800" spc="-430" dirty="0">
                <a:solidFill>
                  <a:srgbClr val="202020"/>
                </a:solidFill>
                <a:latin typeface="Arial Black"/>
                <a:cs typeface="Arial Black"/>
              </a:rPr>
              <a:t>Tkinter.Tk()</a:t>
            </a:r>
            <a:endParaRPr sz="1800">
              <a:latin typeface="Arial Black"/>
              <a:cs typeface="Arial Black"/>
            </a:endParaRPr>
          </a:p>
          <a:p>
            <a:pPr marL="25400">
              <a:lnSpc>
                <a:spcPts val="1630"/>
              </a:lnSpc>
            </a:pPr>
            <a:r>
              <a:rPr sz="1800" spc="-430" dirty="0">
                <a:solidFill>
                  <a:srgbClr val="202020"/>
                </a:solidFill>
                <a:latin typeface="Arial Black"/>
                <a:cs typeface="Arial Black"/>
              </a:rPr>
              <a:t># </a:t>
            </a:r>
            <a:r>
              <a:rPr sz="1800" spc="-505" dirty="0">
                <a:solidFill>
                  <a:srgbClr val="202020"/>
                </a:solidFill>
                <a:latin typeface="Arial Black"/>
                <a:cs typeface="Arial Black"/>
              </a:rPr>
              <a:t>Code </a:t>
            </a:r>
            <a:r>
              <a:rPr sz="1800" spc="-434" dirty="0">
                <a:solidFill>
                  <a:srgbClr val="202020"/>
                </a:solidFill>
                <a:latin typeface="Arial Black"/>
                <a:cs typeface="Arial Black"/>
              </a:rPr>
              <a:t>to </a:t>
            </a:r>
            <a:r>
              <a:rPr sz="1800" spc="-450" dirty="0">
                <a:solidFill>
                  <a:srgbClr val="202020"/>
                </a:solidFill>
                <a:latin typeface="Arial Black"/>
                <a:cs typeface="Arial Black"/>
              </a:rPr>
              <a:t>add </a:t>
            </a:r>
            <a:r>
              <a:rPr sz="1800" spc="-484" dirty="0">
                <a:solidFill>
                  <a:srgbClr val="202020"/>
                </a:solidFill>
                <a:latin typeface="Arial Black"/>
                <a:cs typeface="Arial Black"/>
              </a:rPr>
              <a:t>widgets </a:t>
            </a:r>
            <a:r>
              <a:rPr sz="1800" spc="-375" dirty="0">
                <a:solidFill>
                  <a:srgbClr val="202020"/>
                </a:solidFill>
                <a:latin typeface="Arial Black"/>
                <a:cs typeface="Arial Black"/>
              </a:rPr>
              <a:t>will </a:t>
            </a:r>
            <a:r>
              <a:rPr sz="1800" spc="-505" dirty="0">
                <a:solidFill>
                  <a:srgbClr val="202020"/>
                </a:solidFill>
                <a:latin typeface="Arial Black"/>
                <a:cs typeface="Arial Black"/>
              </a:rPr>
              <a:t>go</a:t>
            </a:r>
            <a:r>
              <a:rPr sz="1800" spc="-500" dirty="0">
                <a:solidFill>
                  <a:srgbClr val="202020"/>
                </a:solidFill>
                <a:latin typeface="Arial Black"/>
                <a:cs typeface="Arial Black"/>
              </a:rPr>
              <a:t> </a:t>
            </a:r>
            <a:r>
              <a:rPr sz="1800" spc="-350" dirty="0">
                <a:solidFill>
                  <a:srgbClr val="202020"/>
                </a:solidFill>
                <a:latin typeface="Arial Black"/>
                <a:cs typeface="Arial Black"/>
              </a:rPr>
              <a:t>here...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ts val="2030"/>
              </a:lnSpc>
            </a:pPr>
            <a:r>
              <a:rPr sz="1800" spc="-390" dirty="0">
                <a:solidFill>
                  <a:srgbClr val="202020"/>
                </a:solidFill>
                <a:latin typeface="Arial Black"/>
                <a:cs typeface="Arial Black"/>
              </a:rPr>
              <a:t>top.mainloop()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84700" y="165100"/>
            <a:ext cx="3248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>
                <a:solidFill>
                  <a:srgbClr val="606060"/>
                </a:solidFill>
              </a:rPr>
              <a:t>Basic </a:t>
            </a:r>
            <a:r>
              <a:rPr spc="-315" dirty="0">
                <a:solidFill>
                  <a:srgbClr val="606060"/>
                </a:solidFill>
              </a:rPr>
              <a:t>Tkinter</a:t>
            </a:r>
            <a:r>
              <a:rPr spc="-130" dirty="0">
                <a:solidFill>
                  <a:srgbClr val="606060"/>
                </a:solidFill>
              </a:rPr>
              <a:t> </a:t>
            </a:r>
            <a:r>
              <a:rPr spc="-350" dirty="0">
                <a:solidFill>
                  <a:srgbClr val="606060"/>
                </a:solidFill>
              </a:rPr>
              <a:t>GUI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5260" algn="ctr">
              <a:lnSpc>
                <a:spcPts val="1505"/>
              </a:lnSpc>
              <a:tabLst>
                <a:tab pos="1243965" algn="l"/>
                <a:tab pos="2688590" algn="l"/>
              </a:tabLst>
            </a:pPr>
            <a:r>
              <a:rPr spc="-70" dirty="0"/>
              <a:t>Predicted</a:t>
            </a:r>
            <a:r>
              <a:rPr spc="-140" dirty="0"/>
              <a:t> </a:t>
            </a:r>
            <a:r>
              <a:rPr spc="190" dirty="0"/>
              <a:t>–	</a:t>
            </a:r>
            <a:r>
              <a:rPr spc="-70" dirty="0"/>
              <a:t>Predicted</a:t>
            </a:r>
            <a:r>
              <a:rPr spc="-135" dirty="0"/>
              <a:t> </a:t>
            </a:r>
            <a:r>
              <a:rPr spc="190" dirty="0"/>
              <a:t>–	</a:t>
            </a:r>
            <a:r>
              <a:rPr spc="-70" dirty="0"/>
              <a:t>Predicted</a:t>
            </a:r>
            <a:r>
              <a:rPr spc="-140" dirty="0"/>
              <a:t> </a:t>
            </a:r>
            <a:r>
              <a:rPr spc="190" dirty="0"/>
              <a:t>–</a:t>
            </a:r>
          </a:p>
          <a:p>
            <a:pPr marL="1395095">
              <a:lnSpc>
                <a:spcPct val="100000"/>
              </a:lnSpc>
              <a:tabLst>
                <a:tab pos="2621280" algn="l"/>
                <a:tab pos="4064000" algn="l"/>
                <a:tab pos="5170805" algn="l"/>
              </a:tabLst>
            </a:pPr>
            <a:r>
              <a:rPr spc="-40" dirty="0"/>
              <a:t>Class</a:t>
            </a:r>
            <a:r>
              <a:rPr spc="-160" dirty="0"/>
              <a:t> </a:t>
            </a:r>
            <a:r>
              <a:rPr spc="-150" dirty="0"/>
              <a:t>1	</a:t>
            </a:r>
            <a:r>
              <a:rPr spc="-40" dirty="0"/>
              <a:t>Class</a:t>
            </a:r>
            <a:r>
              <a:rPr spc="-150" dirty="0"/>
              <a:t> </a:t>
            </a:r>
            <a:r>
              <a:rPr spc="-145" dirty="0"/>
              <a:t>2	</a:t>
            </a:r>
            <a:r>
              <a:rPr spc="-40" dirty="0"/>
              <a:t>Class</a:t>
            </a:r>
            <a:r>
              <a:rPr spc="-150" dirty="0"/>
              <a:t> </a:t>
            </a:r>
            <a:r>
              <a:rPr spc="-160" dirty="0"/>
              <a:t>3	</a:t>
            </a:r>
            <a:r>
              <a:rPr sz="2400" spc="-97" baseline="32986" dirty="0"/>
              <a:t>Total</a:t>
            </a:r>
            <a:r>
              <a:rPr sz="2400" spc="-442" baseline="32986" dirty="0"/>
              <a:t> </a:t>
            </a:r>
            <a:r>
              <a:rPr sz="2400" spc="-82" baseline="32986" dirty="0"/>
              <a:t>Actual</a:t>
            </a:r>
            <a:endParaRPr sz="2400" baseline="32986"/>
          </a:p>
          <a:p>
            <a:pPr marR="5354955" algn="ctr">
              <a:lnSpc>
                <a:spcPts val="1440"/>
              </a:lnSpc>
              <a:spcBef>
                <a:spcPts val="700"/>
              </a:spcBef>
            </a:pPr>
            <a:r>
              <a:rPr b="0" spc="-40" dirty="0">
                <a:solidFill>
                  <a:srgbClr val="000000"/>
                </a:solidFill>
                <a:latin typeface="Arial"/>
                <a:cs typeface="Arial"/>
              </a:rPr>
              <a:t>Actual</a:t>
            </a:r>
            <a:r>
              <a:rPr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14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</a:p>
          <a:p>
            <a:pPr marL="123189">
              <a:lnSpc>
                <a:spcPts val="1440"/>
              </a:lnSpc>
              <a:tabLst>
                <a:tab pos="1452880" algn="l"/>
                <a:tab pos="2713990" algn="l"/>
                <a:tab pos="4286885" algn="l"/>
                <a:tab pos="5501640" algn="l"/>
              </a:tabLst>
            </a:pPr>
            <a:r>
              <a:rPr sz="2400" b="0" spc="-195" baseline="-32986" dirty="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2400" b="0" spc="-165" baseline="-3298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262" baseline="-32986" dirty="0">
                <a:solidFill>
                  <a:srgbClr val="000000"/>
                </a:solidFill>
                <a:latin typeface="Arial"/>
                <a:cs typeface="Arial"/>
              </a:rPr>
              <a:t>1	</a:t>
            </a:r>
            <a:r>
              <a:rPr sz="1600" b="0" spc="-110" dirty="0">
                <a:solidFill>
                  <a:srgbClr val="000000"/>
                </a:solidFill>
                <a:latin typeface="Arial"/>
                <a:cs typeface="Arial"/>
              </a:rPr>
              <a:t>1548	</a:t>
            </a:r>
            <a:r>
              <a:rPr sz="1600" b="0" spc="-105" dirty="0">
                <a:solidFill>
                  <a:srgbClr val="000000"/>
                </a:solidFill>
                <a:latin typeface="Arial"/>
                <a:cs typeface="Arial"/>
              </a:rPr>
              <a:t>2881	</a:t>
            </a:r>
            <a:r>
              <a:rPr sz="1600" b="0" spc="-70" dirty="0">
                <a:solidFill>
                  <a:srgbClr val="000000"/>
                </a:solidFill>
                <a:latin typeface="Arial"/>
                <a:cs typeface="Arial"/>
              </a:rPr>
              <a:t>8	</a:t>
            </a:r>
            <a:r>
              <a:rPr sz="1600" b="0" spc="-130" dirty="0">
                <a:solidFill>
                  <a:srgbClr val="000000"/>
                </a:solidFill>
                <a:latin typeface="Arial"/>
                <a:cs typeface="Arial"/>
              </a:rPr>
              <a:t>4437</a:t>
            </a:r>
            <a:endParaRPr sz="1600">
              <a:latin typeface="Arial"/>
              <a:cs typeface="Arial"/>
            </a:endParaRPr>
          </a:p>
          <a:p>
            <a:pPr marR="5354955" algn="ctr">
              <a:lnSpc>
                <a:spcPts val="1440"/>
              </a:lnSpc>
              <a:spcBef>
                <a:spcPts val="1265"/>
              </a:spcBef>
            </a:pPr>
            <a:r>
              <a:rPr b="0" spc="-40" dirty="0">
                <a:solidFill>
                  <a:srgbClr val="000000"/>
                </a:solidFill>
                <a:latin typeface="Arial"/>
                <a:cs typeface="Arial"/>
              </a:rPr>
              <a:t>Actual</a:t>
            </a:r>
            <a:r>
              <a:rPr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14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</a:p>
          <a:p>
            <a:pPr marL="133985">
              <a:lnSpc>
                <a:spcPts val="1440"/>
              </a:lnSpc>
              <a:tabLst>
                <a:tab pos="1506220" algn="l"/>
                <a:tab pos="2683510" algn="l"/>
                <a:tab pos="4197985" algn="l"/>
                <a:tab pos="5492750" algn="l"/>
              </a:tabLst>
            </a:pPr>
            <a:r>
              <a:rPr sz="2400" b="0" spc="-195" baseline="-32986" dirty="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2400" b="0" spc="-165" baseline="-3298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112" baseline="-32986" dirty="0">
                <a:solidFill>
                  <a:srgbClr val="000000"/>
                </a:solidFill>
                <a:latin typeface="Arial"/>
                <a:cs typeface="Arial"/>
              </a:rPr>
              <a:t>2	</a:t>
            </a:r>
            <a:r>
              <a:rPr sz="1600" b="0" spc="-130" dirty="0">
                <a:solidFill>
                  <a:srgbClr val="000000"/>
                </a:solidFill>
                <a:latin typeface="Arial"/>
                <a:cs typeface="Arial"/>
              </a:rPr>
              <a:t>678	</a:t>
            </a:r>
            <a:r>
              <a:rPr sz="1600" b="0" spc="-160" dirty="0">
                <a:solidFill>
                  <a:srgbClr val="000000"/>
                </a:solidFill>
                <a:latin typeface="Arial"/>
                <a:cs typeface="Arial"/>
              </a:rPr>
              <a:t>11473	</a:t>
            </a:r>
            <a:r>
              <a:rPr sz="1600" b="0" spc="-145" dirty="0">
                <a:solidFill>
                  <a:srgbClr val="000000"/>
                </a:solidFill>
                <a:latin typeface="Arial"/>
                <a:cs typeface="Arial"/>
              </a:rPr>
              <a:t>613	</a:t>
            </a:r>
            <a:r>
              <a:rPr sz="1600" b="0" spc="-125" dirty="0">
                <a:solidFill>
                  <a:srgbClr val="000000"/>
                </a:solidFill>
                <a:latin typeface="Arial"/>
                <a:cs typeface="Arial"/>
              </a:rPr>
              <a:t>12764</a:t>
            </a:r>
            <a:endParaRPr sz="1600">
              <a:latin typeface="Arial"/>
              <a:cs typeface="Arial"/>
            </a:endParaRPr>
          </a:p>
          <a:p>
            <a:pPr marR="5354955" algn="ctr">
              <a:lnSpc>
                <a:spcPts val="1440"/>
              </a:lnSpc>
              <a:spcBef>
                <a:spcPts val="1265"/>
              </a:spcBef>
            </a:pPr>
            <a:r>
              <a:rPr b="0" spc="-40" dirty="0">
                <a:solidFill>
                  <a:srgbClr val="000000"/>
                </a:solidFill>
                <a:latin typeface="Arial"/>
                <a:cs typeface="Arial"/>
              </a:rPr>
              <a:t>Actual</a:t>
            </a:r>
            <a:r>
              <a:rPr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14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</a:p>
          <a:p>
            <a:pPr marL="123189">
              <a:lnSpc>
                <a:spcPts val="1440"/>
              </a:lnSpc>
              <a:tabLst>
                <a:tab pos="1602740" algn="l"/>
                <a:tab pos="2729230" algn="l"/>
                <a:tab pos="4142104" algn="l"/>
                <a:tab pos="5494020" algn="l"/>
              </a:tabLst>
            </a:pPr>
            <a:r>
              <a:rPr sz="2400" b="0" spc="-195" baseline="-32986" dirty="0">
                <a:solidFill>
                  <a:srgbClr val="000000"/>
                </a:solidFill>
                <a:latin typeface="Arial"/>
                <a:cs typeface="Arial"/>
              </a:rPr>
              <a:t>Class</a:t>
            </a:r>
            <a:r>
              <a:rPr sz="2400" b="0" spc="-165" baseline="-32986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254" baseline="-32986" dirty="0">
                <a:solidFill>
                  <a:srgbClr val="000000"/>
                </a:solidFill>
                <a:latin typeface="Arial"/>
                <a:cs typeface="Arial"/>
              </a:rPr>
              <a:t>3	</a:t>
            </a:r>
            <a:r>
              <a:rPr sz="1600" b="0" spc="-125" dirty="0">
                <a:solidFill>
                  <a:srgbClr val="000000"/>
                </a:solidFill>
                <a:latin typeface="Arial"/>
                <a:cs typeface="Arial"/>
              </a:rPr>
              <a:t>5	</a:t>
            </a:r>
            <a:r>
              <a:rPr sz="1600" b="0" spc="-155" dirty="0">
                <a:solidFill>
                  <a:srgbClr val="000000"/>
                </a:solidFill>
                <a:latin typeface="Arial"/>
                <a:cs typeface="Arial"/>
              </a:rPr>
              <a:t>1572	</a:t>
            </a:r>
            <a:r>
              <a:rPr sz="1600" b="0" spc="-114" dirty="0">
                <a:solidFill>
                  <a:srgbClr val="000000"/>
                </a:solidFill>
                <a:latin typeface="Arial"/>
                <a:cs typeface="Arial"/>
              </a:rPr>
              <a:t>2835	</a:t>
            </a:r>
            <a:r>
              <a:rPr sz="1600" b="0" spc="-95" dirty="0">
                <a:solidFill>
                  <a:srgbClr val="000000"/>
                </a:solidFill>
                <a:latin typeface="Arial"/>
                <a:cs typeface="Arial"/>
              </a:rPr>
              <a:t>4412</a:t>
            </a:r>
            <a:endParaRPr sz="1600">
              <a:latin typeface="Arial"/>
              <a:cs typeface="Arial"/>
            </a:endParaRPr>
          </a:p>
          <a:p>
            <a:pPr marR="5356225" algn="ctr">
              <a:lnSpc>
                <a:spcPts val="1440"/>
              </a:lnSpc>
              <a:spcBef>
                <a:spcPts val="1210"/>
              </a:spcBef>
            </a:pPr>
            <a:r>
              <a:rPr b="0" spc="-50" dirty="0">
                <a:solidFill>
                  <a:srgbClr val="000000"/>
                </a:solidFill>
                <a:latin typeface="Arial"/>
                <a:cs typeface="Arial"/>
              </a:rPr>
              <a:t>Total</a:t>
            </a:r>
          </a:p>
          <a:p>
            <a:pPr>
              <a:lnSpc>
                <a:spcPts val="1440"/>
              </a:lnSpc>
              <a:tabLst>
                <a:tab pos="1465580" algn="l"/>
                <a:tab pos="2680335" algn="l"/>
                <a:tab pos="4180204" algn="l"/>
                <a:tab pos="5457825" algn="l"/>
              </a:tabLst>
            </a:pPr>
            <a:r>
              <a:rPr sz="2400" b="0" spc="-75" baseline="-32986" dirty="0">
                <a:solidFill>
                  <a:srgbClr val="000000"/>
                </a:solidFill>
                <a:latin typeface="Arial"/>
                <a:cs typeface="Arial"/>
              </a:rPr>
              <a:t>Predicted	</a:t>
            </a:r>
            <a:r>
              <a:rPr sz="1600" b="0" spc="-160" dirty="0">
                <a:solidFill>
                  <a:srgbClr val="000000"/>
                </a:solidFill>
                <a:latin typeface="Arial"/>
                <a:cs typeface="Arial"/>
              </a:rPr>
              <a:t>2231	</a:t>
            </a:r>
            <a:r>
              <a:rPr sz="1600" b="0" spc="-145" dirty="0">
                <a:solidFill>
                  <a:srgbClr val="000000"/>
                </a:solidFill>
                <a:latin typeface="Arial"/>
                <a:cs typeface="Arial"/>
              </a:rPr>
              <a:t>15376	</a:t>
            </a:r>
            <a:r>
              <a:rPr sz="1600" b="0" spc="-110" dirty="0">
                <a:solidFill>
                  <a:srgbClr val="000000"/>
                </a:solidFill>
                <a:latin typeface="Arial"/>
                <a:cs typeface="Arial"/>
              </a:rPr>
              <a:t>3456	</a:t>
            </a:r>
            <a:r>
              <a:rPr sz="1600" b="0" spc="-140" dirty="0">
                <a:solidFill>
                  <a:srgbClr val="000000"/>
                </a:solidFill>
                <a:latin typeface="Arial"/>
                <a:cs typeface="Arial"/>
              </a:rPr>
              <a:t>21613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Arial"/>
              <a:cs typeface="Arial"/>
            </a:endParaRPr>
          </a:p>
          <a:p>
            <a:pPr marL="2908935">
              <a:lnSpc>
                <a:spcPct val="100000"/>
              </a:lnSpc>
              <a:tabLst>
                <a:tab pos="4089400" algn="l"/>
                <a:tab pos="5194935" algn="l"/>
              </a:tabLst>
            </a:pPr>
            <a:r>
              <a:rPr spc="-40" dirty="0"/>
              <a:t>Class</a:t>
            </a:r>
            <a:r>
              <a:rPr spc="-155" dirty="0"/>
              <a:t> </a:t>
            </a:r>
            <a:r>
              <a:rPr spc="-150" dirty="0"/>
              <a:t>1	</a:t>
            </a:r>
            <a:r>
              <a:rPr spc="-40" dirty="0"/>
              <a:t>Class</a:t>
            </a:r>
            <a:r>
              <a:rPr spc="-155" dirty="0"/>
              <a:t> </a:t>
            </a:r>
            <a:r>
              <a:rPr spc="-145" dirty="0"/>
              <a:t>2	</a:t>
            </a:r>
            <a:r>
              <a:rPr spc="-40" dirty="0"/>
              <a:t>Class</a:t>
            </a:r>
            <a:r>
              <a:rPr spc="-170" dirty="0"/>
              <a:t> </a:t>
            </a:r>
            <a:r>
              <a:rPr spc="-160" dirty="0"/>
              <a:t>3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/>
          </a:p>
          <a:p>
            <a:pPr marL="1841500">
              <a:lnSpc>
                <a:spcPct val="100000"/>
              </a:lnSpc>
              <a:spcBef>
                <a:spcPts val="5"/>
              </a:spcBef>
              <a:tabLst>
                <a:tab pos="2908300" algn="l"/>
                <a:tab pos="4089400" algn="l"/>
                <a:tab pos="5194935" algn="l"/>
              </a:tabLst>
            </a:pPr>
            <a:r>
              <a:rPr b="0" spc="-65" dirty="0">
                <a:solidFill>
                  <a:srgbClr val="000000"/>
                </a:solidFill>
                <a:latin typeface="Arial"/>
                <a:cs typeface="Arial"/>
              </a:rPr>
              <a:t>Precision	</a:t>
            </a:r>
            <a:r>
              <a:rPr b="0" spc="-100" dirty="0">
                <a:solidFill>
                  <a:srgbClr val="000000"/>
                </a:solidFill>
                <a:latin typeface="Arial"/>
                <a:cs typeface="Arial"/>
              </a:rPr>
              <a:t>0.53	</a:t>
            </a:r>
            <a:r>
              <a:rPr sz="2700" b="0" spc="-82" baseline="-6172" dirty="0">
                <a:solidFill>
                  <a:srgbClr val="000000"/>
                </a:solidFill>
                <a:latin typeface="Arial"/>
                <a:cs typeface="Arial"/>
              </a:rPr>
              <a:t>0.69	</a:t>
            </a:r>
            <a:r>
              <a:rPr sz="2700" b="0" spc="-179" baseline="-6172" dirty="0">
                <a:solidFill>
                  <a:srgbClr val="000000"/>
                </a:solidFill>
                <a:latin typeface="Arial"/>
                <a:cs typeface="Arial"/>
              </a:rPr>
              <a:t>0.57</a:t>
            </a:r>
            <a:endParaRPr sz="2700" baseline="-6172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tabLst>
                <a:tab pos="2908300" algn="l"/>
                <a:tab pos="4089400" algn="l"/>
                <a:tab pos="5194935" algn="l"/>
              </a:tabLst>
            </a:pPr>
            <a:r>
              <a:rPr b="0" spc="-90" dirty="0">
                <a:solidFill>
                  <a:srgbClr val="000000"/>
                </a:solidFill>
                <a:latin typeface="Arial"/>
                <a:cs typeface="Arial"/>
              </a:rPr>
              <a:t>Recall	</a:t>
            </a:r>
            <a:r>
              <a:rPr b="0" spc="-55" dirty="0">
                <a:solidFill>
                  <a:srgbClr val="000000"/>
                </a:solidFill>
                <a:latin typeface="Arial"/>
                <a:cs typeface="Arial"/>
              </a:rPr>
              <a:t>0.69	</a:t>
            </a:r>
            <a:r>
              <a:rPr sz="2700" b="0" spc="-120" baseline="-6172" dirty="0">
                <a:solidFill>
                  <a:srgbClr val="000000"/>
                </a:solidFill>
                <a:latin typeface="Arial"/>
                <a:cs typeface="Arial"/>
              </a:rPr>
              <a:t>0.52	</a:t>
            </a:r>
            <a:r>
              <a:rPr sz="2700" b="0" spc="-165" baseline="-6172" dirty="0">
                <a:solidFill>
                  <a:srgbClr val="000000"/>
                </a:solidFill>
                <a:latin typeface="Arial"/>
                <a:cs typeface="Arial"/>
              </a:rPr>
              <a:t>0.35</a:t>
            </a:r>
            <a:endParaRPr sz="2700" baseline="-6172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tabLst>
                <a:tab pos="2908300" algn="l"/>
                <a:tab pos="5194935" algn="l"/>
              </a:tabLst>
            </a:pPr>
            <a:r>
              <a:rPr b="0" spc="-125" dirty="0">
                <a:solidFill>
                  <a:srgbClr val="000000"/>
                </a:solidFill>
                <a:latin typeface="Arial"/>
                <a:cs typeface="Arial"/>
              </a:rPr>
              <a:t>AUC	</a:t>
            </a:r>
            <a:r>
              <a:rPr b="0" spc="-60" dirty="0">
                <a:solidFill>
                  <a:srgbClr val="000000"/>
                </a:solidFill>
                <a:latin typeface="Arial"/>
                <a:cs typeface="Arial"/>
              </a:rPr>
              <a:t>0.86</a:t>
            </a:r>
            <a:r>
              <a:rPr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00" dirty="0">
                <a:solidFill>
                  <a:srgbClr val="000000"/>
                </a:solidFill>
                <a:latin typeface="Arial"/>
                <a:cs typeface="Arial"/>
              </a:rPr>
              <a:t>58	</a:t>
            </a:r>
            <a:r>
              <a:rPr b="0" spc="-75" dirty="0">
                <a:solidFill>
                  <a:srgbClr val="000000"/>
                </a:solidFill>
                <a:latin typeface="Arial"/>
                <a:cs typeface="Arial"/>
              </a:rPr>
              <a:t>0.20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1944" y="92964"/>
            <a:ext cx="7404100" cy="1009015"/>
            <a:chOff x="3361944" y="92964"/>
            <a:chExt cx="7404100" cy="1009015"/>
          </a:xfrm>
        </p:grpSpPr>
        <p:sp>
          <p:nvSpPr>
            <p:cNvPr id="4" name="object 4"/>
            <p:cNvSpPr/>
            <p:nvPr/>
          </p:nvSpPr>
          <p:spPr>
            <a:xfrm>
              <a:off x="3361944" y="92964"/>
              <a:ext cx="1911096" cy="1008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5632" y="92964"/>
              <a:ext cx="749808" cy="1008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2708" y="92964"/>
              <a:ext cx="5862828" cy="1008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032371" y="5083471"/>
            <a:ext cx="1459859" cy="2282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628063" y="975474"/>
            <a:ext cx="6944359" cy="5590540"/>
            <a:chOff x="3628063" y="975474"/>
            <a:chExt cx="6944359" cy="5590540"/>
          </a:xfrm>
        </p:grpSpPr>
        <p:sp>
          <p:nvSpPr>
            <p:cNvPr id="9" name="object 9"/>
            <p:cNvSpPr/>
            <p:nvPr/>
          </p:nvSpPr>
          <p:spPr>
            <a:xfrm>
              <a:off x="3628063" y="5628329"/>
              <a:ext cx="2149634" cy="2377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3500" y="975474"/>
              <a:ext cx="6699250" cy="5590540"/>
            </a:xfrm>
            <a:custGeom>
              <a:avLst/>
              <a:gdLst/>
              <a:ahLst/>
              <a:cxnLst/>
              <a:rect l="l" t="t" r="r" b="b"/>
              <a:pathLst>
                <a:path w="6699250" h="5590540">
                  <a:moveTo>
                    <a:pt x="6698792" y="0"/>
                  </a:moveTo>
                  <a:lnTo>
                    <a:pt x="0" y="0"/>
                  </a:lnTo>
                  <a:lnTo>
                    <a:pt x="0" y="5590425"/>
                  </a:lnTo>
                  <a:lnTo>
                    <a:pt x="6698792" y="5590425"/>
                  </a:lnTo>
                  <a:lnTo>
                    <a:pt x="6698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200" y="3009900"/>
            <a:ext cx="2908300" cy="11988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940"/>
              </a:spcBef>
            </a:pPr>
            <a:r>
              <a:rPr sz="4200" spc="-15" dirty="0">
                <a:solidFill>
                  <a:srgbClr val="FFFFFF"/>
                </a:solidFill>
                <a:latin typeface="Arial"/>
                <a:cs typeface="Arial"/>
              </a:rPr>
              <a:t>Algorithm  </a:t>
            </a:r>
            <a:r>
              <a:rPr sz="4200" spc="-190" dirty="0">
                <a:solidFill>
                  <a:srgbClr val="FFFFFF"/>
                </a:solidFill>
                <a:latin typeface="Arial"/>
                <a:cs typeface="Arial"/>
              </a:rPr>
              <a:t>Comparisons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9700" y="1162710"/>
            <a:ext cx="4799330" cy="108521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3200" spc="-160" dirty="0">
                <a:solidFill>
                  <a:srgbClr val="414141"/>
                </a:solidFill>
                <a:latin typeface="Arial Black"/>
                <a:cs typeface="Arial Black"/>
              </a:rPr>
              <a:t>-&gt; </a:t>
            </a:r>
            <a:r>
              <a:rPr sz="3200" spc="-260" dirty="0">
                <a:solidFill>
                  <a:srgbClr val="414141"/>
                </a:solidFill>
                <a:latin typeface="Arial Black"/>
                <a:cs typeface="Arial Black"/>
              </a:rPr>
              <a:t>Gradient</a:t>
            </a:r>
            <a:r>
              <a:rPr sz="3200" spc="-335" dirty="0">
                <a:solidFill>
                  <a:srgbClr val="414141"/>
                </a:solidFill>
                <a:latin typeface="Arial Black"/>
                <a:cs typeface="Arial Black"/>
              </a:rPr>
              <a:t> </a:t>
            </a:r>
            <a:r>
              <a:rPr sz="3200" spc="-285" dirty="0">
                <a:solidFill>
                  <a:srgbClr val="414141"/>
                </a:solidFill>
                <a:latin typeface="Arial Black"/>
                <a:cs typeface="Arial Black"/>
              </a:rPr>
              <a:t>Boosting:</a:t>
            </a:r>
            <a:endParaRPr sz="3200">
              <a:latin typeface="Arial Black"/>
              <a:cs typeface="Arial Black"/>
            </a:endParaRPr>
          </a:p>
          <a:p>
            <a:pPr marL="1168400">
              <a:lnSpc>
                <a:spcPct val="100000"/>
              </a:lnSpc>
              <a:spcBef>
                <a:spcPts val="660"/>
              </a:spcBef>
            </a:pPr>
            <a:r>
              <a:rPr sz="2500" spc="-325" dirty="0">
                <a:solidFill>
                  <a:srgbClr val="414141"/>
                </a:solidFill>
                <a:latin typeface="Arial Black"/>
                <a:cs typeface="Arial Black"/>
              </a:rPr>
              <a:t>Accuracy </a:t>
            </a:r>
            <a:r>
              <a:rPr sz="2500" spc="-170" dirty="0">
                <a:solidFill>
                  <a:srgbClr val="414141"/>
                </a:solidFill>
                <a:latin typeface="Arial Black"/>
                <a:cs typeface="Arial Black"/>
              </a:rPr>
              <a:t>: </a:t>
            </a:r>
            <a:r>
              <a:rPr sz="2500" spc="-210" dirty="0">
                <a:solidFill>
                  <a:srgbClr val="414141"/>
                </a:solidFill>
                <a:latin typeface="Arial Black"/>
                <a:cs typeface="Arial Black"/>
              </a:rPr>
              <a:t>Approx</a:t>
            </a:r>
            <a:r>
              <a:rPr sz="2500" spc="-95" dirty="0">
                <a:solidFill>
                  <a:srgbClr val="414141"/>
                </a:solidFill>
                <a:latin typeface="Arial Black"/>
                <a:cs typeface="Arial Black"/>
              </a:rPr>
              <a:t> </a:t>
            </a:r>
            <a:r>
              <a:rPr sz="2500" spc="-265" dirty="0">
                <a:solidFill>
                  <a:srgbClr val="414141"/>
                </a:solidFill>
                <a:latin typeface="Arial Black"/>
                <a:cs typeface="Arial Black"/>
              </a:rPr>
              <a:t>89.4%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1600" y="2748178"/>
            <a:ext cx="4761230" cy="9988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160" dirty="0">
                <a:solidFill>
                  <a:srgbClr val="414141"/>
                </a:solidFill>
                <a:latin typeface="Arial Black"/>
                <a:cs typeface="Arial Black"/>
              </a:rPr>
              <a:t>-&gt; </a:t>
            </a:r>
            <a:r>
              <a:rPr sz="3200" spc="-305" dirty="0">
                <a:solidFill>
                  <a:srgbClr val="414141"/>
                </a:solidFill>
                <a:latin typeface="Arial Black"/>
                <a:cs typeface="Arial Black"/>
              </a:rPr>
              <a:t>Decision</a:t>
            </a:r>
            <a:r>
              <a:rPr sz="3200" spc="-325" dirty="0">
                <a:solidFill>
                  <a:srgbClr val="414141"/>
                </a:solidFill>
                <a:latin typeface="Arial Black"/>
                <a:cs typeface="Arial Black"/>
              </a:rPr>
              <a:t> </a:t>
            </a:r>
            <a:r>
              <a:rPr sz="3200" spc="-340" dirty="0">
                <a:solidFill>
                  <a:srgbClr val="414141"/>
                </a:solidFill>
                <a:latin typeface="Arial Black"/>
                <a:cs typeface="Arial Black"/>
              </a:rPr>
              <a:t>Tree</a:t>
            </a:r>
            <a:endParaRPr sz="3200">
              <a:latin typeface="Arial Black"/>
              <a:cs typeface="Arial Black"/>
            </a:endParaRPr>
          </a:p>
          <a:p>
            <a:pPr marL="1130300">
              <a:lnSpc>
                <a:spcPct val="100000"/>
              </a:lnSpc>
              <a:spcBef>
                <a:spcPts val="360"/>
              </a:spcBef>
            </a:pPr>
            <a:r>
              <a:rPr sz="2500" spc="-325" dirty="0">
                <a:solidFill>
                  <a:srgbClr val="414141"/>
                </a:solidFill>
                <a:latin typeface="Arial Black"/>
                <a:cs typeface="Arial Black"/>
              </a:rPr>
              <a:t>Accuracy </a:t>
            </a:r>
            <a:r>
              <a:rPr sz="2500" spc="-170" dirty="0">
                <a:solidFill>
                  <a:srgbClr val="414141"/>
                </a:solidFill>
                <a:latin typeface="Arial Black"/>
                <a:cs typeface="Arial Black"/>
              </a:rPr>
              <a:t>: </a:t>
            </a:r>
            <a:r>
              <a:rPr sz="2500" spc="-210" dirty="0">
                <a:solidFill>
                  <a:srgbClr val="414141"/>
                </a:solidFill>
                <a:latin typeface="Arial Black"/>
                <a:cs typeface="Arial Black"/>
              </a:rPr>
              <a:t>Approx</a:t>
            </a:r>
            <a:r>
              <a:rPr sz="2500" spc="-95" dirty="0">
                <a:solidFill>
                  <a:srgbClr val="414141"/>
                </a:solidFill>
                <a:latin typeface="Arial Black"/>
                <a:cs typeface="Arial Black"/>
              </a:rPr>
              <a:t> </a:t>
            </a:r>
            <a:r>
              <a:rPr sz="2500" spc="-265" dirty="0">
                <a:solidFill>
                  <a:srgbClr val="414141"/>
                </a:solidFill>
                <a:latin typeface="Arial Black"/>
                <a:cs typeface="Arial Black"/>
              </a:rPr>
              <a:t>76.2%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4100" y="267194"/>
            <a:ext cx="7061200" cy="5676900"/>
          </a:xfrm>
          <a:custGeom>
            <a:avLst/>
            <a:gdLst/>
            <a:ahLst/>
            <a:cxnLst/>
            <a:rect l="l" t="t" r="r" b="b"/>
            <a:pathLst>
              <a:path w="7061200" h="5676900">
                <a:moveTo>
                  <a:pt x="398614" y="5345849"/>
                </a:moveTo>
                <a:lnTo>
                  <a:pt x="0" y="5345849"/>
                </a:lnTo>
                <a:lnTo>
                  <a:pt x="0" y="5676404"/>
                </a:lnTo>
                <a:lnTo>
                  <a:pt x="398614" y="5676404"/>
                </a:lnTo>
                <a:lnTo>
                  <a:pt x="398614" y="5345849"/>
                </a:lnTo>
                <a:close/>
              </a:path>
              <a:path w="7061200" h="5676900">
                <a:moveTo>
                  <a:pt x="7060717" y="0"/>
                </a:moveTo>
                <a:lnTo>
                  <a:pt x="50800" y="0"/>
                </a:lnTo>
                <a:lnTo>
                  <a:pt x="50800" y="913904"/>
                </a:lnTo>
                <a:lnTo>
                  <a:pt x="7060717" y="913904"/>
                </a:lnTo>
                <a:lnTo>
                  <a:pt x="70607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00500" y="4292600"/>
            <a:ext cx="474853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160" dirty="0">
                <a:solidFill>
                  <a:srgbClr val="414141"/>
                </a:solidFill>
                <a:latin typeface="Arial Black"/>
                <a:cs typeface="Arial Black"/>
              </a:rPr>
              <a:t>-&gt; </a:t>
            </a:r>
            <a:r>
              <a:rPr sz="3200" spc="-280" dirty="0">
                <a:solidFill>
                  <a:srgbClr val="414141"/>
                </a:solidFill>
                <a:latin typeface="Arial Black"/>
                <a:cs typeface="Arial Black"/>
              </a:rPr>
              <a:t>Random</a:t>
            </a:r>
            <a:r>
              <a:rPr sz="3200" spc="-325" dirty="0">
                <a:solidFill>
                  <a:srgbClr val="414141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414141"/>
                </a:solidFill>
                <a:latin typeface="Arial Black"/>
                <a:cs typeface="Arial Black"/>
              </a:rPr>
              <a:t>forest</a:t>
            </a:r>
            <a:endParaRPr sz="3200">
              <a:latin typeface="Arial Black"/>
              <a:cs typeface="Arial Black"/>
            </a:endParaRPr>
          </a:p>
          <a:p>
            <a:pPr marL="1117600">
              <a:lnSpc>
                <a:spcPts val="2980"/>
              </a:lnSpc>
            </a:pPr>
            <a:r>
              <a:rPr sz="2500" spc="-325" dirty="0">
                <a:solidFill>
                  <a:srgbClr val="414141"/>
                </a:solidFill>
                <a:latin typeface="Arial Black"/>
                <a:cs typeface="Arial Black"/>
              </a:rPr>
              <a:t>Accuracy </a:t>
            </a:r>
            <a:r>
              <a:rPr sz="2500" spc="-170" dirty="0">
                <a:solidFill>
                  <a:srgbClr val="414141"/>
                </a:solidFill>
                <a:latin typeface="Arial Black"/>
                <a:cs typeface="Arial Black"/>
              </a:rPr>
              <a:t>: </a:t>
            </a:r>
            <a:r>
              <a:rPr sz="2500" spc="-210" dirty="0">
                <a:solidFill>
                  <a:srgbClr val="414141"/>
                </a:solidFill>
                <a:latin typeface="Arial Black"/>
                <a:cs typeface="Arial Black"/>
              </a:rPr>
              <a:t>Approx</a:t>
            </a:r>
            <a:r>
              <a:rPr sz="2500" spc="-95" dirty="0">
                <a:solidFill>
                  <a:srgbClr val="414141"/>
                </a:solidFill>
                <a:latin typeface="Arial Black"/>
                <a:cs typeface="Arial Black"/>
              </a:rPr>
              <a:t> </a:t>
            </a:r>
            <a:r>
              <a:rPr sz="2500" spc="-265" dirty="0">
                <a:solidFill>
                  <a:srgbClr val="414141"/>
                </a:solidFill>
                <a:latin typeface="Arial Black"/>
                <a:cs typeface="Arial Black"/>
              </a:rPr>
              <a:t>88.4%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13200" y="190500"/>
            <a:ext cx="57264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5" dirty="0">
                <a:solidFill>
                  <a:srgbClr val="28B6F6"/>
                </a:solidFill>
              </a:rPr>
              <a:t>Regression</a:t>
            </a:r>
            <a:r>
              <a:rPr sz="4500" spc="-370" dirty="0">
                <a:solidFill>
                  <a:srgbClr val="28B6F6"/>
                </a:solidFill>
              </a:rPr>
              <a:t> Algorithm</a:t>
            </a:r>
            <a:endParaRPr sz="4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7365" y="897913"/>
            <a:ext cx="7185659" cy="467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  <a:tabLst>
                <a:tab pos="2863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65" dirty="0">
                <a:latin typeface="Arial"/>
                <a:cs typeface="Arial"/>
              </a:rPr>
              <a:t>Bucketed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price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values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into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three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different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groups: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  <a:tabLst>
                <a:tab pos="7435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120" dirty="0">
                <a:latin typeface="Arial"/>
                <a:cs typeface="Arial"/>
              </a:rPr>
              <a:t>Less </a:t>
            </a:r>
            <a:r>
              <a:rPr sz="1600" spc="-30" dirty="0">
                <a:latin typeface="Arial"/>
                <a:cs typeface="Arial"/>
              </a:rPr>
              <a:t>than </a:t>
            </a:r>
            <a:r>
              <a:rPr sz="1600" spc="-25" dirty="0">
                <a:latin typeface="Arial"/>
                <a:cs typeface="Arial"/>
              </a:rPr>
              <a:t>or </a:t>
            </a:r>
            <a:r>
              <a:rPr sz="1600" spc="-65" dirty="0">
                <a:latin typeface="Arial"/>
                <a:cs typeface="Arial"/>
              </a:rPr>
              <a:t>equal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300K </a:t>
            </a:r>
            <a:r>
              <a:rPr sz="1600" spc="-80" dirty="0">
                <a:latin typeface="Arial"/>
                <a:cs typeface="Arial"/>
              </a:rPr>
              <a:t>(21.2%);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  <a:tabLst>
                <a:tab pos="7435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55" dirty="0">
                <a:latin typeface="Arial"/>
                <a:cs typeface="Arial"/>
              </a:rPr>
              <a:t>Greater </a:t>
            </a:r>
            <a:r>
              <a:rPr sz="1600" spc="-30" dirty="0">
                <a:latin typeface="Arial"/>
                <a:cs typeface="Arial"/>
              </a:rPr>
              <a:t>than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300K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  <a:tabLst>
                <a:tab pos="7435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120" dirty="0">
                <a:latin typeface="Arial"/>
                <a:cs typeface="Arial"/>
              </a:rPr>
              <a:t>Less </a:t>
            </a:r>
            <a:r>
              <a:rPr sz="1600" spc="-30" dirty="0">
                <a:latin typeface="Arial"/>
                <a:cs typeface="Arial"/>
              </a:rPr>
              <a:t>than </a:t>
            </a:r>
            <a:r>
              <a:rPr sz="1600" spc="-114" dirty="0">
                <a:latin typeface="Arial"/>
                <a:cs typeface="Arial"/>
              </a:rPr>
              <a:t>700K </a:t>
            </a:r>
            <a:r>
              <a:rPr sz="1600" spc="-70" dirty="0">
                <a:latin typeface="Arial"/>
                <a:cs typeface="Arial"/>
              </a:rPr>
              <a:t>(58.4%); </a:t>
            </a:r>
            <a:r>
              <a:rPr sz="1600" spc="-114" dirty="0">
                <a:latin typeface="Arial"/>
                <a:cs typeface="Arial"/>
              </a:rPr>
              <a:t>700K </a:t>
            </a:r>
            <a:r>
              <a:rPr sz="1600" spc="-25" dirty="0">
                <a:latin typeface="Arial"/>
                <a:cs typeface="Arial"/>
              </a:rPr>
              <a:t>or </a:t>
            </a:r>
            <a:r>
              <a:rPr sz="1600" spc="-35" dirty="0">
                <a:latin typeface="Arial"/>
                <a:cs typeface="Arial"/>
              </a:rPr>
              <a:t>greater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(20.4%).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tabLst>
                <a:tab pos="2863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45" dirty="0">
                <a:latin typeface="Arial"/>
                <a:cs typeface="Arial"/>
              </a:rPr>
              <a:t>Principle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Component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Analysis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was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performed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select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best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features.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  <a:tabLst>
                <a:tab pos="7435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60" dirty="0">
                <a:latin typeface="Arial"/>
                <a:cs typeface="Arial"/>
              </a:rPr>
              <a:t>Transformed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data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into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set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linearly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uncorrelated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variables.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  <a:tabLst>
                <a:tab pos="7435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114" dirty="0">
                <a:latin typeface="Arial"/>
                <a:cs typeface="Arial"/>
              </a:rPr>
              <a:t>Chose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two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components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that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accounted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for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majority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data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variance.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tabLst>
                <a:tab pos="2863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125" dirty="0">
                <a:latin typeface="Arial"/>
                <a:cs typeface="Arial"/>
              </a:rPr>
              <a:t>Ran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with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1-3 </a:t>
            </a:r>
            <a:r>
              <a:rPr sz="1600" spc="-60" dirty="0">
                <a:latin typeface="Arial"/>
                <a:cs typeface="Arial"/>
              </a:rPr>
              <a:t>clusters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with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different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levels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of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regularization.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tabLst>
                <a:tab pos="2863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65" dirty="0">
                <a:latin typeface="Arial"/>
                <a:cs typeface="Arial"/>
              </a:rPr>
              <a:t>Selected </a:t>
            </a:r>
            <a:r>
              <a:rPr sz="1600" spc="-60" dirty="0">
                <a:latin typeface="Arial"/>
                <a:cs typeface="Arial"/>
              </a:rPr>
              <a:t>clusters </a:t>
            </a:r>
            <a:r>
              <a:rPr sz="1600" spc="15" dirty="0">
                <a:latin typeface="Arial"/>
                <a:cs typeface="Arial"/>
              </a:rPr>
              <a:t>with</a:t>
            </a:r>
            <a:r>
              <a:rPr sz="1600" spc="-34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lowest </a:t>
            </a:r>
            <a:r>
              <a:rPr sz="1600" spc="-45" dirty="0">
                <a:latin typeface="Arial"/>
                <a:cs typeface="Arial"/>
              </a:rPr>
              <a:t>Negative </a:t>
            </a:r>
            <a:r>
              <a:rPr sz="1600" spc="-35" dirty="0">
                <a:latin typeface="Arial"/>
                <a:cs typeface="Arial"/>
              </a:rPr>
              <a:t>Log-Likelihood</a:t>
            </a:r>
            <a:r>
              <a:rPr sz="1800" spc="-3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tabLst>
                <a:tab pos="2863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95" dirty="0">
                <a:latin typeface="Arial"/>
                <a:cs typeface="Arial"/>
              </a:rPr>
              <a:t>Used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posterior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probability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35" dirty="0">
                <a:latin typeface="Arial"/>
                <a:cs typeface="Arial"/>
              </a:rPr>
              <a:t>as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 </a:t>
            </a:r>
            <a:r>
              <a:rPr sz="1600" spc="-25" dirty="0">
                <a:latin typeface="Arial"/>
                <a:cs typeface="Arial"/>
              </a:rPr>
              <a:t>predictor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to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see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if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this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improved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accuracy.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tabLst>
                <a:tab pos="2863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80" dirty="0">
                <a:latin typeface="Arial"/>
                <a:cs typeface="Arial"/>
              </a:rPr>
              <a:t>The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best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overall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model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was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with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3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clusters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0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regularization.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tabLst>
                <a:tab pos="286385" algn="l"/>
              </a:tabLst>
            </a:pPr>
            <a:r>
              <a:rPr sz="1600" spc="-5" dirty="0">
                <a:latin typeface="Arial"/>
                <a:cs typeface="Arial"/>
              </a:rPr>
              <a:t>•	</a:t>
            </a:r>
            <a:r>
              <a:rPr sz="1600" spc="-80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best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model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accuracy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and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lowest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negative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log-likelihood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was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with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the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posterior</a:t>
            </a:r>
            <a:endParaRPr sz="1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latin typeface="Arial"/>
                <a:cs typeface="Arial"/>
              </a:rPr>
              <a:t>probability </a:t>
            </a:r>
            <a:r>
              <a:rPr sz="1600" spc="15" dirty="0">
                <a:latin typeface="Arial"/>
                <a:cs typeface="Arial"/>
              </a:rPr>
              <a:t>with </a:t>
            </a:r>
            <a:r>
              <a:rPr sz="1600" spc="-80" dirty="0">
                <a:latin typeface="Arial"/>
                <a:cs typeface="Arial"/>
              </a:rPr>
              <a:t>0.05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regularization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70300" y="651586"/>
            <a:ext cx="7428230" cy="5279390"/>
          </a:xfrm>
          <a:custGeom>
            <a:avLst/>
            <a:gdLst/>
            <a:ahLst/>
            <a:cxnLst/>
            <a:rect l="l" t="t" r="r" b="b"/>
            <a:pathLst>
              <a:path w="7428230" h="5279390">
                <a:moveTo>
                  <a:pt x="7427976" y="0"/>
                </a:moveTo>
                <a:lnTo>
                  <a:pt x="0" y="0"/>
                </a:lnTo>
                <a:lnTo>
                  <a:pt x="0" y="5279313"/>
                </a:lnTo>
                <a:lnTo>
                  <a:pt x="7427976" y="5279313"/>
                </a:lnTo>
                <a:lnTo>
                  <a:pt x="7427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700" y="2235200"/>
            <a:ext cx="3075305" cy="14052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50800">
              <a:lnSpc>
                <a:spcPts val="5100"/>
              </a:lnSpc>
              <a:spcBef>
                <a:spcPts val="820"/>
              </a:spcBef>
            </a:pPr>
            <a:r>
              <a:rPr sz="4800" spc="-15" dirty="0">
                <a:solidFill>
                  <a:srgbClr val="FFFFFF"/>
                </a:solidFill>
                <a:latin typeface="Arial"/>
                <a:cs typeface="Arial"/>
              </a:rPr>
              <a:t>Algorithm  </a:t>
            </a:r>
            <a:r>
              <a:rPr sz="4800" spc="-190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740"/>
              </a:spcBef>
            </a:pPr>
            <a:r>
              <a:rPr spc="-320" dirty="0"/>
              <a:t>Advantage </a:t>
            </a:r>
            <a:r>
              <a:rPr spc="-185" dirty="0"/>
              <a:t>of </a:t>
            </a:r>
            <a:r>
              <a:rPr spc="-280" dirty="0"/>
              <a:t>Random </a:t>
            </a:r>
            <a:r>
              <a:rPr spc="-260" dirty="0"/>
              <a:t>forest </a:t>
            </a:r>
            <a:r>
              <a:rPr spc="-254" dirty="0"/>
              <a:t>over  </a:t>
            </a:r>
            <a:r>
              <a:rPr spc="-305" dirty="0"/>
              <a:t>decision</a:t>
            </a:r>
            <a:r>
              <a:rPr spc="-240" dirty="0"/>
              <a:t> </a:t>
            </a:r>
            <a:r>
              <a:rPr spc="-280" dirty="0"/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97300" y="1130300"/>
            <a:ext cx="7818120" cy="10414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600"/>
              </a:spcBef>
            </a:pPr>
            <a:r>
              <a:rPr sz="2500" spc="-220" dirty="0">
                <a:solidFill>
                  <a:srgbClr val="606060"/>
                </a:solidFill>
                <a:latin typeface="Arial Black"/>
                <a:cs typeface="Arial Black"/>
              </a:rPr>
              <a:t>Random </a:t>
            </a:r>
            <a:r>
              <a:rPr sz="2500" spc="-250" dirty="0">
                <a:solidFill>
                  <a:srgbClr val="606060"/>
                </a:solidFill>
                <a:latin typeface="Arial Black"/>
                <a:cs typeface="Arial Black"/>
              </a:rPr>
              <a:t>Forest </a:t>
            </a:r>
            <a:r>
              <a:rPr sz="2500" spc="-270" dirty="0">
                <a:solidFill>
                  <a:srgbClr val="606060"/>
                </a:solidFill>
                <a:latin typeface="Arial Black"/>
                <a:cs typeface="Arial Black"/>
              </a:rPr>
              <a:t>aggregates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2500" spc="-190" dirty="0">
                <a:solidFill>
                  <a:srgbClr val="606060"/>
                </a:solidFill>
                <a:latin typeface="Arial Black"/>
                <a:cs typeface="Arial Black"/>
              </a:rPr>
              <a:t>individual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predictions  </a:t>
            </a:r>
            <a:r>
              <a:rPr sz="2500" spc="-195" dirty="0">
                <a:solidFill>
                  <a:srgbClr val="606060"/>
                </a:solidFill>
                <a:latin typeface="Arial Black"/>
                <a:cs typeface="Arial Black"/>
              </a:rPr>
              <a:t>to </a:t>
            </a:r>
            <a:r>
              <a:rPr sz="2500" spc="-225" dirty="0">
                <a:solidFill>
                  <a:srgbClr val="606060"/>
                </a:solidFill>
                <a:latin typeface="Arial Black"/>
                <a:cs typeface="Arial Black"/>
              </a:rPr>
              <a:t>combine </a:t>
            </a:r>
            <a:r>
              <a:rPr sz="2500" spc="-180" dirty="0">
                <a:solidFill>
                  <a:srgbClr val="606060"/>
                </a:solidFill>
                <a:latin typeface="Arial Black"/>
                <a:cs typeface="Arial Black"/>
              </a:rPr>
              <a:t>into </a:t>
            </a:r>
            <a:r>
              <a:rPr sz="2500" spc="-280" dirty="0">
                <a:solidFill>
                  <a:srgbClr val="606060"/>
                </a:solidFill>
                <a:latin typeface="Arial Black"/>
                <a:cs typeface="Arial Black"/>
              </a:rPr>
              <a:t>a </a:t>
            </a:r>
            <a:r>
              <a:rPr sz="2500" spc="-190" dirty="0">
                <a:solidFill>
                  <a:srgbClr val="606060"/>
                </a:solidFill>
                <a:latin typeface="Arial Black"/>
                <a:cs typeface="Arial Black"/>
              </a:rPr>
              <a:t>final </a:t>
            </a:r>
            <a:r>
              <a:rPr sz="2500" spc="-204" dirty="0">
                <a:solidFill>
                  <a:srgbClr val="606060"/>
                </a:solidFill>
                <a:latin typeface="Arial Black"/>
                <a:cs typeface="Arial Black"/>
              </a:rPr>
              <a:t>prediction, </a:t>
            </a:r>
            <a:r>
              <a:rPr sz="2500" spc="-229" dirty="0">
                <a:solidFill>
                  <a:srgbClr val="606060"/>
                </a:solidFill>
                <a:latin typeface="Arial Black"/>
                <a:cs typeface="Arial Black"/>
              </a:rPr>
              <a:t>based </a:t>
            </a:r>
            <a:r>
              <a:rPr sz="2500" spc="-150" dirty="0">
                <a:solidFill>
                  <a:srgbClr val="606060"/>
                </a:solidFill>
                <a:latin typeface="Arial Black"/>
                <a:cs typeface="Arial Black"/>
              </a:rPr>
              <a:t>on </a:t>
            </a:r>
            <a:r>
              <a:rPr sz="2500" spc="-280" dirty="0">
                <a:solidFill>
                  <a:srgbClr val="606060"/>
                </a:solidFill>
                <a:latin typeface="Arial Black"/>
                <a:cs typeface="Arial Black"/>
              </a:rPr>
              <a:t>a  </a:t>
            </a:r>
            <a:r>
              <a:rPr sz="2500" spc="-204" dirty="0">
                <a:solidFill>
                  <a:srgbClr val="606060"/>
                </a:solidFill>
                <a:latin typeface="Arial Black"/>
                <a:cs typeface="Arial Black"/>
              </a:rPr>
              <a:t>majority </a:t>
            </a:r>
            <a:r>
              <a:rPr sz="2500" spc="-220" dirty="0">
                <a:solidFill>
                  <a:srgbClr val="606060"/>
                </a:solidFill>
                <a:latin typeface="Arial Black"/>
                <a:cs typeface="Arial Black"/>
              </a:rPr>
              <a:t>voting </a:t>
            </a:r>
            <a:r>
              <a:rPr sz="2500" spc="-150" dirty="0">
                <a:solidFill>
                  <a:srgbClr val="606060"/>
                </a:solidFill>
                <a:latin typeface="Arial Black"/>
                <a:cs typeface="Arial Black"/>
              </a:rPr>
              <a:t>on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2500" spc="-190" dirty="0">
                <a:solidFill>
                  <a:srgbClr val="606060"/>
                </a:solidFill>
                <a:latin typeface="Arial Black"/>
                <a:cs typeface="Arial Black"/>
              </a:rPr>
              <a:t>individual</a:t>
            </a:r>
            <a:r>
              <a:rPr sz="25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predictions.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7300" y="2082800"/>
            <a:ext cx="73742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54" dirty="0">
                <a:solidFill>
                  <a:srgbClr val="606060"/>
                </a:solidFill>
                <a:latin typeface="Arial Black"/>
                <a:cs typeface="Arial Black"/>
              </a:rPr>
              <a:t>It </a:t>
            </a:r>
            <a:r>
              <a:rPr sz="2500" spc="-300" dirty="0">
                <a:solidFill>
                  <a:srgbClr val="606060"/>
                </a:solidFill>
                <a:latin typeface="Arial Black"/>
                <a:cs typeface="Arial Black"/>
              </a:rPr>
              <a:t>can </a:t>
            </a:r>
            <a:r>
              <a:rPr sz="2500" spc="-204" dirty="0">
                <a:solidFill>
                  <a:srgbClr val="606060"/>
                </a:solidFill>
                <a:latin typeface="Arial Black"/>
                <a:cs typeface="Arial Black"/>
              </a:rPr>
              <a:t>be </a:t>
            </a:r>
            <a:r>
              <a:rPr sz="2500" spc="-240" dirty="0">
                <a:solidFill>
                  <a:srgbClr val="606060"/>
                </a:solidFill>
                <a:latin typeface="Arial Black"/>
                <a:cs typeface="Arial Black"/>
              </a:rPr>
              <a:t>shown </a:t>
            </a:r>
            <a:r>
              <a:rPr sz="2500" spc="-220" dirty="0">
                <a:solidFill>
                  <a:srgbClr val="606060"/>
                </a:solidFill>
                <a:latin typeface="Arial Black"/>
                <a:cs typeface="Arial Black"/>
              </a:rPr>
              <a:t>that </a:t>
            </a:r>
            <a:r>
              <a:rPr sz="2500" spc="-210" dirty="0">
                <a:solidFill>
                  <a:srgbClr val="606060"/>
                </a:solidFill>
                <a:latin typeface="Arial Black"/>
                <a:cs typeface="Arial Black"/>
              </a:rPr>
              <a:t>an </a:t>
            </a:r>
            <a:r>
              <a:rPr sz="2500" spc="-229" dirty="0">
                <a:solidFill>
                  <a:srgbClr val="606060"/>
                </a:solidFill>
                <a:latin typeface="Arial Black"/>
                <a:cs typeface="Arial Black"/>
              </a:rPr>
              <a:t>ensemble </a:t>
            </a:r>
            <a:r>
              <a:rPr sz="2500" spc="-145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2500" spc="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500" spc="-185" dirty="0">
                <a:solidFill>
                  <a:srgbClr val="606060"/>
                </a:solidFill>
                <a:latin typeface="Arial Black"/>
                <a:cs typeface="Arial Black"/>
              </a:rPr>
              <a:t>independent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7300" y="2400300"/>
            <a:ext cx="781430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60" dirty="0">
                <a:solidFill>
                  <a:srgbClr val="606060"/>
                </a:solidFill>
                <a:latin typeface="Arial Black"/>
                <a:cs typeface="Arial Black"/>
              </a:rPr>
              <a:t>classifiers, </a:t>
            </a:r>
            <a:r>
              <a:rPr sz="2500" spc="-295" dirty="0">
                <a:solidFill>
                  <a:srgbClr val="606060"/>
                </a:solidFill>
                <a:latin typeface="Arial Black"/>
                <a:cs typeface="Arial Black"/>
              </a:rPr>
              <a:t>each </a:t>
            </a:r>
            <a:r>
              <a:rPr sz="2500" spc="-245" dirty="0">
                <a:solidFill>
                  <a:srgbClr val="606060"/>
                </a:solidFill>
                <a:latin typeface="Arial Black"/>
                <a:cs typeface="Arial Black"/>
              </a:rPr>
              <a:t>with </a:t>
            </a:r>
            <a:r>
              <a:rPr sz="2500" spc="-210" dirty="0">
                <a:solidFill>
                  <a:srgbClr val="606060"/>
                </a:solidFill>
                <a:latin typeface="Arial Black"/>
                <a:cs typeface="Arial Black"/>
              </a:rPr>
              <a:t>an </a:t>
            </a:r>
            <a:r>
              <a:rPr sz="2500" spc="-145" dirty="0">
                <a:solidFill>
                  <a:srgbClr val="606060"/>
                </a:solidFill>
                <a:latin typeface="Arial Black"/>
                <a:cs typeface="Arial Black"/>
              </a:rPr>
              <a:t>error </a:t>
            </a:r>
            <a:r>
              <a:rPr sz="2500" spc="-220" dirty="0">
                <a:solidFill>
                  <a:srgbClr val="606060"/>
                </a:solidFill>
                <a:latin typeface="Arial Black"/>
                <a:cs typeface="Arial Black"/>
              </a:rPr>
              <a:t>rate </a:t>
            </a:r>
            <a:r>
              <a:rPr sz="2500" spc="-245" dirty="0">
                <a:solidFill>
                  <a:srgbClr val="606060"/>
                </a:solidFill>
                <a:latin typeface="Arial Black"/>
                <a:cs typeface="Arial Black"/>
              </a:rPr>
              <a:t>e, </a:t>
            </a:r>
            <a:r>
              <a:rPr sz="2500" spc="-240" dirty="0">
                <a:solidFill>
                  <a:srgbClr val="606060"/>
                </a:solidFill>
                <a:latin typeface="Arial Black"/>
                <a:cs typeface="Arial Black"/>
              </a:rPr>
              <a:t>when</a:t>
            </a:r>
            <a:r>
              <a:rPr sz="2500" spc="10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combined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7300" y="2717800"/>
            <a:ext cx="52006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45" dirty="0">
                <a:solidFill>
                  <a:srgbClr val="606060"/>
                </a:solidFill>
                <a:latin typeface="Arial Black"/>
                <a:cs typeface="Arial Black"/>
              </a:rPr>
              <a:t>significantly </a:t>
            </a:r>
            <a:r>
              <a:rPr sz="2500" spc="-250" dirty="0">
                <a:solidFill>
                  <a:srgbClr val="606060"/>
                </a:solidFill>
                <a:latin typeface="Arial Black"/>
                <a:cs typeface="Arial Black"/>
              </a:rPr>
              <a:t>reduces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2500" spc="-145" dirty="0">
                <a:solidFill>
                  <a:srgbClr val="606060"/>
                </a:solidFill>
                <a:latin typeface="Arial Black"/>
                <a:cs typeface="Arial Black"/>
              </a:rPr>
              <a:t>error</a:t>
            </a:r>
            <a:r>
              <a:rPr sz="2500" spc="-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rate.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7300" y="3352800"/>
            <a:ext cx="741108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29" dirty="0">
                <a:solidFill>
                  <a:srgbClr val="606060"/>
                </a:solidFill>
                <a:latin typeface="Arial Black"/>
                <a:cs typeface="Arial Black"/>
              </a:rPr>
              <a:t>Suppose </a:t>
            </a:r>
            <a:r>
              <a:rPr sz="2500" spc="-340" dirty="0">
                <a:solidFill>
                  <a:srgbClr val="606060"/>
                </a:solidFill>
                <a:latin typeface="Arial Black"/>
                <a:cs typeface="Arial Black"/>
              </a:rPr>
              <a:t>we </a:t>
            </a:r>
            <a:r>
              <a:rPr sz="2500" spc="-240" dirty="0">
                <a:solidFill>
                  <a:srgbClr val="606060"/>
                </a:solidFill>
                <a:latin typeface="Arial Black"/>
                <a:cs typeface="Arial Black"/>
              </a:rPr>
              <a:t>have 10 </a:t>
            </a:r>
            <a:r>
              <a:rPr sz="2500" spc="-185" dirty="0">
                <a:solidFill>
                  <a:srgbClr val="606060"/>
                </a:solidFill>
                <a:latin typeface="Arial Black"/>
                <a:cs typeface="Arial Black"/>
              </a:rPr>
              <a:t>independent </a:t>
            </a:r>
            <a:r>
              <a:rPr sz="2500" spc="-260" dirty="0">
                <a:solidFill>
                  <a:srgbClr val="606060"/>
                </a:solidFill>
                <a:latin typeface="Arial Black"/>
                <a:cs typeface="Arial Black"/>
              </a:rPr>
              <a:t>classifiers,</a:t>
            </a:r>
            <a:r>
              <a:rPr sz="2500" spc="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500" spc="-295" dirty="0">
                <a:solidFill>
                  <a:srgbClr val="606060"/>
                </a:solidFill>
                <a:latin typeface="Arial Black"/>
                <a:cs typeface="Arial Black"/>
              </a:rPr>
              <a:t>each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7300" y="3670300"/>
            <a:ext cx="7724140" cy="294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45" dirty="0">
                <a:solidFill>
                  <a:srgbClr val="606060"/>
                </a:solidFill>
                <a:latin typeface="Arial Black"/>
                <a:cs typeface="Arial Black"/>
              </a:rPr>
              <a:t>with </a:t>
            </a:r>
            <a:r>
              <a:rPr sz="2500" spc="-145" dirty="0">
                <a:solidFill>
                  <a:srgbClr val="606060"/>
                </a:solidFill>
                <a:latin typeface="Arial Black"/>
                <a:cs typeface="Arial Black"/>
              </a:rPr>
              <a:t>error </a:t>
            </a:r>
            <a:r>
              <a:rPr sz="2500" spc="-220" dirty="0">
                <a:solidFill>
                  <a:srgbClr val="606060"/>
                </a:solidFill>
                <a:latin typeface="Arial Black"/>
                <a:cs typeface="Arial Black"/>
              </a:rPr>
              <a:t>rate </a:t>
            </a:r>
            <a:r>
              <a:rPr sz="2500" spc="-145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25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500" spc="-204" dirty="0">
                <a:solidFill>
                  <a:srgbClr val="606060"/>
                </a:solidFill>
                <a:latin typeface="Arial Black"/>
                <a:cs typeface="Arial Black"/>
              </a:rPr>
              <a:t>0.3,</a:t>
            </a:r>
            <a:r>
              <a:rPr sz="2500" spc="-204" dirty="0">
                <a:solidFill>
                  <a:srgbClr val="606060"/>
                </a:solidFill>
                <a:latin typeface="Noto Sans"/>
                <a:cs typeface="Noto Sans"/>
              </a:rPr>
              <a:t>ϵ</a:t>
            </a:r>
            <a:r>
              <a:rPr sz="2500" spc="-204" dirty="0">
                <a:solidFill>
                  <a:srgbClr val="606060"/>
                </a:solidFill>
                <a:latin typeface="Arial Black"/>
                <a:cs typeface="Arial Black"/>
              </a:rPr>
              <a:t>=0.3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ts val="2500"/>
              </a:lnSpc>
              <a:spcBef>
                <a:spcPts val="2500"/>
              </a:spcBef>
            </a:pPr>
            <a:r>
              <a:rPr sz="2500" spc="-204" dirty="0">
                <a:solidFill>
                  <a:srgbClr val="606060"/>
                </a:solidFill>
                <a:latin typeface="Arial Black"/>
                <a:cs typeface="Arial Black"/>
              </a:rPr>
              <a:t>In </a:t>
            </a:r>
            <a:r>
              <a:rPr sz="2500" spc="-229" dirty="0">
                <a:solidFill>
                  <a:srgbClr val="606060"/>
                </a:solidFill>
                <a:latin typeface="Arial Black"/>
                <a:cs typeface="Arial Black"/>
              </a:rPr>
              <a:t>this </a:t>
            </a:r>
            <a:r>
              <a:rPr sz="2500" spc="-245" dirty="0">
                <a:solidFill>
                  <a:srgbClr val="606060"/>
                </a:solidFill>
                <a:latin typeface="Arial Black"/>
                <a:cs typeface="Arial Black"/>
              </a:rPr>
              <a:t>setting,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2500" spc="-145" dirty="0">
                <a:solidFill>
                  <a:srgbClr val="606060"/>
                </a:solidFill>
                <a:latin typeface="Arial Black"/>
                <a:cs typeface="Arial Black"/>
              </a:rPr>
              <a:t>error </a:t>
            </a:r>
            <a:r>
              <a:rPr sz="2500" spc="-220" dirty="0">
                <a:solidFill>
                  <a:srgbClr val="606060"/>
                </a:solidFill>
                <a:latin typeface="Arial Black"/>
                <a:cs typeface="Arial Black"/>
              </a:rPr>
              <a:t>rate </a:t>
            </a:r>
            <a:r>
              <a:rPr sz="2500" spc="-145" dirty="0">
                <a:solidFill>
                  <a:srgbClr val="606060"/>
                </a:solidFill>
                <a:latin typeface="Arial Black"/>
                <a:cs typeface="Arial Black"/>
              </a:rPr>
              <a:t>of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2500" spc="-229" dirty="0">
                <a:solidFill>
                  <a:srgbClr val="606060"/>
                </a:solidFill>
                <a:latin typeface="Arial Black"/>
                <a:cs typeface="Arial Black"/>
              </a:rPr>
              <a:t>ensemble </a:t>
            </a:r>
            <a:r>
              <a:rPr sz="2500" spc="-300" dirty="0">
                <a:solidFill>
                  <a:srgbClr val="606060"/>
                </a:solidFill>
                <a:latin typeface="Arial Black"/>
                <a:cs typeface="Arial Black"/>
              </a:rPr>
              <a:t>can </a:t>
            </a:r>
            <a:r>
              <a:rPr sz="2500" spc="-204" dirty="0">
                <a:solidFill>
                  <a:srgbClr val="606060"/>
                </a:solidFill>
                <a:latin typeface="Arial Black"/>
                <a:cs typeface="Arial Black"/>
              </a:rPr>
              <a:t>be  </a:t>
            </a:r>
            <a:r>
              <a:rPr sz="2500" spc="-220" dirty="0">
                <a:solidFill>
                  <a:srgbClr val="606060"/>
                </a:solidFill>
                <a:latin typeface="Arial Black"/>
                <a:cs typeface="Arial Black"/>
              </a:rPr>
              <a:t>computed </a:t>
            </a:r>
            <a:r>
              <a:rPr sz="2500" spc="-310" dirty="0">
                <a:solidFill>
                  <a:srgbClr val="606060"/>
                </a:solidFill>
                <a:latin typeface="Arial Black"/>
                <a:cs typeface="Arial Black"/>
              </a:rPr>
              <a:t>as </a:t>
            </a:r>
            <a:r>
              <a:rPr sz="2500" spc="-235" dirty="0">
                <a:solidFill>
                  <a:srgbClr val="606060"/>
                </a:solidFill>
                <a:latin typeface="Arial Black"/>
                <a:cs typeface="Arial Black"/>
              </a:rPr>
              <a:t>below </a:t>
            </a:r>
            <a:r>
              <a:rPr sz="2500" spc="-305" dirty="0">
                <a:solidFill>
                  <a:srgbClr val="606060"/>
                </a:solidFill>
                <a:latin typeface="Arial Black"/>
                <a:cs typeface="Arial Black"/>
              </a:rPr>
              <a:t>(we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are </a:t>
            </a:r>
            <a:r>
              <a:rPr sz="2500" spc="-254" dirty="0">
                <a:solidFill>
                  <a:srgbClr val="606060"/>
                </a:solidFill>
                <a:latin typeface="Arial Black"/>
                <a:cs typeface="Arial Black"/>
              </a:rPr>
              <a:t>taking </a:t>
            </a:r>
            <a:r>
              <a:rPr sz="2500" spc="-280" dirty="0">
                <a:solidFill>
                  <a:srgbClr val="606060"/>
                </a:solidFill>
                <a:latin typeface="Arial Black"/>
                <a:cs typeface="Arial Black"/>
              </a:rPr>
              <a:t>a </a:t>
            </a:r>
            <a:r>
              <a:rPr sz="2500" spc="-204" dirty="0">
                <a:solidFill>
                  <a:srgbClr val="606060"/>
                </a:solidFill>
                <a:latin typeface="Arial Black"/>
                <a:cs typeface="Arial Black"/>
              </a:rPr>
              <a:t>majority </a:t>
            </a:r>
            <a:r>
              <a:rPr sz="2500" spc="-235" dirty="0">
                <a:solidFill>
                  <a:srgbClr val="606060"/>
                </a:solidFill>
                <a:latin typeface="Arial Black"/>
                <a:cs typeface="Arial Black"/>
              </a:rPr>
              <a:t>vote  </a:t>
            </a:r>
            <a:r>
              <a:rPr sz="2500" spc="-150" dirty="0">
                <a:solidFill>
                  <a:srgbClr val="606060"/>
                </a:solidFill>
                <a:latin typeface="Arial Black"/>
                <a:cs typeface="Arial Black"/>
              </a:rPr>
              <a:t>on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2500" spc="-220" dirty="0">
                <a:solidFill>
                  <a:srgbClr val="606060"/>
                </a:solidFill>
                <a:latin typeface="Arial Black"/>
                <a:cs typeface="Arial Black"/>
              </a:rPr>
              <a:t>predictions)  </a:t>
            </a:r>
            <a:r>
              <a:rPr sz="2500" spc="-215" dirty="0">
                <a:solidFill>
                  <a:srgbClr val="606060"/>
                </a:solidFill>
                <a:latin typeface="Noto Sans"/>
                <a:cs typeface="Noto Sans"/>
              </a:rPr>
              <a:t>ϵ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ensemble=∑i=10i=6(10i)</a:t>
            </a:r>
            <a:r>
              <a:rPr sz="2500" spc="-215" dirty="0">
                <a:solidFill>
                  <a:srgbClr val="606060"/>
                </a:solidFill>
                <a:latin typeface="Noto Sans"/>
                <a:cs typeface="Noto Sans"/>
              </a:rPr>
              <a:t>ϵ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i(1−</a:t>
            </a:r>
            <a:r>
              <a:rPr sz="2500" spc="-215" dirty="0">
                <a:solidFill>
                  <a:srgbClr val="606060"/>
                </a:solidFill>
                <a:latin typeface="Noto Sans"/>
                <a:cs typeface="Noto Sans"/>
              </a:rPr>
              <a:t>ϵ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)10−i≈0.05</a:t>
            </a:r>
            <a:endParaRPr sz="2500">
              <a:latin typeface="Arial Black"/>
              <a:cs typeface="Arial Black"/>
            </a:endParaRPr>
          </a:p>
          <a:p>
            <a:pPr marL="12700" marR="276860">
              <a:lnSpc>
                <a:spcPts val="2500"/>
              </a:lnSpc>
            </a:pPr>
            <a:r>
              <a:rPr sz="2500" spc="-254" dirty="0">
                <a:solidFill>
                  <a:srgbClr val="606060"/>
                </a:solidFill>
                <a:latin typeface="Arial Black"/>
                <a:cs typeface="Arial Black"/>
              </a:rPr>
              <a:t>It </a:t>
            </a:r>
            <a:r>
              <a:rPr sz="2500" spc="-300" dirty="0">
                <a:solidFill>
                  <a:srgbClr val="606060"/>
                </a:solidFill>
                <a:latin typeface="Arial Black"/>
                <a:cs typeface="Arial Black"/>
              </a:rPr>
              <a:t>can </a:t>
            </a:r>
            <a:r>
              <a:rPr sz="2500" spc="-204" dirty="0">
                <a:solidFill>
                  <a:srgbClr val="606060"/>
                </a:solidFill>
                <a:latin typeface="Arial Black"/>
                <a:cs typeface="Arial Black"/>
              </a:rPr>
              <a:t>be </a:t>
            </a:r>
            <a:r>
              <a:rPr sz="2500" spc="-254" dirty="0">
                <a:solidFill>
                  <a:srgbClr val="606060"/>
                </a:solidFill>
                <a:latin typeface="Arial Black"/>
                <a:cs typeface="Arial Black"/>
              </a:rPr>
              <a:t>seen </a:t>
            </a:r>
            <a:r>
              <a:rPr sz="2500" spc="-220" dirty="0">
                <a:solidFill>
                  <a:srgbClr val="606060"/>
                </a:solidFill>
                <a:latin typeface="Arial Black"/>
                <a:cs typeface="Arial Black"/>
              </a:rPr>
              <a:t>that </a:t>
            </a:r>
            <a:r>
              <a:rPr sz="2500" spc="-245" dirty="0">
                <a:solidFill>
                  <a:srgbClr val="606060"/>
                </a:solidFill>
                <a:latin typeface="Arial Black"/>
                <a:cs typeface="Arial Black"/>
              </a:rPr>
              <a:t>with </a:t>
            </a:r>
            <a:r>
              <a:rPr sz="2500" spc="-21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2500" spc="-235" dirty="0">
                <a:solidFill>
                  <a:srgbClr val="606060"/>
                </a:solidFill>
                <a:latin typeface="Arial Black"/>
                <a:cs typeface="Arial Black"/>
              </a:rPr>
              <a:t>theoretical </a:t>
            </a:r>
            <a:r>
              <a:rPr sz="2500" spc="-229" dirty="0">
                <a:solidFill>
                  <a:srgbClr val="606060"/>
                </a:solidFill>
                <a:latin typeface="Arial Black"/>
                <a:cs typeface="Arial Black"/>
              </a:rPr>
              <a:t>guarantees  </a:t>
            </a:r>
            <a:r>
              <a:rPr sz="2500" spc="-250" dirty="0">
                <a:solidFill>
                  <a:srgbClr val="606060"/>
                </a:solidFill>
                <a:latin typeface="Arial Black"/>
                <a:cs typeface="Arial Black"/>
              </a:rPr>
              <a:t>stated </a:t>
            </a:r>
            <a:r>
              <a:rPr sz="2500" spc="-229" dirty="0">
                <a:solidFill>
                  <a:srgbClr val="606060"/>
                </a:solidFill>
                <a:latin typeface="Arial Black"/>
                <a:cs typeface="Arial Black"/>
              </a:rPr>
              <a:t>above </a:t>
            </a:r>
            <a:r>
              <a:rPr sz="2500" spc="-210" dirty="0">
                <a:solidFill>
                  <a:srgbClr val="606060"/>
                </a:solidFill>
                <a:latin typeface="Arial Black"/>
                <a:cs typeface="Arial Black"/>
              </a:rPr>
              <a:t>an </a:t>
            </a:r>
            <a:r>
              <a:rPr sz="2500" spc="-229" dirty="0">
                <a:solidFill>
                  <a:srgbClr val="606060"/>
                </a:solidFill>
                <a:latin typeface="Arial Black"/>
                <a:cs typeface="Arial Black"/>
              </a:rPr>
              <a:t>ensemble </a:t>
            </a:r>
            <a:r>
              <a:rPr sz="2500" spc="-195" dirty="0">
                <a:solidFill>
                  <a:srgbClr val="606060"/>
                </a:solidFill>
                <a:latin typeface="Arial Black"/>
                <a:cs typeface="Arial Black"/>
              </a:rPr>
              <a:t>model </a:t>
            </a:r>
            <a:r>
              <a:rPr sz="2500" spc="-175" dirty="0">
                <a:solidFill>
                  <a:srgbClr val="606060"/>
                </a:solidFill>
                <a:latin typeface="Arial Black"/>
                <a:cs typeface="Arial Black"/>
              </a:rPr>
              <a:t>performs  </a:t>
            </a:r>
            <a:r>
              <a:rPr sz="2500" spc="-245" dirty="0">
                <a:solidFill>
                  <a:srgbClr val="606060"/>
                </a:solidFill>
                <a:latin typeface="Arial Black"/>
                <a:cs typeface="Arial Black"/>
              </a:rPr>
              <a:t>significantly </a:t>
            </a:r>
            <a:r>
              <a:rPr sz="2500" spc="-275" dirty="0">
                <a:solidFill>
                  <a:srgbClr val="606060"/>
                </a:solidFill>
                <a:latin typeface="Arial Black"/>
                <a:cs typeface="Arial Black"/>
              </a:rPr>
              <a:t>well </a:t>
            </a:r>
            <a:r>
              <a:rPr sz="2500" spc="-200" dirty="0">
                <a:solidFill>
                  <a:srgbClr val="606060"/>
                </a:solidFill>
                <a:latin typeface="Arial Black"/>
                <a:cs typeface="Arial Black"/>
              </a:rPr>
              <a:t>over </a:t>
            </a:r>
            <a:r>
              <a:rPr sz="2500" spc="-280" dirty="0">
                <a:solidFill>
                  <a:srgbClr val="606060"/>
                </a:solidFill>
                <a:latin typeface="Arial Black"/>
                <a:cs typeface="Arial Black"/>
              </a:rPr>
              <a:t>a </a:t>
            </a:r>
            <a:r>
              <a:rPr sz="2500" spc="-245" dirty="0">
                <a:solidFill>
                  <a:srgbClr val="606060"/>
                </a:solidFill>
                <a:latin typeface="Arial Black"/>
                <a:cs typeface="Arial Black"/>
              </a:rPr>
              <a:t>single </a:t>
            </a:r>
            <a:r>
              <a:rPr sz="2500" spc="-240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2500" spc="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500" spc="-210" dirty="0">
                <a:solidFill>
                  <a:srgbClr val="606060"/>
                </a:solidFill>
                <a:latin typeface="Arial Black"/>
                <a:cs typeface="Arial Black"/>
              </a:rPr>
              <a:t>tree.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2235200"/>
            <a:ext cx="62185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400" dirty="0">
                <a:solidFill>
                  <a:srgbClr val="28B6F6"/>
                </a:solidFill>
                <a:latin typeface="Georgia"/>
                <a:cs typeface="Georgia"/>
              </a:rPr>
              <a:t>Thank</a:t>
            </a:r>
            <a:r>
              <a:rPr sz="9600" spc="95" dirty="0">
                <a:solidFill>
                  <a:srgbClr val="28B6F6"/>
                </a:solidFill>
                <a:latin typeface="Georgia"/>
                <a:cs typeface="Georgia"/>
              </a:rPr>
              <a:t> </a:t>
            </a:r>
            <a:r>
              <a:rPr sz="9600" spc="545" dirty="0">
                <a:solidFill>
                  <a:srgbClr val="28B6F6"/>
                </a:solidFill>
                <a:latin typeface="Georgia"/>
                <a:cs typeface="Georgia"/>
              </a:rPr>
              <a:t>you</a:t>
            </a:r>
            <a:endParaRPr sz="9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970098"/>
            <a:ext cx="1947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-19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800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spc="-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spc="-1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spc="-3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5100" y="4127500"/>
            <a:ext cx="3595370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02020"/>
                </a:solidFill>
                <a:latin typeface="Arial"/>
                <a:cs typeface="Arial"/>
              </a:rPr>
              <a:t>-&gt; Decision</a:t>
            </a:r>
            <a:r>
              <a:rPr sz="25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202020"/>
                </a:solidFill>
                <a:latin typeface="Arial"/>
                <a:cs typeface="Arial"/>
              </a:rPr>
              <a:t>Tree</a:t>
            </a:r>
            <a:endParaRPr sz="2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900"/>
              </a:spcBef>
            </a:pPr>
            <a:r>
              <a:rPr sz="2400" dirty="0">
                <a:solidFill>
                  <a:srgbClr val="3F3F3F"/>
                </a:solidFill>
                <a:latin typeface="Liberation Sans"/>
                <a:cs typeface="Liberation Sans"/>
              </a:rPr>
              <a:t>-&gt; Algorithm</a:t>
            </a:r>
            <a:r>
              <a:rPr sz="2400" spc="-90" dirty="0">
                <a:solidFill>
                  <a:srgbClr val="3F3F3F"/>
                </a:solidFill>
                <a:latin typeface="Liberation Sans"/>
                <a:cs typeface="Liberation San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Liberation Sans"/>
                <a:cs typeface="Liberation Sans"/>
              </a:rPr>
              <a:t>Comparisons</a:t>
            </a:r>
            <a:endParaRPr sz="24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-&gt; GUI With</a:t>
            </a:r>
            <a:r>
              <a:rPr sz="23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Tkinter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700" y="2870200"/>
            <a:ext cx="282956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02020"/>
                </a:solidFill>
                <a:latin typeface="Arial"/>
                <a:cs typeface="Arial"/>
              </a:rPr>
              <a:t>-&gt; Gradient</a:t>
            </a:r>
            <a:r>
              <a:rPr sz="2400" spc="-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02020"/>
                </a:solidFill>
                <a:latin typeface="Arial"/>
                <a:cs typeface="Arial"/>
              </a:rPr>
              <a:t>Boosting</a:t>
            </a:r>
            <a:endParaRPr sz="2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820"/>
              </a:spcBef>
            </a:pPr>
            <a:r>
              <a:rPr sz="2400" dirty="0">
                <a:solidFill>
                  <a:srgbClr val="3F3F3F"/>
                </a:solidFill>
                <a:latin typeface="Liberation Sans"/>
                <a:cs typeface="Liberation Sans"/>
              </a:rPr>
              <a:t>-&gt; </a:t>
            </a:r>
            <a:r>
              <a:rPr sz="2400" spc="-5" dirty="0">
                <a:solidFill>
                  <a:srgbClr val="3F3F3F"/>
                </a:solidFill>
                <a:latin typeface="Liberation Sans"/>
                <a:cs typeface="Liberation Sans"/>
              </a:rPr>
              <a:t>Random</a:t>
            </a:r>
            <a:r>
              <a:rPr sz="2400" spc="-40" dirty="0">
                <a:solidFill>
                  <a:srgbClr val="3F3F3F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3F3F3F"/>
                </a:solidFill>
                <a:latin typeface="Liberation Sans"/>
                <a:cs typeface="Liberation Sans"/>
              </a:rPr>
              <a:t>Forest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100" y="355600"/>
            <a:ext cx="2880360" cy="227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-&gt;</a:t>
            </a:r>
            <a:r>
              <a:rPr sz="24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06060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dirty="0">
                <a:solidFill>
                  <a:srgbClr val="3F3F3F"/>
                </a:solidFill>
                <a:latin typeface="Liberation Sans"/>
                <a:cs typeface="Liberation Sans"/>
              </a:rPr>
              <a:t>-&gt;</a:t>
            </a:r>
            <a:r>
              <a:rPr sz="2400" spc="-90" dirty="0">
                <a:solidFill>
                  <a:srgbClr val="3F3F3F"/>
                </a:solidFill>
                <a:latin typeface="Liberation Sans"/>
                <a:cs typeface="Liberation Sans"/>
              </a:rPr>
              <a:t> </a:t>
            </a:r>
            <a:r>
              <a:rPr sz="2400" dirty="0">
                <a:solidFill>
                  <a:srgbClr val="3F3F3F"/>
                </a:solidFill>
                <a:latin typeface="Liberation Sans"/>
                <a:cs typeface="Liberation Sans"/>
              </a:rPr>
              <a:t>Acknowledgement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solidFill>
                  <a:srgbClr val="3F3F3F"/>
                </a:solidFill>
                <a:latin typeface="Liberation Sans"/>
                <a:cs typeface="Liberation Sans"/>
              </a:rPr>
              <a:t>-&gt; About</a:t>
            </a:r>
            <a:r>
              <a:rPr sz="2400" spc="-25" dirty="0">
                <a:solidFill>
                  <a:srgbClr val="3F3F3F"/>
                </a:solidFill>
                <a:latin typeface="Liberation Sans"/>
                <a:cs typeface="Liberation San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Liberation Sans"/>
                <a:cs typeface="Liberation Sans"/>
              </a:rPr>
              <a:t>Dataset</a:t>
            </a:r>
            <a:endParaRPr sz="2400">
              <a:latin typeface="Liberation Sans"/>
              <a:cs typeface="Liberation Sans"/>
            </a:endParaRPr>
          </a:p>
          <a:p>
            <a:pPr marL="25400">
              <a:lnSpc>
                <a:spcPct val="100000"/>
              </a:lnSpc>
              <a:spcBef>
                <a:spcPts val="2320"/>
              </a:spcBef>
            </a:pPr>
            <a:r>
              <a:rPr sz="2400" dirty="0">
                <a:solidFill>
                  <a:srgbClr val="3F3F3F"/>
                </a:solidFill>
                <a:latin typeface="Liberation Sans"/>
                <a:cs typeface="Liberation Sans"/>
              </a:rPr>
              <a:t>-&gt; </a:t>
            </a:r>
            <a:r>
              <a:rPr sz="2400" spc="-5" dirty="0">
                <a:solidFill>
                  <a:srgbClr val="3F3F3F"/>
                </a:solidFill>
                <a:latin typeface="Liberation Sans"/>
                <a:cs typeface="Liberation Sans"/>
              </a:rPr>
              <a:t>Libraries</a:t>
            </a:r>
            <a:r>
              <a:rPr sz="2400" spc="-30" dirty="0">
                <a:solidFill>
                  <a:srgbClr val="3F3F3F"/>
                </a:solidFill>
                <a:latin typeface="Liberation Sans"/>
                <a:cs typeface="Liberation Sans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Liberation Sans"/>
                <a:cs typeface="Liberation Sans"/>
              </a:rPr>
              <a:t>Used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006" y="2990164"/>
            <a:ext cx="3061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2669540"/>
            <a:ext cx="7007859" cy="1671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91770" marR="5080" indent="-179070">
              <a:lnSpc>
                <a:spcPct val="87500"/>
              </a:lnSpc>
              <a:spcBef>
                <a:spcPts val="459"/>
              </a:spcBef>
            </a:pPr>
            <a:r>
              <a:rPr sz="2400" spc="-124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r>
              <a:rPr sz="2400" spc="-100" dirty="0">
                <a:solidFill>
                  <a:srgbClr val="40B9D2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Our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goal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this project </a:t>
            </a:r>
            <a:r>
              <a:rPr sz="2400" spc="-140" dirty="0">
                <a:solidFill>
                  <a:srgbClr val="585858"/>
                </a:solidFill>
                <a:latin typeface="Arial"/>
                <a:cs typeface="Arial"/>
              </a:rPr>
              <a:t>was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use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regression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and 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classification 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techniques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order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estimate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sale  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price</a:t>
            </a:r>
            <a:r>
              <a:rPr sz="24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-20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4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Arial"/>
                <a:cs typeface="Arial"/>
              </a:rPr>
              <a:t>house</a:t>
            </a:r>
            <a:r>
              <a:rPr sz="2400" spc="-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4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King</a:t>
            </a:r>
            <a:r>
              <a:rPr sz="2400" spc="-2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County,</a:t>
            </a:r>
            <a:r>
              <a:rPr sz="2400" spc="-3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Washington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given</a:t>
            </a:r>
            <a:r>
              <a:rPr sz="24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the 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feature</a:t>
            </a:r>
            <a:r>
              <a:rPr sz="2400" spc="-1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400" spc="-1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pricing</a:t>
            </a:r>
            <a:r>
              <a:rPr sz="24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400" spc="-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2400" spc="-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around</a:t>
            </a:r>
            <a:r>
              <a:rPr sz="2400" spc="-2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lang="en-IN" sz="2400" spc="-12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2400" spc="-120" dirty="0">
                <a:solidFill>
                  <a:srgbClr val="585858"/>
                </a:solidFill>
                <a:latin typeface="Arial"/>
                <a:cs typeface="Arial"/>
              </a:rPr>
              <a:t>,000</a:t>
            </a:r>
            <a:r>
              <a:rPr sz="24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Arial"/>
                <a:cs typeface="Arial"/>
              </a:rPr>
              <a:t>houses</a:t>
            </a:r>
            <a:r>
              <a:rPr sz="2400" spc="-1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sold 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595959"/>
                </a:solidFill>
                <a:latin typeface="Arial"/>
                <a:cs typeface="Arial"/>
              </a:rPr>
              <a:t>within </a:t>
            </a:r>
            <a:r>
              <a:rPr sz="2400" spc="-95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2400" spc="-3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year.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9754"/>
            <a:ext cx="3500120" cy="4949190"/>
          </a:xfrm>
          <a:custGeom>
            <a:avLst/>
            <a:gdLst/>
            <a:ahLst/>
            <a:cxnLst/>
            <a:rect l="l" t="t" r="r" b="b"/>
            <a:pathLst>
              <a:path w="3500120" h="4949190">
                <a:moveTo>
                  <a:pt x="3500094" y="0"/>
                </a:moveTo>
                <a:lnTo>
                  <a:pt x="0" y="0"/>
                </a:lnTo>
                <a:lnTo>
                  <a:pt x="0" y="4948745"/>
                </a:lnTo>
                <a:lnTo>
                  <a:pt x="3500094" y="4948745"/>
                </a:lnTo>
                <a:lnTo>
                  <a:pt x="3500094" y="0"/>
                </a:lnTo>
                <a:close/>
              </a:path>
            </a:pathLst>
          </a:custGeom>
          <a:solidFill>
            <a:srgbClr val="28B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7200" y="2415539"/>
            <a:ext cx="7122159" cy="1600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600" spc="-235" dirty="0">
                <a:solidFill>
                  <a:srgbClr val="414141"/>
                </a:solidFill>
                <a:latin typeface="Arial Black"/>
                <a:cs typeface="Arial Black"/>
              </a:rPr>
              <a:t>We </a:t>
            </a:r>
            <a:r>
              <a:rPr sz="2600" spc="-220" dirty="0">
                <a:solidFill>
                  <a:srgbClr val="414141"/>
                </a:solidFill>
                <a:latin typeface="Arial Black"/>
                <a:cs typeface="Arial Black"/>
              </a:rPr>
              <a:t>would </a:t>
            </a:r>
            <a:r>
              <a:rPr sz="2600" spc="-270" dirty="0">
                <a:solidFill>
                  <a:srgbClr val="414141"/>
                </a:solidFill>
                <a:latin typeface="Arial Black"/>
                <a:cs typeface="Arial Black"/>
              </a:rPr>
              <a:t>like </a:t>
            </a:r>
            <a:r>
              <a:rPr sz="2600" spc="-204" dirty="0">
                <a:solidFill>
                  <a:srgbClr val="414141"/>
                </a:solidFill>
                <a:latin typeface="Arial Black"/>
                <a:cs typeface="Arial Black"/>
              </a:rPr>
              <a:t>to </a:t>
            </a:r>
            <a:r>
              <a:rPr sz="2600" spc="-240" dirty="0">
                <a:solidFill>
                  <a:srgbClr val="414141"/>
                </a:solidFill>
                <a:latin typeface="Arial Black"/>
                <a:cs typeface="Arial Black"/>
              </a:rPr>
              <a:t>thank </a:t>
            </a:r>
            <a:r>
              <a:rPr sz="2600" spc="-135" dirty="0">
                <a:solidFill>
                  <a:srgbClr val="414141"/>
                </a:solidFill>
                <a:latin typeface="Arial Black"/>
                <a:cs typeface="Arial Black"/>
              </a:rPr>
              <a:t>our </a:t>
            </a:r>
            <a:r>
              <a:rPr sz="2600" spc="-195" dirty="0">
                <a:solidFill>
                  <a:srgbClr val="414141"/>
                </a:solidFill>
                <a:latin typeface="Arial Black"/>
                <a:cs typeface="Arial Black"/>
              </a:rPr>
              <a:t>mentor(</a:t>
            </a:r>
            <a:r>
              <a:rPr sz="2600" spc="-60" dirty="0">
                <a:solidFill>
                  <a:srgbClr val="414141"/>
                </a:solidFill>
                <a:latin typeface="Arial Black"/>
                <a:cs typeface="Arial Black"/>
              </a:rPr>
              <a:t> </a:t>
            </a:r>
            <a:r>
              <a:rPr sz="2600" spc="-225" dirty="0">
                <a:solidFill>
                  <a:srgbClr val="414141"/>
                </a:solidFill>
                <a:latin typeface="Arial Black"/>
                <a:cs typeface="Arial Black"/>
              </a:rPr>
              <a:t>Mamta</a:t>
            </a:r>
            <a:endParaRPr sz="2600" dirty="0">
              <a:latin typeface="Arial Black"/>
              <a:cs typeface="Arial Black"/>
            </a:endParaRPr>
          </a:p>
          <a:p>
            <a:pPr marL="12700" marR="5080">
              <a:lnSpc>
                <a:spcPts val="2600"/>
              </a:lnSpc>
              <a:spcBef>
                <a:spcPts val="1000"/>
              </a:spcBef>
            </a:pPr>
            <a:r>
              <a:rPr sz="2600" spc="-240" dirty="0">
                <a:solidFill>
                  <a:srgbClr val="414141"/>
                </a:solidFill>
                <a:latin typeface="Arial Black"/>
                <a:cs typeface="Arial Black"/>
              </a:rPr>
              <a:t>Kath</a:t>
            </a:r>
            <a:r>
              <a:rPr lang="en-IN" sz="2600" spc="-240" dirty="0">
                <a:solidFill>
                  <a:srgbClr val="414141"/>
                </a:solidFill>
                <a:latin typeface="Arial Black"/>
                <a:cs typeface="Arial Black"/>
              </a:rPr>
              <a:t>u</a:t>
            </a:r>
            <a:r>
              <a:rPr sz="2600" spc="-240" dirty="0">
                <a:solidFill>
                  <a:srgbClr val="414141"/>
                </a:solidFill>
                <a:latin typeface="Arial Black"/>
                <a:cs typeface="Arial Black"/>
              </a:rPr>
              <a:t>ria </a:t>
            </a:r>
            <a:r>
              <a:rPr sz="2600" spc="-229" dirty="0">
                <a:solidFill>
                  <a:srgbClr val="414141"/>
                </a:solidFill>
                <a:latin typeface="Arial Black"/>
                <a:cs typeface="Arial Black"/>
              </a:rPr>
              <a:t>mam) </a:t>
            </a:r>
            <a:r>
              <a:rPr sz="2600" spc="-130" dirty="0">
                <a:solidFill>
                  <a:srgbClr val="414141"/>
                </a:solidFill>
                <a:latin typeface="Arial Black"/>
                <a:cs typeface="Arial Black"/>
              </a:rPr>
              <a:t>for </a:t>
            </a:r>
            <a:r>
              <a:rPr sz="2600" spc="-170" dirty="0">
                <a:solidFill>
                  <a:srgbClr val="414141"/>
                </a:solidFill>
                <a:latin typeface="Arial Black"/>
                <a:cs typeface="Arial Black"/>
              </a:rPr>
              <a:t>her </a:t>
            </a:r>
            <a:r>
              <a:rPr sz="2600" spc="-290" dirty="0">
                <a:solidFill>
                  <a:srgbClr val="414141"/>
                </a:solidFill>
                <a:latin typeface="Arial Black"/>
                <a:cs typeface="Arial Black"/>
              </a:rPr>
              <a:t>advice </a:t>
            </a:r>
            <a:r>
              <a:rPr sz="2600" spc="-195" dirty="0">
                <a:solidFill>
                  <a:srgbClr val="414141"/>
                </a:solidFill>
                <a:latin typeface="Arial Black"/>
                <a:cs typeface="Arial Black"/>
              </a:rPr>
              <a:t>and </a:t>
            </a:r>
            <a:r>
              <a:rPr sz="2600" spc="-204" dirty="0">
                <a:solidFill>
                  <a:srgbClr val="414141"/>
                </a:solidFill>
                <a:latin typeface="Arial Black"/>
                <a:cs typeface="Arial Black"/>
              </a:rPr>
              <a:t>inputs </a:t>
            </a:r>
            <a:r>
              <a:rPr sz="2600" spc="-155" dirty="0">
                <a:solidFill>
                  <a:srgbClr val="414141"/>
                </a:solidFill>
                <a:latin typeface="Arial Black"/>
                <a:cs typeface="Arial Black"/>
              </a:rPr>
              <a:t>on  </a:t>
            </a:r>
            <a:r>
              <a:rPr sz="2600" spc="-220" dirty="0">
                <a:solidFill>
                  <a:srgbClr val="414141"/>
                </a:solidFill>
                <a:latin typeface="Arial Black"/>
                <a:cs typeface="Arial Black"/>
              </a:rPr>
              <a:t>the </a:t>
            </a:r>
            <a:r>
              <a:rPr sz="2600" spc="-235" dirty="0">
                <a:solidFill>
                  <a:srgbClr val="414141"/>
                </a:solidFill>
                <a:latin typeface="Arial Black"/>
                <a:cs typeface="Arial Black"/>
              </a:rPr>
              <a:t>project.It could </a:t>
            </a:r>
            <a:r>
              <a:rPr sz="2600" spc="-200" dirty="0">
                <a:solidFill>
                  <a:srgbClr val="414141"/>
                </a:solidFill>
                <a:latin typeface="Arial Black"/>
                <a:cs typeface="Arial Black"/>
              </a:rPr>
              <a:t>only </a:t>
            </a:r>
            <a:r>
              <a:rPr sz="2600" spc="-210" dirty="0">
                <a:solidFill>
                  <a:srgbClr val="414141"/>
                </a:solidFill>
                <a:latin typeface="Arial Black"/>
                <a:cs typeface="Arial Black"/>
              </a:rPr>
              <a:t>be </a:t>
            </a:r>
            <a:r>
              <a:rPr sz="2600" spc="-229" dirty="0">
                <a:solidFill>
                  <a:srgbClr val="414141"/>
                </a:solidFill>
                <a:latin typeface="Arial Black"/>
                <a:cs typeface="Arial Black"/>
              </a:rPr>
              <a:t>possible </a:t>
            </a:r>
            <a:r>
              <a:rPr sz="2600" spc="-130" dirty="0">
                <a:solidFill>
                  <a:srgbClr val="414141"/>
                </a:solidFill>
                <a:latin typeface="Arial Black"/>
                <a:cs typeface="Arial Black"/>
              </a:rPr>
              <a:t>for </a:t>
            </a:r>
            <a:r>
              <a:rPr sz="2600" spc="-245" dirty="0">
                <a:solidFill>
                  <a:srgbClr val="414141"/>
                </a:solidFill>
                <a:latin typeface="Arial Black"/>
                <a:cs typeface="Arial Black"/>
              </a:rPr>
              <a:t>us </a:t>
            </a:r>
            <a:r>
              <a:rPr sz="2600" spc="-204" dirty="0">
                <a:solidFill>
                  <a:srgbClr val="414141"/>
                </a:solidFill>
                <a:latin typeface="Arial Black"/>
                <a:cs typeface="Arial Black"/>
              </a:rPr>
              <a:t>to  </a:t>
            </a:r>
            <a:r>
              <a:rPr sz="2600" spc="-285" dirty="0">
                <a:solidFill>
                  <a:srgbClr val="414141"/>
                </a:solidFill>
                <a:latin typeface="Arial Black"/>
                <a:cs typeface="Arial Black"/>
              </a:rPr>
              <a:t>make </a:t>
            </a:r>
            <a:r>
              <a:rPr sz="2600" spc="-240" dirty="0">
                <a:solidFill>
                  <a:srgbClr val="414141"/>
                </a:solidFill>
                <a:latin typeface="Arial Black"/>
                <a:cs typeface="Arial Black"/>
              </a:rPr>
              <a:t>this </a:t>
            </a:r>
            <a:r>
              <a:rPr sz="2600" spc="-235" dirty="0">
                <a:solidFill>
                  <a:srgbClr val="414141"/>
                </a:solidFill>
                <a:latin typeface="Arial Black"/>
                <a:cs typeface="Arial Black"/>
              </a:rPr>
              <a:t>project </a:t>
            </a:r>
            <a:r>
              <a:rPr sz="2600" spc="-254" dirty="0">
                <a:solidFill>
                  <a:srgbClr val="414141"/>
                </a:solidFill>
                <a:latin typeface="Arial Black"/>
                <a:cs typeface="Arial Black"/>
              </a:rPr>
              <a:t>with </a:t>
            </a:r>
            <a:r>
              <a:rPr sz="2600" spc="-220" dirty="0">
                <a:solidFill>
                  <a:srgbClr val="414141"/>
                </a:solidFill>
                <a:latin typeface="Arial Black"/>
                <a:cs typeface="Arial Black"/>
              </a:rPr>
              <a:t>the </a:t>
            </a:r>
            <a:r>
              <a:rPr sz="2600" spc="-195" dirty="0">
                <a:solidFill>
                  <a:srgbClr val="414141"/>
                </a:solidFill>
                <a:latin typeface="Arial Black"/>
                <a:cs typeface="Arial Black"/>
              </a:rPr>
              <a:t>help </a:t>
            </a:r>
            <a:r>
              <a:rPr sz="2600" spc="-150" dirty="0">
                <a:solidFill>
                  <a:srgbClr val="414141"/>
                </a:solidFill>
                <a:latin typeface="Arial Black"/>
                <a:cs typeface="Arial Black"/>
              </a:rPr>
              <a:t>of </a:t>
            </a:r>
            <a:r>
              <a:rPr sz="2600" spc="-135" dirty="0">
                <a:solidFill>
                  <a:srgbClr val="414141"/>
                </a:solidFill>
                <a:latin typeface="Arial Black"/>
                <a:cs typeface="Arial Black"/>
              </a:rPr>
              <a:t>our</a:t>
            </a:r>
            <a:r>
              <a:rPr sz="2600" spc="55" dirty="0">
                <a:solidFill>
                  <a:srgbClr val="414141"/>
                </a:solidFill>
                <a:latin typeface="Arial Black"/>
                <a:cs typeface="Arial Black"/>
              </a:rPr>
              <a:t> </a:t>
            </a:r>
            <a:r>
              <a:rPr sz="2600" spc="-190" dirty="0">
                <a:solidFill>
                  <a:srgbClr val="414141"/>
                </a:solidFill>
                <a:latin typeface="Arial Black"/>
                <a:cs typeface="Arial Black"/>
              </a:rPr>
              <a:t>mentor.</a:t>
            </a:r>
            <a:endParaRPr sz="26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" y="2425700"/>
            <a:ext cx="342201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320" dirty="0">
                <a:solidFill>
                  <a:srgbClr val="FFFFFF"/>
                </a:solidFill>
                <a:latin typeface="Arial Black"/>
                <a:cs typeface="Arial Black"/>
              </a:rPr>
              <a:t>Acknowledgement</a:t>
            </a:r>
            <a:endParaRPr sz="3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911733"/>
            <a:ext cx="195897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95" dirty="0">
                <a:solidFill>
                  <a:srgbClr val="FFFFFF"/>
                </a:solidFill>
                <a:latin typeface="Arial"/>
                <a:cs typeface="Arial"/>
              </a:rPr>
              <a:t>About  </a:t>
            </a:r>
            <a:r>
              <a:rPr sz="4800" spc="-3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spc="-3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2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00" spc="-3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-5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spc="3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3029" y="899312"/>
            <a:ext cx="7150100" cy="5632183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1035"/>
              </a:spcBef>
              <a:buClr>
                <a:srgbClr val="40B9D2"/>
              </a:buClr>
              <a:buChar char=""/>
              <a:tabLst>
                <a:tab pos="220979" algn="l"/>
              </a:tabLst>
            </a:pP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Our</a:t>
            </a:r>
            <a:r>
              <a:rPr sz="22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sz="22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585858"/>
                </a:solidFill>
                <a:latin typeface="Arial"/>
                <a:cs typeface="Arial"/>
              </a:rPr>
              <a:t>comes</a:t>
            </a:r>
            <a:r>
              <a:rPr sz="22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2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2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585858"/>
                </a:solidFill>
                <a:latin typeface="Arial"/>
                <a:cs typeface="Arial"/>
              </a:rPr>
              <a:t>Kaggle</a:t>
            </a:r>
            <a:r>
              <a:rPr sz="22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Arial"/>
                <a:cs typeface="Arial"/>
              </a:rPr>
              <a:t>competition.</a:t>
            </a:r>
            <a:endParaRPr sz="2200" dirty="0">
              <a:latin typeface="Arial"/>
              <a:cs typeface="Arial"/>
            </a:endParaRPr>
          </a:p>
          <a:p>
            <a:pPr marL="220979" marR="145415" indent="-182880">
              <a:lnSpc>
                <a:spcPts val="2380"/>
              </a:lnSpc>
              <a:spcBef>
                <a:spcPts val="1230"/>
              </a:spcBef>
              <a:buClr>
                <a:srgbClr val="40B9D2"/>
              </a:buClr>
              <a:buChar char=""/>
              <a:tabLst>
                <a:tab pos="220979" algn="l"/>
              </a:tabLst>
            </a:pP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Our 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dataset 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contains </a:t>
            </a:r>
            <a:r>
              <a:rPr sz="2200" spc="-114" dirty="0">
                <a:solidFill>
                  <a:srgbClr val="585858"/>
                </a:solidFill>
                <a:latin typeface="Arial"/>
                <a:cs typeface="Arial"/>
              </a:rPr>
              <a:t>house </a:t>
            </a:r>
            <a:r>
              <a:rPr sz="2200" spc="-125" dirty="0">
                <a:solidFill>
                  <a:srgbClr val="585858"/>
                </a:solidFill>
                <a:latin typeface="Arial"/>
                <a:cs typeface="Arial"/>
              </a:rPr>
              <a:t>sale </a:t>
            </a:r>
            <a:r>
              <a:rPr sz="2200" spc="-90" dirty="0">
                <a:solidFill>
                  <a:srgbClr val="585858"/>
                </a:solidFill>
                <a:latin typeface="Arial"/>
                <a:cs typeface="Arial"/>
              </a:rPr>
              <a:t>prices and </a:t>
            </a:r>
            <a:r>
              <a:rPr sz="2200" spc="-15" dirty="0">
                <a:solidFill>
                  <a:srgbClr val="585858"/>
                </a:solidFill>
                <a:latin typeface="Arial"/>
                <a:cs typeface="Arial"/>
              </a:rPr>
              <a:t>its </a:t>
            </a:r>
            <a:r>
              <a:rPr sz="2200" spc="-60" dirty="0">
                <a:solidFill>
                  <a:srgbClr val="585858"/>
                </a:solidFill>
                <a:latin typeface="Arial"/>
                <a:cs typeface="Arial"/>
              </a:rPr>
              <a:t>features </a:t>
            </a:r>
            <a:r>
              <a:rPr sz="2200" spc="10" dirty="0">
                <a:solidFill>
                  <a:srgbClr val="585858"/>
                </a:solidFill>
                <a:latin typeface="Arial"/>
                <a:cs typeface="Arial"/>
              </a:rPr>
              <a:t>for  </a:t>
            </a:r>
            <a:r>
              <a:rPr sz="2200" spc="-100" dirty="0">
                <a:solidFill>
                  <a:srgbClr val="585858"/>
                </a:solidFill>
                <a:latin typeface="Arial"/>
                <a:cs typeface="Arial"/>
              </a:rPr>
              <a:t>homes</a:t>
            </a:r>
            <a:r>
              <a:rPr sz="22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585858"/>
                </a:solidFill>
                <a:latin typeface="Arial"/>
                <a:cs typeface="Arial"/>
              </a:rPr>
              <a:t>sold</a:t>
            </a:r>
            <a:r>
              <a:rPr sz="22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2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585858"/>
                </a:solidFill>
                <a:latin typeface="Arial"/>
                <a:cs typeface="Arial"/>
              </a:rPr>
              <a:t>King</a:t>
            </a:r>
            <a:r>
              <a:rPr sz="2200" spc="-2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585858"/>
                </a:solidFill>
                <a:latin typeface="Arial"/>
                <a:cs typeface="Arial"/>
              </a:rPr>
              <a:t>County,</a:t>
            </a:r>
            <a:r>
              <a:rPr sz="2200" spc="-3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Washington</a:t>
            </a:r>
            <a:r>
              <a:rPr sz="22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22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585858"/>
                </a:solidFill>
                <a:latin typeface="Arial"/>
                <a:cs typeface="Arial"/>
              </a:rPr>
              <a:t>May</a:t>
            </a:r>
            <a:r>
              <a:rPr sz="22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585858"/>
                </a:solidFill>
                <a:latin typeface="Arial"/>
                <a:cs typeface="Arial"/>
              </a:rPr>
              <a:t>2014  </a:t>
            </a:r>
            <a:r>
              <a:rPr sz="2200" spc="-90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2200" spc="-75" dirty="0">
                <a:solidFill>
                  <a:srgbClr val="585858"/>
                </a:solidFill>
                <a:latin typeface="Arial"/>
                <a:cs typeface="Arial"/>
              </a:rPr>
              <a:t>May</a:t>
            </a:r>
            <a:r>
              <a:rPr sz="2200" spc="-2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585858"/>
                </a:solidFill>
                <a:latin typeface="Arial"/>
                <a:cs typeface="Arial"/>
              </a:rPr>
              <a:t>2015.</a:t>
            </a:r>
            <a:endParaRPr sz="2200" dirty="0">
              <a:latin typeface="Arial"/>
              <a:cs typeface="Arial"/>
            </a:endParaRPr>
          </a:p>
          <a:p>
            <a:pPr marL="220979" marR="30480" indent="-182880">
              <a:lnSpc>
                <a:spcPct val="90000"/>
              </a:lnSpc>
              <a:spcBef>
                <a:spcPts val="1160"/>
              </a:spcBef>
              <a:buClr>
                <a:srgbClr val="40B9D2"/>
              </a:buClr>
              <a:buChar char=""/>
              <a:tabLst>
                <a:tab pos="220979" algn="l"/>
              </a:tabLst>
            </a:pP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King</a:t>
            </a:r>
            <a:r>
              <a:rPr sz="2200" spc="-2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585858"/>
                </a:solidFill>
                <a:latin typeface="Arial"/>
                <a:cs typeface="Arial"/>
              </a:rPr>
              <a:t>County</a:t>
            </a:r>
            <a:r>
              <a:rPr sz="22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22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2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most</a:t>
            </a:r>
            <a:r>
              <a:rPr sz="22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585858"/>
                </a:solidFill>
                <a:latin typeface="Arial"/>
                <a:cs typeface="Arial"/>
              </a:rPr>
              <a:t>populous</a:t>
            </a:r>
            <a:r>
              <a:rPr sz="22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county</a:t>
            </a:r>
            <a:r>
              <a:rPr sz="2200" spc="-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200" spc="-2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585858"/>
                </a:solidFill>
                <a:latin typeface="Arial"/>
                <a:cs typeface="Arial"/>
              </a:rPr>
              <a:t>Washington</a:t>
            </a:r>
            <a:r>
              <a:rPr sz="2200" spc="-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585858"/>
                </a:solidFill>
                <a:latin typeface="Arial"/>
                <a:cs typeface="Arial"/>
              </a:rPr>
              <a:t>and  </a:t>
            </a:r>
            <a:r>
              <a:rPr sz="2200" spc="-100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2200" spc="-60" dirty="0">
                <a:solidFill>
                  <a:srgbClr val="585858"/>
                </a:solidFill>
                <a:latin typeface="Arial"/>
                <a:cs typeface="Arial"/>
              </a:rPr>
              <a:t>included </a:t>
            </a:r>
            <a:r>
              <a:rPr sz="2200" spc="-25" dirty="0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sz="2200" spc="-1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200" spc="-80" dirty="0">
                <a:solidFill>
                  <a:srgbClr val="585858"/>
                </a:solidFill>
                <a:latin typeface="Arial"/>
                <a:cs typeface="Arial"/>
              </a:rPr>
              <a:t>Seattle-Tacoma-Bellevue </a:t>
            </a:r>
            <a:r>
              <a:rPr sz="2200" spc="-15" dirty="0">
                <a:solidFill>
                  <a:srgbClr val="585858"/>
                </a:solidFill>
                <a:latin typeface="Arial"/>
                <a:cs typeface="Arial"/>
              </a:rPr>
              <a:t>metropolitan  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statistical </a:t>
            </a:r>
            <a:r>
              <a:rPr sz="2200" spc="-95" dirty="0">
                <a:solidFill>
                  <a:srgbClr val="585858"/>
                </a:solidFill>
                <a:latin typeface="Arial"/>
                <a:cs typeface="Arial"/>
              </a:rPr>
              <a:t>area. </a:t>
            </a:r>
            <a:r>
              <a:rPr sz="2200" spc="-11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county </a:t>
            </a:r>
            <a:r>
              <a:rPr sz="2200" spc="-100" dirty="0">
                <a:solidFill>
                  <a:srgbClr val="585858"/>
                </a:solidFill>
                <a:latin typeface="Arial"/>
                <a:cs typeface="Arial"/>
              </a:rPr>
              <a:t>is </a:t>
            </a:r>
            <a:r>
              <a:rPr sz="2200" spc="-85" dirty="0">
                <a:solidFill>
                  <a:srgbClr val="585858"/>
                </a:solidFill>
                <a:latin typeface="Arial"/>
                <a:cs typeface="Arial"/>
              </a:rPr>
              <a:t>considered </a:t>
            </a:r>
            <a:r>
              <a:rPr sz="2200" spc="-1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200" spc="-105" dirty="0">
                <a:solidFill>
                  <a:srgbClr val="585858"/>
                </a:solidFill>
                <a:latin typeface="Arial"/>
                <a:cs typeface="Arial"/>
              </a:rPr>
              <a:t>13</a:t>
            </a:r>
            <a:r>
              <a:rPr sz="2175" spc="-157" baseline="24904" dirty="0">
                <a:solidFill>
                  <a:srgbClr val="585858"/>
                </a:solidFill>
                <a:latin typeface="Arial"/>
                <a:cs typeface="Arial"/>
              </a:rPr>
              <a:t>th 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most  </a:t>
            </a:r>
            <a:r>
              <a:rPr sz="2200" spc="-75" dirty="0">
                <a:solidFill>
                  <a:srgbClr val="585858"/>
                </a:solidFill>
                <a:latin typeface="Arial"/>
                <a:cs typeface="Arial"/>
              </a:rPr>
              <a:t>populous</a:t>
            </a:r>
            <a:r>
              <a:rPr sz="22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585858"/>
                </a:solidFill>
                <a:latin typeface="Arial"/>
                <a:cs typeface="Arial"/>
              </a:rPr>
              <a:t>county</a:t>
            </a:r>
            <a:r>
              <a:rPr sz="22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2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200" spc="-2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585858"/>
                </a:solidFill>
                <a:latin typeface="Arial"/>
                <a:cs typeface="Arial"/>
              </a:rPr>
              <a:t>United</a:t>
            </a:r>
            <a:r>
              <a:rPr sz="2200" spc="-22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585858"/>
                </a:solidFill>
                <a:latin typeface="Arial"/>
                <a:cs typeface="Arial"/>
              </a:rPr>
              <a:t>States.</a:t>
            </a:r>
            <a:endParaRPr sz="2200" dirty="0">
              <a:latin typeface="Arial"/>
              <a:cs typeface="Arial"/>
            </a:endParaRPr>
          </a:p>
          <a:p>
            <a:pPr marL="217170" indent="-179070">
              <a:lnSpc>
                <a:spcPct val="100000"/>
              </a:lnSpc>
              <a:spcBef>
                <a:spcPts val="805"/>
              </a:spcBef>
              <a:buClr>
                <a:srgbClr val="40B9D2"/>
              </a:buClr>
              <a:buChar char=""/>
              <a:tabLst>
                <a:tab pos="217170" algn="l"/>
              </a:tabLst>
            </a:pPr>
            <a:r>
              <a:rPr sz="2200" spc="-95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2200" spc="-1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lang="en-IN" sz="2200" spc="-12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r>
              <a:rPr sz="2200" spc="-120" dirty="0">
                <a:solidFill>
                  <a:srgbClr val="595959"/>
                </a:solidFill>
                <a:latin typeface="Arial"/>
                <a:cs typeface="Arial"/>
              </a:rPr>
              <a:t>,000+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595959"/>
                </a:solidFill>
                <a:latin typeface="Arial"/>
                <a:cs typeface="Arial"/>
              </a:rPr>
              <a:t>observations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595959"/>
                </a:solidFill>
                <a:latin typeface="Arial"/>
                <a:cs typeface="Arial"/>
              </a:rPr>
              <a:t>dataset.</a:t>
            </a:r>
            <a:endParaRPr sz="2200" dirty="0">
              <a:latin typeface="Arial"/>
              <a:cs typeface="Arial"/>
            </a:endParaRPr>
          </a:p>
          <a:p>
            <a:pPr marL="217170" marR="108585" indent="-179070">
              <a:lnSpc>
                <a:spcPts val="2400"/>
              </a:lnSpc>
              <a:spcBef>
                <a:spcPts val="1140"/>
              </a:spcBef>
              <a:buClr>
                <a:srgbClr val="40B9D2"/>
              </a:buClr>
              <a:buChar char=""/>
              <a:tabLst>
                <a:tab pos="217170" algn="l"/>
              </a:tabLst>
            </a:pPr>
            <a:r>
              <a:rPr sz="2200" spc="-95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21</a:t>
            </a:r>
            <a:r>
              <a:rPr sz="2200" spc="-1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595959"/>
                </a:solidFill>
                <a:latin typeface="Arial"/>
                <a:cs typeface="Arial"/>
              </a:rPr>
              <a:t>total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595959"/>
                </a:solidFill>
                <a:latin typeface="Arial"/>
                <a:cs typeface="Arial"/>
              </a:rPr>
              <a:t>attributes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2200" spc="-1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595959"/>
                </a:solidFill>
                <a:latin typeface="Arial"/>
                <a:cs typeface="Arial"/>
              </a:rPr>
              <a:t>dataset,</a:t>
            </a:r>
            <a:r>
              <a:rPr sz="2200" spc="-1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595959"/>
                </a:solidFill>
                <a:latin typeface="Arial"/>
                <a:cs typeface="Arial"/>
              </a:rPr>
              <a:t>five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2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595959"/>
                </a:solidFill>
                <a:latin typeface="Arial"/>
                <a:cs typeface="Arial"/>
              </a:rPr>
              <a:t>which</a:t>
            </a:r>
            <a:r>
              <a:rPr sz="2200" spc="-1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595959"/>
                </a:solidFill>
                <a:latin typeface="Arial"/>
                <a:cs typeface="Arial"/>
              </a:rPr>
              <a:t>we  </a:t>
            </a:r>
            <a:r>
              <a:rPr sz="2200" spc="-60" dirty="0">
                <a:solidFill>
                  <a:srgbClr val="595959"/>
                </a:solidFill>
                <a:latin typeface="Arial"/>
                <a:cs typeface="Arial"/>
              </a:rPr>
              <a:t>derived </a:t>
            </a:r>
            <a:r>
              <a:rPr sz="2200" spc="5" dirty="0">
                <a:solidFill>
                  <a:srgbClr val="595959"/>
                </a:solidFill>
                <a:latin typeface="Arial"/>
                <a:cs typeface="Arial"/>
              </a:rPr>
              <a:t>from </a:t>
            </a:r>
            <a:r>
              <a:rPr sz="2200" spc="-45" dirty="0">
                <a:solidFill>
                  <a:srgbClr val="595959"/>
                </a:solidFill>
                <a:latin typeface="Arial"/>
                <a:cs typeface="Arial"/>
              </a:rPr>
              <a:t>current </a:t>
            </a:r>
            <a:r>
              <a:rPr sz="2200" spc="-80" dirty="0">
                <a:solidFill>
                  <a:srgbClr val="595959"/>
                </a:solidFill>
                <a:latin typeface="Arial"/>
                <a:cs typeface="Arial"/>
              </a:rPr>
              <a:t>columns. </a:t>
            </a:r>
            <a:r>
              <a:rPr sz="2200" spc="-140" dirty="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sz="2200" spc="-95" dirty="0">
                <a:solidFill>
                  <a:srgbClr val="595959"/>
                </a:solidFill>
                <a:latin typeface="Arial"/>
                <a:cs typeface="Arial"/>
              </a:rPr>
              <a:t>are </a:t>
            </a:r>
            <a:r>
              <a:rPr sz="2200" spc="-55" dirty="0">
                <a:solidFill>
                  <a:srgbClr val="595959"/>
                </a:solidFill>
                <a:latin typeface="Arial"/>
                <a:cs typeface="Arial"/>
              </a:rPr>
              <a:t>planning </a:t>
            </a:r>
            <a:r>
              <a:rPr sz="2200" spc="4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2200" spc="-145" dirty="0">
                <a:solidFill>
                  <a:srgbClr val="595959"/>
                </a:solidFill>
                <a:latin typeface="Arial"/>
                <a:cs typeface="Arial"/>
              </a:rPr>
              <a:t>use </a:t>
            </a:r>
            <a:r>
              <a:rPr sz="2200" spc="-165" dirty="0">
                <a:solidFill>
                  <a:srgbClr val="595959"/>
                </a:solidFill>
                <a:latin typeface="Arial"/>
                <a:cs typeface="Arial"/>
              </a:rPr>
              <a:t>16  </a:t>
            </a:r>
            <a:r>
              <a:rPr sz="2200" spc="-15" dirty="0">
                <a:solidFill>
                  <a:srgbClr val="595959"/>
                </a:solidFill>
                <a:latin typeface="Arial"/>
                <a:cs typeface="Arial"/>
              </a:rPr>
              <a:t>attributes </a:t>
            </a:r>
            <a:r>
              <a:rPr sz="2200" spc="-25" dirty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sz="2200" spc="-50" dirty="0">
                <a:solidFill>
                  <a:srgbClr val="595959"/>
                </a:solidFill>
                <a:latin typeface="Arial"/>
                <a:cs typeface="Arial"/>
              </a:rPr>
              <a:t>our </a:t>
            </a:r>
            <a:r>
              <a:rPr sz="2200" spc="-70" dirty="0">
                <a:solidFill>
                  <a:srgbClr val="595959"/>
                </a:solidFill>
                <a:latin typeface="Arial"/>
                <a:cs typeface="Arial"/>
              </a:rPr>
              <a:t>models: </a:t>
            </a:r>
            <a:r>
              <a:rPr sz="2200" spc="-40" dirty="0">
                <a:solidFill>
                  <a:srgbClr val="595959"/>
                </a:solidFill>
                <a:latin typeface="Arial"/>
                <a:cs typeface="Arial"/>
              </a:rPr>
              <a:t>all </a:t>
            </a:r>
            <a:r>
              <a:rPr sz="2200" spc="-15" dirty="0">
                <a:solidFill>
                  <a:srgbClr val="595959"/>
                </a:solidFill>
                <a:latin typeface="Arial"/>
                <a:cs typeface="Arial"/>
              </a:rPr>
              <a:t>attributes </a:t>
            </a:r>
            <a:r>
              <a:rPr sz="2200" spc="-70" dirty="0">
                <a:solidFill>
                  <a:srgbClr val="595959"/>
                </a:solidFill>
                <a:latin typeface="Arial"/>
                <a:cs typeface="Arial"/>
              </a:rPr>
              <a:t>except </a:t>
            </a:r>
            <a:r>
              <a:rPr sz="2200" spc="10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2200" spc="-35" dirty="0">
                <a:solidFill>
                  <a:srgbClr val="595959"/>
                </a:solidFill>
                <a:latin typeface="Arial"/>
                <a:cs typeface="Arial"/>
              </a:rPr>
              <a:t>id,date,  </a:t>
            </a:r>
            <a:r>
              <a:rPr sz="2200" spc="-50" dirty="0" err="1">
                <a:solidFill>
                  <a:srgbClr val="595959"/>
                </a:solidFill>
                <a:latin typeface="Arial"/>
                <a:cs typeface="Arial"/>
              </a:rPr>
              <a:t>yr_renovated,yr_built,zipcode</a:t>
            </a:r>
            <a:r>
              <a:rPr sz="2200" spc="-5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IN" sz="2200" spc="-5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217170" marR="108585" indent="-179070">
              <a:lnSpc>
                <a:spcPts val="2400"/>
              </a:lnSpc>
              <a:spcBef>
                <a:spcPts val="1140"/>
              </a:spcBef>
              <a:buClr>
                <a:srgbClr val="40B9D2"/>
              </a:buClr>
              <a:buChar char=""/>
              <a:tabLst>
                <a:tab pos="217170" algn="l"/>
              </a:tabLst>
            </a:pPr>
            <a:endParaRPr lang="en-IN" sz="2200" spc="-5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8100" marR="108585">
              <a:lnSpc>
                <a:spcPts val="2400"/>
              </a:lnSpc>
              <a:spcBef>
                <a:spcPts val="1140"/>
              </a:spcBef>
              <a:buClr>
                <a:srgbClr val="40B9D2"/>
              </a:buClr>
              <a:tabLst>
                <a:tab pos="217170" algn="l"/>
              </a:tabLst>
            </a:pPr>
            <a:endParaRPr lang="en-IN" sz="2200" spc="-50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984" y="2785872"/>
            <a:ext cx="3616452" cy="3843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710434"/>
            <a:ext cx="3048635" cy="12420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65"/>
              </a:spcBef>
            </a:pP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Dataset-  </a:t>
            </a:r>
            <a:r>
              <a:rPr sz="4200" spc="-4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2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spc="-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spc="-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2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200" spc="-1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200" spc="-3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200" spc="-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spc="-46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4200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200" spc="-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200" spc="-1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2260092"/>
            <a:ext cx="4196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35" algn="l"/>
              </a:tabLst>
            </a:pPr>
            <a:r>
              <a:rPr sz="3000" spc="-1552" baseline="2777" dirty="0">
                <a:solidFill>
                  <a:srgbClr val="40B9D2"/>
                </a:solidFill>
                <a:latin typeface="Arial"/>
                <a:cs typeface="Arial"/>
              </a:rPr>
              <a:t>	</a:t>
            </a:r>
            <a:r>
              <a:rPr sz="2000" spc="-120" dirty="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sz="2000" spc="-90" dirty="0">
                <a:solidFill>
                  <a:srgbClr val="595959"/>
                </a:solidFill>
                <a:latin typeface="Arial"/>
                <a:cs typeface="Arial"/>
              </a:rPr>
              <a:t>checked </a:t>
            </a:r>
            <a:r>
              <a:rPr sz="2000" spc="1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2000" spc="-43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95959"/>
                </a:solidFill>
                <a:latin typeface="Arial"/>
                <a:cs typeface="Arial"/>
              </a:rPr>
              <a:t>missing </a:t>
            </a:r>
            <a:r>
              <a:rPr sz="2000" spc="-75" dirty="0">
                <a:solidFill>
                  <a:srgbClr val="595959"/>
                </a:solidFill>
                <a:latin typeface="Arial"/>
                <a:cs typeface="Arial"/>
              </a:rPr>
              <a:t>variables </a:t>
            </a:r>
            <a:r>
              <a:rPr sz="2000" spc="-8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3133470"/>
            <a:ext cx="117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1129" y="4557915"/>
            <a:ext cx="92075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2473" y="894285"/>
            <a:ext cx="2114550" cy="506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  <a:tabLst>
                <a:tab pos="1314450" algn="l"/>
              </a:tabLst>
            </a:pP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Attribute	</a:t>
            </a: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tabLst>
                <a:tab pos="1314450" algn="l"/>
              </a:tabLst>
            </a:pPr>
            <a:r>
              <a:rPr sz="1100" b="1" spc="-25" dirty="0">
                <a:solidFill>
                  <a:srgbClr val="FFFFFF"/>
                </a:solidFill>
                <a:latin typeface="Trebuchet MS"/>
                <a:cs typeface="Trebuchet MS"/>
              </a:rPr>
              <a:t>Bedrooms	</a:t>
            </a:r>
            <a:r>
              <a:rPr sz="1100" spc="-60" dirty="0">
                <a:latin typeface="Arial"/>
                <a:cs typeface="Arial"/>
              </a:rPr>
              <a:t>0.308349598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25" dirty="0">
                <a:solidFill>
                  <a:srgbClr val="FFFFFF"/>
                </a:solidFill>
                <a:latin typeface="Trebuchet MS"/>
                <a:cs typeface="Trebuchet MS"/>
              </a:rPr>
              <a:t>Bathroom	</a:t>
            </a:r>
            <a:r>
              <a:rPr sz="1100" spc="-85" dirty="0">
                <a:latin typeface="Arial"/>
                <a:cs typeface="Arial"/>
              </a:rPr>
              <a:t>0.525137505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1314450" algn="l"/>
              </a:tabLst>
            </a:pPr>
            <a:r>
              <a:rPr sz="1100" b="1" spc="-35" dirty="0">
                <a:solidFill>
                  <a:srgbClr val="FFFFFF"/>
                </a:solidFill>
                <a:latin typeface="Trebuchet MS"/>
                <a:cs typeface="Trebuchet MS"/>
              </a:rPr>
              <a:t>Sqft_living	</a:t>
            </a:r>
            <a:r>
              <a:rPr sz="1100" spc="-75" dirty="0">
                <a:latin typeface="Arial"/>
                <a:cs typeface="Arial"/>
              </a:rPr>
              <a:t>0.702035055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30" dirty="0">
                <a:solidFill>
                  <a:srgbClr val="FFFFFF"/>
                </a:solidFill>
                <a:latin typeface="Trebuchet MS"/>
                <a:cs typeface="Trebuchet MS"/>
              </a:rPr>
              <a:t>Sqft_lot	</a:t>
            </a:r>
            <a:r>
              <a:rPr sz="1100" spc="-50" dirty="0">
                <a:latin typeface="Arial"/>
                <a:cs typeface="Arial"/>
              </a:rPr>
              <a:t>0.089660861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40" dirty="0">
                <a:solidFill>
                  <a:srgbClr val="FFFFFF"/>
                </a:solidFill>
                <a:latin typeface="Trebuchet MS"/>
                <a:cs typeface="Trebuchet MS"/>
              </a:rPr>
              <a:t>Floors	</a:t>
            </a:r>
            <a:r>
              <a:rPr sz="1100" spc="-65" dirty="0">
                <a:latin typeface="Arial"/>
                <a:cs typeface="Arial"/>
              </a:rPr>
              <a:t>0.256793888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1314450" algn="l"/>
              </a:tabLst>
            </a:pPr>
            <a:r>
              <a:rPr sz="1100" b="1" spc="-40" dirty="0">
                <a:solidFill>
                  <a:srgbClr val="FFFFFF"/>
                </a:solidFill>
                <a:latin typeface="Trebuchet MS"/>
                <a:cs typeface="Trebuchet MS"/>
              </a:rPr>
              <a:t>Waterfront	</a:t>
            </a:r>
            <a:r>
              <a:rPr sz="1100" spc="-55" dirty="0">
                <a:latin typeface="Arial"/>
                <a:cs typeface="Arial"/>
              </a:rPr>
              <a:t>0.266369434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35" dirty="0">
                <a:solidFill>
                  <a:srgbClr val="FFFFFF"/>
                </a:solidFill>
                <a:latin typeface="Trebuchet MS"/>
                <a:cs typeface="Trebuchet MS"/>
              </a:rPr>
              <a:t>View	</a:t>
            </a:r>
            <a:r>
              <a:rPr sz="1100" spc="-65" dirty="0">
                <a:latin typeface="Arial"/>
                <a:cs typeface="Arial"/>
              </a:rPr>
              <a:t>0.397293488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35" dirty="0">
                <a:solidFill>
                  <a:srgbClr val="FFFFFF"/>
                </a:solidFill>
                <a:latin typeface="Trebuchet MS"/>
                <a:cs typeface="Trebuchet MS"/>
              </a:rPr>
              <a:t>Condition	</a:t>
            </a:r>
            <a:r>
              <a:rPr sz="1100" spc="-70" dirty="0">
                <a:latin typeface="Arial"/>
                <a:cs typeface="Arial"/>
              </a:rPr>
              <a:t>0.036361789</a:t>
            </a:r>
            <a:endParaRPr sz="1100">
              <a:latin typeface="Arial"/>
              <a:cs typeface="Arial"/>
            </a:endParaRPr>
          </a:p>
          <a:p>
            <a:pPr marL="1314450">
              <a:lnSpc>
                <a:spcPct val="100000"/>
              </a:lnSpc>
              <a:spcBef>
                <a:spcPts val="710"/>
              </a:spcBef>
            </a:pPr>
            <a:r>
              <a:rPr sz="1100" spc="-55" dirty="0">
                <a:latin typeface="Arial"/>
                <a:cs typeface="Arial"/>
              </a:rPr>
              <a:t>4256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35" dirty="0">
                <a:solidFill>
                  <a:srgbClr val="FFFFFF"/>
                </a:solidFill>
                <a:latin typeface="Trebuchet MS"/>
                <a:cs typeface="Trebuchet MS"/>
              </a:rPr>
              <a:t>Sqft_above	</a:t>
            </a:r>
            <a:r>
              <a:rPr sz="1100" spc="-60" dirty="0">
                <a:latin typeface="Arial"/>
                <a:cs typeface="Arial"/>
              </a:rPr>
              <a:t>0.605567298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1314450" algn="l"/>
              </a:tabLst>
            </a:pPr>
            <a:r>
              <a:rPr sz="1100" b="1" spc="-35" dirty="0">
                <a:solidFill>
                  <a:srgbClr val="FFFFFF"/>
                </a:solidFill>
                <a:latin typeface="Trebuchet MS"/>
                <a:cs typeface="Trebuchet MS"/>
              </a:rPr>
              <a:t>Sqft_basement	</a:t>
            </a:r>
            <a:r>
              <a:rPr sz="1100" spc="-70" dirty="0">
                <a:latin typeface="Arial"/>
                <a:cs typeface="Arial"/>
              </a:rPr>
              <a:t>0.323816021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50" dirty="0">
                <a:solidFill>
                  <a:srgbClr val="FFFFFF"/>
                </a:solidFill>
                <a:latin typeface="Trebuchet MS"/>
                <a:cs typeface="Trebuchet MS"/>
              </a:rPr>
              <a:t>Yr_built	</a:t>
            </a:r>
            <a:r>
              <a:rPr sz="1100" spc="-80" dirty="0">
                <a:latin typeface="Arial"/>
                <a:cs typeface="Arial"/>
              </a:rPr>
              <a:t>0.054011531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Age	</a:t>
            </a:r>
            <a:r>
              <a:rPr sz="1100" spc="-75" dirty="0">
                <a:latin typeface="Arial"/>
                <a:cs typeface="Arial"/>
              </a:rPr>
              <a:t>-0.054011531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1314450" algn="l"/>
              </a:tabLst>
            </a:pPr>
            <a:r>
              <a:rPr sz="1100" b="1" spc="-50" dirty="0">
                <a:solidFill>
                  <a:srgbClr val="FFFFFF"/>
                </a:solidFill>
                <a:latin typeface="Trebuchet MS"/>
                <a:cs typeface="Trebuchet MS"/>
              </a:rPr>
              <a:t>Yr_renovated	</a:t>
            </a:r>
            <a:r>
              <a:rPr sz="1100" spc="-80" dirty="0">
                <a:latin typeface="Arial"/>
                <a:cs typeface="Arial"/>
              </a:rPr>
              <a:t>0.126433793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40" dirty="0">
                <a:solidFill>
                  <a:srgbClr val="FFFFFF"/>
                </a:solidFill>
                <a:latin typeface="Trebuchet MS"/>
                <a:cs typeface="Trebuchet MS"/>
              </a:rPr>
              <a:t>Age_renovation	</a:t>
            </a:r>
            <a:r>
              <a:rPr sz="1100" spc="-75" dirty="0">
                <a:latin typeface="Arial"/>
                <a:cs typeface="Arial"/>
              </a:rPr>
              <a:t>-0.105754631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45" dirty="0">
                <a:solidFill>
                  <a:srgbClr val="FFFFFF"/>
                </a:solidFill>
                <a:latin typeface="Trebuchet MS"/>
                <a:cs typeface="Trebuchet MS"/>
              </a:rPr>
              <a:t>Sqft_living15	</a:t>
            </a:r>
            <a:r>
              <a:rPr sz="1100" spc="-70" dirty="0">
                <a:latin typeface="Arial"/>
                <a:cs typeface="Arial"/>
              </a:rPr>
              <a:t>0.585378904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1314450" algn="l"/>
              </a:tabLst>
            </a:pPr>
            <a:r>
              <a:rPr sz="1100" b="1" spc="-50" dirty="0">
                <a:solidFill>
                  <a:srgbClr val="FFFFFF"/>
                </a:solidFill>
                <a:latin typeface="Trebuchet MS"/>
                <a:cs typeface="Trebuchet MS"/>
              </a:rPr>
              <a:t>Sqft_living15_diff	</a:t>
            </a:r>
            <a:r>
              <a:rPr sz="1100" spc="-60" dirty="0">
                <a:latin typeface="Arial"/>
                <a:cs typeface="Arial"/>
              </a:rPr>
              <a:t>0.405391664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tabLst>
                <a:tab pos="1314450" algn="l"/>
              </a:tabLst>
            </a:pPr>
            <a:r>
              <a:rPr sz="1100" b="1" spc="-45" dirty="0">
                <a:solidFill>
                  <a:srgbClr val="FFFFFF"/>
                </a:solidFill>
                <a:latin typeface="Trebuchet MS"/>
                <a:cs typeface="Trebuchet MS"/>
              </a:rPr>
              <a:t>Sqft_lot15	</a:t>
            </a:r>
            <a:r>
              <a:rPr sz="1100" spc="-70" dirty="0">
                <a:latin typeface="Arial"/>
                <a:cs typeface="Arial"/>
              </a:rPr>
              <a:t>0.082447153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tabLst>
                <a:tab pos="1314450" algn="l"/>
              </a:tabLst>
            </a:pP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Sq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b="1" spc="-85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200" b="1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b="1" spc="-9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200" b="1" spc="-95" dirty="0">
                <a:solidFill>
                  <a:srgbClr val="FFFFFF"/>
                </a:solidFill>
                <a:latin typeface="Trebuchet MS"/>
                <a:cs typeface="Trebuchet MS"/>
              </a:rPr>
              <a:t>5_</a:t>
            </a:r>
            <a:r>
              <a:rPr sz="1200" b="1" spc="-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200" spc="-60" dirty="0">
                <a:latin typeface="Arial"/>
                <a:cs typeface="Arial"/>
              </a:rPr>
              <a:t>0</a:t>
            </a:r>
            <a:r>
              <a:rPr sz="1200" spc="-25" dirty="0">
                <a:latin typeface="Arial"/>
                <a:cs typeface="Arial"/>
              </a:rPr>
              <a:t>.</a:t>
            </a:r>
            <a:r>
              <a:rPr sz="1200" spc="-60" dirty="0">
                <a:latin typeface="Arial"/>
                <a:cs typeface="Arial"/>
              </a:rPr>
              <a:t>0</a:t>
            </a:r>
            <a:r>
              <a:rPr sz="1200" spc="-120" dirty="0">
                <a:latin typeface="Arial"/>
                <a:cs typeface="Arial"/>
              </a:rPr>
              <a:t>5</a:t>
            </a:r>
            <a:r>
              <a:rPr sz="1200" spc="-60" dirty="0">
                <a:latin typeface="Arial"/>
                <a:cs typeface="Arial"/>
              </a:rPr>
              <a:t>0</a:t>
            </a:r>
            <a:r>
              <a:rPr sz="1200" spc="-65" dirty="0">
                <a:latin typeface="Arial"/>
                <a:cs typeface="Arial"/>
              </a:rPr>
              <a:t>5</a:t>
            </a:r>
            <a:r>
              <a:rPr sz="1200" spc="-70" dirty="0">
                <a:latin typeface="Arial"/>
                <a:cs typeface="Arial"/>
              </a:rPr>
              <a:t>9</a:t>
            </a:r>
            <a:r>
              <a:rPr sz="1200" spc="-60" dirty="0">
                <a:latin typeface="Arial"/>
                <a:cs typeface="Arial"/>
              </a:rPr>
              <a:t>0</a:t>
            </a:r>
            <a:r>
              <a:rPr sz="1200" spc="-50" dirty="0">
                <a:latin typeface="Arial"/>
                <a:cs typeface="Arial"/>
              </a:rPr>
              <a:t>66</a:t>
            </a:r>
            <a:r>
              <a:rPr sz="1200" spc="-13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50300" y="758964"/>
            <a:ext cx="2576830" cy="5464175"/>
          </a:xfrm>
          <a:custGeom>
            <a:avLst/>
            <a:gdLst/>
            <a:ahLst/>
            <a:cxnLst/>
            <a:rect l="l" t="t" r="r" b="b"/>
            <a:pathLst>
              <a:path w="2576829" h="5464175">
                <a:moveTo>
                  <a:pt x="2576461" y="0"/>
                </a:moveTo>
                <a:lnTo>
                  <a:pt x="0" y="0"/>
                </a:lnTo>
                <a:lnTo>
                  <a:pt x="0" y="5464035"/>
                </a:lnTo>
                <a:lnTo>
                  <a:pt x="2576461" y="5464035"/>
                </a:lnTo>
                <a:lnTo>
                  <a:pt x="2576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48429" y="888491"/>
            <a:ext cx="7177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35" algn="l"/>
                <a:tab pos="3505835" algn="l"/>
              </a:tabLst>
            </a:pPr>
            <a:r>
              <a:rPr sz="3000" spc="-1552" baseline="2777" dirty="0">
                <a:solidFill>
                  <a:srgbClr val="40B9D2"/>
                </a:solidFill>
                <a:latin typeface="Arial"/>
                <a:cs typeface="Arial"/>
              </a:rPr>
              <a:t>	</a:t>
            </a:r>
            <a:r>
              <a:rPr sz="3000" spc="-179" baseline="-2777" dirty="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sz="3000" spc="-165" baseline="-2777" dirty="0">
                <a:solidFill>
                  <a:srgbClr val="595959"/>
                </a:solidFill>
                <a:latin typeface="Arial"/>
                <a:cs typeface="Arial"/>
              </a:rPr>
              <a:t>chose </a:t>
            </a:r>
            <a:r>
              <a:rPr sz="3000" spc="15" baseline="-2777" dirty="0">
                <a:solidFill>
                  <a:srgbClr val="595959"/>
                </a:solidFill>
                <a:latin typeface="Arial"/>
                <a:cs typeface="Arial"/>
              </a:rPr>
              <a:t>not </a:t>
            </a:r>
            <a:r>
              <a:rPr sz="3000" spc="67" baseline="-2777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3000" spc="-600" baseline="-277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spc="-195" baseline="-2777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3000" spc="-225" baseline="-277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spc="-104" baseline="-2777" dirty="0">
                <a:solidFill>
                  <a:srgbClr val="595959"/>
                </a:solidFill>
                <a:latin typeface="Arial"/>
                <a:cs typeface="Arial"/>
              </a:rPr>
              <a:t>zipcode	</a:t>
            </a:r>
            <a:r>
              <a:rPr sz="2000" spc="-114" dirty="0">
                <a:solidFill>
                  <a:srgbClr val="595959"/>
                </a:solidFill>
                <a:latin typeface="Arial"/>
                <a:cs typeface="Arial"/>
              </a:rPr>
              <a:t>because</a:t>
            </a:r>
            <a:r>
              <a:rPr sz="20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0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attributes</a:t>
            </a:r>
            <a:r>
              <a:rPr sz="2000" spc="-1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latitude</a:t>
            </a:r>
            <a:r>
              <a:rPr sz="2000" spc="-1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98900" y="4600866"/>
            <a:ext cx="319405" cy="923925"/>
          </a:xfrm>
          <a:custGeom>
            <a:avLst/>
            <a:gdLst/>
            <a:ahLst/>
            <a:cxnLst/>
            <a:rect l="l" t="t" r="r" b="b"/>
            <a:pathLst>
              <a:path w="319404" h="923925">
                <a:moveTo>
                  <a:pt x="319252" y="122745"/>
                </a:moveTo>
                <a:lnTo>
                  <a:pt x="252780" y="122745"/>
                </a:lnTo>
                <a:lnTo>
                  <a:pt x="252780" y="0"/>
                </a:lnTo>
                <a:lnTo>
                  <a:pt x="0" y="0"/>
                </a:lnTo>
                <a:lnTo>
                  <a:pt x="0" y="923632"/>
                </a:lnTo>
                <a:lnTo>
                  <a:pt x="252780" y="923632"/>
                </a:lnTo>
                <a:lnTo>
                  <a:pt x="252780" y="161632"/>
                </a:lnTo>
                <a:lnTo>
                  <a:pt x="319252" y="161632"/>
                </a:lnTo>
                <a:lnTo>
                  <a:pt x="319252" y="122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41800" y="1205991"/>
            <a:ext cx="58572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5080" indent="-508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595959"/>
                </a:solidFill>
                <a:latin typeface="Arial"/>
                <a:cs typeface="Arial"/>
              </a:rPr>
              <a:t>longitude,</a:t>
            </a:r>
            <a:r>
              <a:rPr sz="2000" spc="-1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595959"/>
                </a:solidFill>
                <a:latin typeface="Arial"/>
                <a:cs typeface="Arial"/>
              </a:rPr>
              <a:t>contains</a:t>
            </a:r>
            <a:r>
              <a:rPr sz="2000" spc="-1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000" spc="-1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20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000" spc="-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2000" spc="-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r>
              <a:rPr sz="2000" spc="-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95959"/>
                </a:solidFill>
                <a:latin typeface="Arial"/>
                <a:cs typeface="Arial"/>
              </a:rPr>
              <a:t>and  </a:t>
            </a:r>
            <a:r>
              <a:rPr sz="2000" spc="-90" dirty="0">
                <a:solidFill>
                  <a:srgbClr val="595959"/>
                </a:solidFill>
                <a:latin typeface="Arial"/>
                <a:cs typeface="Arial"/>
              </a:rPr>
              <a:t>easier</a:t>
            </a:r>
            <a:r>
              <a:rPr sz="20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20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2000" spc="-1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95959"/>
                </a:solidFill>
                <a:latin typeface="Arial"/>
                <a:cs typeface="Arial"/>
              </a:rPr>
              <a:t>within</a:t>
            </a:r>
            <a:r>
              <a:rPr sz="2000" spc="-1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95959"/>
                </a:solidFill>
                <a:latin typeface="Arial"/>
                <a:cs typeface="Arial"/>
              </a:rPr>
              <a:t>our</a:t>
            </a:r>
            <a:r>
              <a:rPr sz="20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595959"/>
                </a:solidFill>
                <a:latin typeface="Arial"/>
                <a:cs typeface="Arial"/>
              </a:rPr>
              <a:t>models.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2800" y="2260092"/>
            <a:ext cx="3218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2000" spc="-1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Arial"/>
                <a:cs typeface="Arial"/>
              </a:rPr>
              <a:t>dataset</a:t>
            </a:r>
            <a:r>
              <a:rPr sz="20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didn’t</a:t>
            </a:r>
            <a:r>
              <a:rPr sz="20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95959"/>
                </a:solidFill>
                <a:latin typeface="Arial"/>
                <a:cs typeface="Arial"/>
              </a:rPr>
              <a:t>contain</a:t>
            </a:r>
            <a:r>
              <a:rPr sz="2000" spc="-1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95959"/>
                </a:solidFill>
                <a:latin typeface="Arial"/>
                <a:cs typeface="Arial"/>
              </a:rPr>
              <a:t>any.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9900" y="3390391"/>
            <a:ext cx="41706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595959"/>
                </a:solidFill>
                <a:latin typeface="Arial"/>
                <a:cs typeface="Arial"/>
              </a:rPr>
              <a:t>percentage</a:t>
            </a:r>
            <a:r>
              <a:rPr sz="2000" spc="-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000" spc="-1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2000" spc="-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Arial"/>
                <a:cs typeface="Arial"/>
              </a:rPr>
              <a:t>attritube</a:t>
            </a:r>
            <a:r>
              <a:rPr sz="2000" spc="-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2000" spc="-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Arial"/>
                <a:cs typeface="Arial"/>
              </a:rPr>
              <a:t>price.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6400" y="3060192"/>
            <a:ext cx="7202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0" dirty="0">
                <a:solidFill>
                  <a:srgbClr val="595959"/>
                </a:solidFill>
                <a:latin typeface="Arial Black"/>
                <a:cs typeface="Arial Black"/>
              </a:rPr>
              <a:t>We </a:t>
            </a:r>
            <a:r>
              <a:rPr sz="2000" spc="-130" dirty="0">
                <a:solidFill>
                  <a:srgbClr val="595959"/>
                </a:solidFill>
                <a:latin typeface="Arial Black"/>
                <a:cs typeface="Arial Black"/>
              </a:rPr>
              <a:t>performed </a:t>
            </a:r>
            <a:r>
              <a:rPr sz="2000" spc="-160" dirty="0">
                <a:solidFill>
                  <a:srgbClr val="595959"/>
                </a:solidFill>
                <a:latin typeface="Arial Black"/>
                <a:cs typeface="Arial Black"/>
              </a:rPr>
              <a:t>feature </a:t>
            </a:r>
            <a:r>
              <a:rPr sz="2000" spc="-204" dirty="0">
                <a:solidFill>
                  <a:srgbClr val="595959"/>
                </a:solidFill>
                <a:latin typeface="Arial Black"/>
                <a:cs typeface="Arial Black"/>
              </a:rPr>
              <a:t>selection </a:t>
            </a:r>
            <a:r>
              <a:rPr sz="2000" spc="-160" dirty="0">
                <a:solidFill>
                  <a:srgbClr val="595959"/>
                </a:solidFill>
                <a:latin typeface="Arial Black"/>
                <a:cs typeface="Arial Black"/>
              </a:rPr>
              <a:t>by </a:t>
            </a:r>
            <a:r>
              <a:rPr sz="2000" spc="-170" dirty="0">
                <a:solidFill>
                  <a:srgbClr val="595959"/>
                </a:solidFill>
                <a:latin typeface="Arial Black"/>
                <a:cs typeface="Arial Black"/>
              </a:rPr>
              <a:t>looking </a:t>
            </a:r>
            <a:r>
              <a:rPr sz="2000" spc="-204" dirty="0">
                <a:solidFill>
                  <a:srgbClr val="595959"/>
                </a:solidFill>
                <a:latin typeface="Arial Black"/>
                <a:cs typeface="Arial Black"/>
              </a:rPr>
              <a:t>at </a:t>
            </a:r>
            <a:r>
              <a:rPr sz="2000" spc="-170" dirty="0">
                <a:solidFill>
                  <a:srgbClr val="595959"/>
                </a:solidFill>
                <a:latin typeface="Arial Black"/>
                <a:cs typeface="Arial Black"/>
              </a:rPr>
              <a:t>the</a:t>
            </a:r>
            <a:r>
              <a:rPr sz="2000" spc="3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2000" spc="-170" dirty="0">
                <a:solidFill>
                  <a:srgbClr val="595959"/>
                </a:solidFill>
                <a:latin typeface="Arial Black"/>
                <a:cs typeface="Arial Black"/>
              </a:rPr>
              <a:t>correlation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9900" y="3924172"/>
            <a:ext cx="6671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5" dirty="0">
                <a:solidFill>
                  <a:srgbClr val="606060"/>
                </a:solidFill>
                <a:latin typeface="Arial Black"/>
                <a:cs typeface="Arial Black"/>
              </a:rPr>
              <a:t>Pipeline </a:t>
            </a:r>
            <a:r>
              <a:rPr sz="2000" spc="-215" dirty="0">
                <a:solidFill>
                  <a:srgbClr val="606060"/>
                </a:solidFill>
                <a:latin typeface="Arial Black"/>
                <a:cs typeface="Arial Black"/>
              </a:rPr>
              <a:t>is </a:t>
            </a:r>
            <a:r>
              <a:rPr sz="2000" spc="-175" dirty="0">
                <a:solidFill>
                  <a:srgbClr val="606060"/>
                </a:solidFill>
                <a:latin typeface="Arial Black"/>
                <a:cs typeface="Arial Black"/>
              </a:rPr>
              <a:t>used </a:t>
            </a:r>
            <a:r>
              <a:rPr sz="2000" spc="-160" dirty="0">
                <a:solidFill>
                  <a:srgbClr val="606060"/>
                </a:solidFill>
                <a:latin typeface="Arial Black"/>
                <a:cs typeface="Arial Black"/>
              </a:rPr>
              <a:t>to </a:t>
            </a:r>
            <a:r>
              <a:rPr sz="2000" spc="-120" dirty="0">
                <a:solidFill>
                  <a:srgbClr val="606060"/>
                </a:solidFill>
                <a:latin typeface="Arial Black"/>
                <a:cs typeface="Arial Black"/>
              </a:rPr>
              <a:t>perform </a:t>
            </a:r>
            <a:r>
              <a:rPr sz="2000" spc="-140" dirty="0">
                <a:solidFill>
                  <a:srgbClr val="606060"/>
                </a:solidFill>
                <a:latin typeface="Arial Black"/>
                <a:cs typeface="Arial Black"/>
              </a:rPr>
              <a:t>imputer </a:t>
            </a:r>
            <a:r>
              <a:rPr sz="2000" spc="-15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2000" spc="-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000" spc="-17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9900" y="4178172"/>
            <a:ext cx="1887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0" dirty="0">
                <a:solidFill>
                  <a:srgbClr val="606060"/>
                </a:solidFill>
                <a:latin typeface="Arial Black"/>
                <a:cs typeface="Arial Black"/>
              </a:rPr>
              <a:t>simultaneously.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2400" y="3873372"/>
            <a:ext cx="98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2A9F3"/>
                </a:solidFill>
                <a:latin typeface="Noto Sans"/>
                <a:cs typeface="Noto Sans"/>
              </a:rPr>
              <a:t>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2400" y="4724272"/>
            <a:ext cx="98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2A9F3"/>
                </a:solidFill>
                <a:latin typeface="Noto Sans"/>
                <a:cs typeface="Noto Sans"/>
              </a:rPr>
              <a:t>.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9900" y="4736972"/>
            <a:ext cx="6404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606060"/>
                </a:solidFill>
                <a:latin typeface="Arial Black"/>
                <a:cs typeface="Arial Black"/>
              </a:rPr>
              <a:t>Train </a:t>
            </a:r>
            <a:r>
              <a:rPr sz="2000" spc="-150" dirty="0">
                <a:solidFill>
                  <a:srgbClr val="606060"/>
                </a:solidFill>
                <a:latin typeface="Arial Black"/>
                <a:cs typeface="Arial Black"/>
              </a:rPr>
              <a:t>and </a:t>
            </a:r>
            <a:r>
              <a:rPr sz="2000" spc="-215" dirty="0">
                <a:solidFill>
                  <a:srgbClr val="606060"/>
                </a:solidFill>
                <a:latin typeface="Arial Black"/>
                <a:cs typeface="Arial Black"/>
              </a:rPr>
              <a:t>test </a:t>
            </a:r>
            <a:r>
              <a:rPr sz="2000" spc="-185" dirty="0">
                <a:solidFill>
                  <a:srgbClr val="606060"/>
                </a:solidFill>
                <a:latin typeface="Arial Black"/>
                <a:cs typeface="Arial Black"/>
              </a:rPr>
              <a:t>data </a:t>
            </a:r>
            <a:r>
              <a:rPr sz="2000" spc="-175" dirty="0">
                <a:solidFill>
                  <a:srgbClr val="606060"/>
                </a:solidFill>
                <a:latin typeface="Arial Black"/>
                <a:cs typeface="Arial Black"/>
              </a:rPr>
              <a:t>are </a:t>
            </a:r>
            <a:r>
              <a:rPr sz="2000" spc="-180" dirty="0">
                <a:solidFill>
                  <a:srgbClr val="606060"/>
                </a:solidFill>
                <a:latin typeface="Arial Black"/>
                <a:cs typeface="Arial Black"/>
              </a:rPr>
              <a:t>split </a:t>
            </a:r>
            <a:r>
              <a:rPr sz="2000" spc="-120" dirty="0">
                <a:solidFill>
                  <a:srgbClr val="606060"/>
                </a:solidFill>
                <a:latin typeface="Arial Black"/>
                <a:cs typeface="Arial Black"/>
              </a:rPr>
              <a:t>on </a:t>
            </a:r>
            <a:r>
              <a:rPr sz="2000" spc="-170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2000" spc="-204" dirty="0">
                <a:solidFill>
                  <a:srgbClr val="606060"/>
                </a:solidFill>
                <a:latin typeface="Arial Black"/>
                <a:cs typeface="Arial Black"/>
              </a:rPr>
              <a:t>basis </a:t>
            </a:r>
            <a:r>
              <a:rPr sz="2000" spc="-114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2000" spc="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000" spc="-160" dirty="0">
                <a:solidFill>
                  <a:srgbClr val="606060"/>
                </a:solidFill>
                <a:latin typeface="Arial Black"/>
                <a:cs typeface="Arial Black"/>
              </a:rPr>
              <a:t>waterfront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9900" y="4990972"/>
            <a:ext cx="6454140" cy="584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500"/>
              </a:spcBef>
            </a:pPr>
            <a:r>
              <a:rPr sz="2000" spc="-175" dirty="0">
                <a:solidFill>
                  <a:srgbClr val="606060"/>
                </a:solidFill>
                <a:latin typeface="Arial Black"/>
                <a:cs typeface="Arial Black"/>
              </a:rPr>
              <a:t>variable </a:t>
            </a:r>
            <a:r>
              <a:rPr sz="2000" spc="-220" dirty="0">
                <a:solidFill>
                  <a:srgbClr val="606060"/>
                </a:solidFill>
                <a:latin typeface="Arial Black"/>
                <a:cs typeface="Arial Black"/>
              </a:rPr>
              <a:t>because </a:t>
            </a:r>
            <a:r>
              <a:rPr sz="2000" spc="-114" dirty="0">
                <a:solidFill>
                  <a:srgbClr val="606060"/>
                </a:solidFill>
                <a:latin typeface="Arial Black"/>
                <a:cs typeface="Arial Black"/>
              </a:rPr>
              <a:t>of </a:t>
            </a:r>
            <a:r>
              <a:rPr sz="2000" spc="-160" dirty="0">
                <a:solidFill>
                  <a:srgbClr val="606060"/>
                </a:solidFill>
                <a:latin typeface="Arial Black"/>
                <a:cs typeface="Arial Black"/>
              </a:rPr>
              <a:t>uneven </a:t>
            </a:r>
            <a:r>
              <a:rPr sz="2000" spc="-125" dirty="0">
                <a:solidFill>
                  <a:srgbClr val="606060"/>
                </a:solidFill>
                <a:latin typeface="Arial Black"/>
                <a:cs typeface="Arial Black"/>
              </a:rPr>
              <a:t>number </a:t>
            </a:r>
            <a:r>
              <a:rPr sz="2000" spc="-114" dirty="0">
                <a:solidFill>
                  <a:srgbClr val="606060"/>
                </a:solidFill>
                <a:latin typeface="Arial Black"/>
                <a:cs typeface="Arial Black"/>
              </a:rPr>
              <a:t>of </a:t>
            </a:r>
            <a:r>
              <a:rPr sz="2000" spc="-175" dirty="0">
                <a:solidFill>
                  <a:srgbClr val="606060"/>
                </a:solidFill>
                <a:latin typeface="Arial Black"/>
                <a:cs typeface="Arial Black"/>
              </a:rPr>
              <a:t>zeros </a:t>
            </a:r>
            <a:r>
              <a:rPr sz="2000" spc="-150" dirty="0">
                <a:solidFill>
                  <a:srgbClr val="606060"/>
                </a:solidFill>
                <a:latin typeface="Arial Black"/>
                <a:cs typeface="Arial Black"/>
              </a:rPr>
              <a:t>and </a:t>
            </a:r>
            <a:r>
              <a:rPr sz="2000" spc="-180" dirty="0">
                <a:solidFill>
                  <a:srgbClr val="606060"/>
                </a:solidFill>
                <a:latin typeface="Arial Black"/>
                <a:cs typeface="Arial Black"/>
              </a:rPr>
              <a:t>ones  </a:t>
            </a:r>
            <a:r>
              <a:rPr sz="2000" spc="-125" dirty="0">
                <a:solidFill>
                  <a:srgbClr val="606060"/>
                </a:solidFill>
                <a:latin typeface="Arial Black"/>
                <a:cs typeface="Arial Black"/>
              </a:rPr>
              <a:t>number </a:t>
            </a:r>
            <a:r>
              <a:rPr sz="2000" spc="-114" dirty="0">
                <a:solidFill>
                  <a:srgbClr val="606060"/>
                </a:solidFill>
                <a:latin typeface="Arial Black"/>
                <a:cs typeface="Arial Black"/>
              </a:rPr>
              <a:t>of </a:t>
            </a:r>
            <a:r>
              <a:rPr sz="2000" spc="-160" dirty="0">
                <a:solidFill>
                  <a:srgbClr val="606060"/>
                </a:solidFill>
                <a:latin typeface="Arial Black"/>
                <a:cs typeface="Arial Black"/>
              </a:rPr>
              <a:t>waterfront </a:t>
            </a:r>
            <a:r>
              <a:rPr sz="2000" spc="-13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2000" spc="-20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000" spc="-195" dirty="0">
                <a:solidFill>
                  <a:srgbClr val="606060"/>
                </a:solidFill>
                <a:latin typeface="Arial Black"/>
                <a:cs typeface="Arial Black"/>
              </a:rPr>
              <a:t>dataset.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6153" y="737616"/>
            <a:ext cx="1746885" cy="13970"/>
          </a:xfrm>
          <a:custGeom>
            <a:avLst/>
            <a:gdLst/>
            <a:ahLst/>
            <a:cxnLst/>
            <a:rect l="l" t="t" r="r" b="b"/>
            <a:pathLst>
              <a:path w="1746885" h="13970">
                <a:moveTo>
                  <a:pt x="1746503" y="0"/>
                </a:moveTo>
                <a:lnTo>
                  <a:pt x="0" y="0"/>
                </a:lnTo>
                <a:lnTo>
                  <a:pt x="0" y="13715"/>
                </a:lnTo>
                <a:lnTo>
                  <a:pt x="1746503" y="13715"/>
                </a:lnTo>
                <a:lnTo>
                  <a:pt x="1746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6153" y="1286255"/>
            <a:ext cx="2459990" cy="13970"/>
          </a:xfrm>
          <a:custGeom>
            <a:avLst/>
            <a:gdLst/>
            <a:ahLst/>
            <a:cxnLst/>
            <a:rect l="l" t="t" r="r" b="b"/>
            <a:pathLst>
              <a:path w="2459990" h="13969">
                <a:moveTo>
                  <a:pt x="2459736" y="0"/>
                </a:moveTo>
                <a:lnTo>
                  <a:pt x="0" y="0"/>
                </a:lnTo>
                <a:lnTo>
                  <a:pt x="0" y="13716"/>
                </a:lnTo>
                <a:lnTo>
                  <a:pt x="2459736" y="13716"/>
                </a:lnTo>
                <a:lnTo>
                  <a:pt x="2459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8675" y="767055"/>
            <a:ext cx="3327716" cy="221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1447" y="3763987"/>
            <a:ext cx="3232383" cy="2049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81389" y="3819882"/>
            <a:ext cx="3103549" cy="1983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1100" y="673963"/>
            <a:ext cx="3653396" cy="255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Co-relation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200" y="2108200"/>
            <a:ext cx="5908675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20"/>
              </a:lnSpc>
              <a:spcBef>
                <a:spcPts val="100"/>
              </a:spcBef>
              <a:tabLst>
                <a:tab pos="3695700" algn="l"/>
                <a:tab pos="5895340" algn="l"/>
              </a:tabLst>
            </a:pPr>
            <a:r>
              <a:rPr sz="4200" spc="-8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200" spc="-85" dirty="0">
                <a:solidFill>
                  <a:srgbClr val="FFFFFF"/>
                </a:solidFill>
                <a:latin typeface="Noto Sans"/>
                <a:cs typeface="Noto Sans"/>
              </a:rPr>
              <a:t>/</a:t>
            </a:r>
            <a:r>
              <a:rPr sz="4200" spc="-8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200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Arial"/>
                <a:cs typeface="Arial"/>
              </a:rPr>
              <a:t>attribute	</a:t>
            </a:r>
            <a:r>
              <a:rPr sz="4200" u="heavy" spc="1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4200">
              <a:latin typeface="Times New Roman"/>
              <a:cs typeface="Times New Roman"/>
            </a:endParaRPr>
          </a:p>
          <a:p>
            <a:pPr marL="25400">
              <a:lnSpc>
                <a:spcPts val="4780"/>
              </a:lnSpc>
              <a:tabLst>
                <a:tab pos="1013460" algn="l"/>
              </a:tabLst>
            </a:pPr>
            <a:r>
              <a:rPr sz="4000" dirty="0">
                <a:solidFill>
                  <a:srgbClr val="FFFDE6"/>
                </a:solidFill>
                <a:latin typeface="Arial"/>
                <a:cs typeface="Arial"/>
              </a:rPr>
              <a:t>and	price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129" y="2228990"/>
            <a:ext cx="9207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4005452"/>
            <a:ext cx="117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35" dirty="0">
                <a:solidFill>
                  <a:srgbClr val="40B9D2"/>
                </a:solidFill>
                <a:latin typeface="Arial"/>
                <a:cs typeface="Arial"/>
              </a:rPr>
              <a:t>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08400" y="523671"/>
            <a:ext cx="3705225" cy="2448560"/>
            <a:chOff x="3708400" y="523671"/>
            <a:chExt cx="3705225" cy="2448560"/>
          </a:xfrm>
        </p:grpSpPr>
        <p:sp>
          <p:nvSpPr>
            <p:cNvPr id="5" name="object 5"/>
            <p:cNvSpPr/>
            <p:nvPr/>
          </p:nvSpPr>
          <p:spPr>
            <a:xfrm>
              <a:off x="3924300" y="2277127"/>
              <a:ext cx="184785" cy="593090"/>
            </a:xfrm>
            <a:custGeom>
              <a:avLst/>
              <a:gdLst/>
              <a:ahLst/>
              <a:cxnLst/>
              <a:rect l="l" t="t" r="r" b="b"/>
              <a:pathLst>
                <a:path w="184785" h="593089">
                  <a:moveTo>
                    <a:pt x="184727" y="0"/>
                  </a:moveTo>
                  <a:lnTo>
                    <a:pt x="0" y="0"/>
                  </a:lnTo>
                  <a:lnTo>
                    <a:pt x="0" y="593072"/>
                  </a:lnTo>
                  <a:lnTo>
                    <a:pt x="184727" y="593072"/>
                  </a:lnTo>
                  <a:lnTo>
                    <a:pt x="184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8400" y="523671"/>
              <a:ext cx="3704920" cy="24481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39891" y="735612"/>
            <a:ext cx="3760539" cy="2299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00" y="4177372"/>
            <a:ext cx="3829202" cy="2413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745" y="4145812"/>
            <a:ext cx="3572981" cy="2306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0200" y="2552319"/>
            <a:ext cx="2929890" cy="18878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algn="just">
              <a:lnSpc>
                <a:spcPct val="92900"/>
              </a:lnSpc>
              <a:spcBef>
                <a:spcPts val="509"/>
              </a:spcBef>
            </a:pPr>
            <a:r>
              <a:rPr sz="4800" spc="-110" dirty="0">
                <a:solidFill>
                  <a:srgbClr val="FFFFFF"/>
                </a:solidFill>
                <a:latin typeface="Arial"/>
                <a:cs typeface="Arial"/>
              </a:rPr>
              <a:t>Co-relation  </a:t>
            </a:r>
            <a:r>
              <a:rPr sz="4200" spc="-8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200" spc="-85" dirty="0">
                <a:solidFill>
                  <a:srgbClr val="FFFFFF"/>
                </a:solidFill>
                <a:latin typeface="Noto Sans"/>
                <a:cs typeface="Noto Sans"/>
              </a:rPr>
              <a:t>/</a:t>
            </a:r>
            <a:r>
              <a:rPr sz="4200" spc="-8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200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15" dirty="0">
                <a:solidFill>
                  <a:srgbClr val="FFFFFF"/>
                </a:solidFill>
                <a:latin typeface="Arial"/>
                <a:cs typeface="Arial"/>
              </a:rPr>
              <a:t>attribute  </a:t>
            </a:r>
            <a:r>
              <a:rPr sz="3800" dirty="0">
                <a:solidFill>
                  <a:srgbClr val="FFFDE6"/>
                </a:solidFill>
                <a:latin typeface="Arial"/>
                <a:cs typeface="Arial"/>
              </a:rPr>
              <a:t>and</a:t>
            </a:r>
            <a:r>
              <a:rPr sz="3800" spc="-15" dirty="0">
                <a:solidFill>
                  <a:srgbClr val="FFFDE6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FFFDE6"/>
                </a:solidFill>
                <a:latin typeface="Arial"/>
                <a:cs typeface="Arial"/>
              </a:rPr>
              <a:t>price</a:t>
            </a:r>
            <a:endParaRPr sz="3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59900" y="495300"/>
            <a:ext cx="802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02020"/>
                </a:solidFill>
                <a:latin typeface="Arial"/>
                <a:cs typeface="Arial"/>
              </a:rPr>
              <a:t>Floor vs</a:t>
            </a:r>
            <a:r>
              <a:rPr sz="10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02020"/>
                </a:solidFill>
                <a:latin typeface="Arial"/>
                <a:cs typeface="Arial"/>
              </a:rPr>
              <a:t>Price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5700" y="3975100"/>
            <a:ext cx="10490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02020"/>
                </a:solidFill>
                <a:latin typeface="Arial"/>
                <a:cs typeface="Arial"/>
              </a:rPr>
              <a:t>Condition vs</a:t>
            </a:r>
            <a:r>
              <a:rPr sz="1000" spc="-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02020"/>
                </a:solidFill>
                <a:latin typeface="Arial"/>
                <a:cs typeface="Arial"/>
              </a:rPr>
              <a:t>Price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3645" y="1044972"/>
            <a:ext cx="7606665" cy="474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  <a:tabLst>
                <a:tab pos="1669414" algn="l"/>
                <a:tab pos="2759710" algn="l"/>
                <a:tab pos="4080510" algn="l"/>
                <a:tab pos="5400675" algn="l"/>
                <a:tab pos="6720840" algn="l"/>
              </a:tabLst>
            </a:pPr>
            <a:r>
              <a:rPr sz="2400" b="1" spc="-202" baseline="1736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2400" b="1" spc="-240" baseline="173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4" baseline="1736" dirty="0">
                <a:solidFill>
                  <a:srgbClr val="FFFFFF"/>
                </a:solidFill>
                <a:latin typeface="Trebuchet MS"/>
                <a:cs typeface="Trebuchet MS"/>
              </a:rPr>
              <a:t>neurons	</a:t>
            </a:r>
            <a:r>
              <a:rPr sz="1400" b="1" spc="70" dirty="0">
                <a:solidFill>
                  <a:srgbClr val="FFFFFF"/>
                </a:solidFill>
                <a:latin typeface="Trebuchet MS"/>
                <a:cs typeface="Trebuchet MS"/>
              </a:rPr>
              <a:t>MSE	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R-value	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slope	</a:t>
            </a: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y-intercept	</a:t>
            </a:r>
            <a:r>
              <a:rPr sz="1400" b="1" spc="45" dirty="0">
                <a:solidFill>
                  <a:srgbClr val="FFFFFF"/>
                </a:solidFill>
                <a:latin typeface="Trebuchet MS"/>
                <a:cs typeface="Trebuchet MS"/>
              </a:rPr>
              <a:t>MAE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FeedForward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2207895" algn="l"/>
                <a:tab pos="3528060" algn="l"/>
                <a:tab pos="4855845" algn="l"/>
                <a:tab pos="6123305" algn="l"/>
                <a:tab pos="7100570" algn="l"/>
              </a:tabLst>
            </a:pP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Bayesian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70" dirty="0">
                <a:latin typeface="Arial"/>
                <a:cs typeface="Arial"/>
              </a:rPr>
              <a:t>0.00</a:t>
            </a:r>
            <a:r>
              <a:rPr sz="1400" spc="-90" dirty="0">
                <a:latin typeface="Arial"/>
                <a:cs typeface="Arial"/>
              </a:rPr>
              <a:t>1</a:t>
            </a:r>
            <a:r>
              <a:rPr sz="1400" spc="-45" dirty="0">
                <a:latin typeface="Arial"/>
                <a:cs typeface="Arial"/>
              </a:rPr>
              <a:t>9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0.8</a:t>
            </a:r>
            <a:r>
              <a:rPr sz="1400" spc="-60" dirty="0">
                <a:latin typeface="Arial"/>
                <a:cs typeface="Arial"/>
              </a:rPr>
              <a:t>9</a:t>
            </a:r>
            <a:r>
              <a:rPr sz="1400" spc="-65" dirty="0">
                <a:latin typeface="Arial"/>
                <a:cs typeface="Arial"/>
              </a:rPr>
              <a:t>4</a:t>
            </a:r>
            <a:r>
              <a:rPr sz="1400" spc="-15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70" dirty="0">
                <a:latin typeface="Arial"/>
                <a:cs typeface="Arial"/>
              </a:rPr>
              <a:t>0.8</a:t>
            </a:r>
            <a:r>
              <a:rPr sz="1400" spc="-95" dirty="0">
                <a:latin typeface="Arial"/>
                <a:cs typeface="Arial"/>
              </a:rPr>
              <a:t>1</a:t>
            </a:r>
            <a:r>
              <a:rPr sz="1400" spc="-85" dirty="0">
                <a:latin typeface="Arial"/>
                <a:cs typeface="Arial"/>
              </a:rPr>
              <a:t>85</a:t>
            </a:r>
            <a:r>
              <a:rPr sz="1400" dirty="0">
                <a:latin typeface="Arial"/>
                <a:cs typeface="Arial"/>
              </a:rPr>
              <a:t>	-</a:t>
            </a:r>
            <a:r>
              <a:rPr sz="1400" spc="-70" dirty="0">
                <a:latin typeface="Arial"/>
                <a:cs typeface="Arial"/>
              </a:rPr>
              <a:t>0.</a:t>
            </a:r>
            <a:r>
              <a:rPr sz="1400" spc="-100" dirty="0">
                <a:latin typeface="Arial"/>
                <a:cs typeface="Arial"/>
              </a:rPr>
              <a:t>1</a:t>
            </a:r>
            <a:r>
              <a:rPr sz="1400" spc="-75" dirty="0">
                <a:latin typeface="Arial"/>
                <a:cs typeface="Arial"/>
              </a:rPr>
              <a:t>5</a:t>
            </a:r>
            <a:r>
              <a:rPr sz="1400" spc="-85" dirty="0">
                <a:latin typeface="Arial"/>
                <a:cs typeface="Arial"/>
              </a:rPr>
              <a:t>9</a:t>
            </a:r>
            <a:r>
              <a:rPr sz="1400" spc="-10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55" dirty="0">
                <a:latin typeface="Arial"/>
                <a:cs typeface="Arial"/>
              </a:rPr>
              <a:t>289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09165" algn="l"/>
                <a:tab pos="3534410" algn="l"/>
                <a:tab pos="4836160" algn="l"/>
                <a:tab pos="6144260" algn="l"/>
                <a:tab pos="7106920" algn="l"/>
              </a:tabLst>
            </a:pP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Fit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Net</a:t>
            </a:r>
            <a:r>
              <a:rPr sz="14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Bayesian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70" dirty="0">
                <a:latin typeface="Arial"/>
                <a:cs typeface="Arial"/>
              </a:rPr>
              <a:t>0.00</a:t>
            </a:r>
            <a:r>
              <a:rPr sz="1400" spc="-90" dirty="0">
                <a:latin typeface="Arial"/>
                <a:cs typeface="Arial"/>
              </a:rPr>
              <a:t>1</a:t>
            </a:r>
            <a:r>
              <a:rPr sz="1400" spc="-60" dirty="0">
                <a:latin typeface="Arial"/>
                <a:cs typeface="Arial"/>
              </a:rPr>
              <a:t>8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0.8</a:t>
            </a:r>
            <a:r>
              <a:rPr sz="1400" spc="-60" dirty="0">
                <a:latin typeface="Arial"/>
                <a:cs typeface="Arial"/>
              </a:rPr>
              <a:t>9</a:t>
            </a:r>
            <a:r>
              <a:rPr sz="1400" spc="-130" dirty="0">
                <a:latin typeface="Arial"/>
                <a:cs typeface="Arial"/>
              </a:rPr>
              <a:t>51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0.8</a:t>
            </a:r>
            <a:r>
              <a:rPr sz="1400" spc="-65" dirty="0">
                <a:latin typeface="Arial"/>
                <a:cs typeface="Arial"/>
              </a:rPr>
              <a:t>0</a:t>
            </a:r>
            <a:r>
              <a:rPr sz="1400" spc="-55" dirty="0">
                <a:latin typeface="Arial"/>
                <a:cs typeface="Arial"/>
              </a:rPr>
              <a:t>6</a:t>
            </a:r>
            <a:r>
              <a:rPr sz="1400" spc="-50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	-</a:t>
            </a:r>
            <a:r>
              <a:rPr sz="1400" spc="-70" dirty="0">
                <a:latin typeface="Arial"/>
                <a:cs typeface="Arial"/>
              </a:rPr>
              <a:t>0.</a:t>
            </a:r>
            <a:r>
              <a:rPr sz="1400" spc="-120" dirty="0">
                <a:latin typeface="Arial"/>
                <a:cs typeface="Arial"/>
              </a:rPr>
              <a:t>1</a:t>
            </a:r>
            <a:r>
              <a:rPr sz="1400" spc="-130" dirty="0">
                <a:latin typeface="Arial"/>
                <a:cs typeface="Arial"/>
              </a:rPr>
              <a:t>701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70" dirty="0">
                <a:latin typeface="Arial"/>
                <a:cs typeface="Arial"/>
              </a:rPr>
              <a:t>295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FitNet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tabLst>
                <a:tab pos="2207895" algn="l"/>
                <a:tab pos="3538854" algn="l"/>
                <a:tab pos="4959350" algn="l"/>
                <a:tab pos="6136640" algn="l"/>
                <a:tab pos="7100570" algn="l"/>
              </a:tabLst>
            </a:pP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enber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b="1" spc="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uardt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70" dirty="0">
                <a:latin typeface="Arial"/>
                <a:cs typeface="Arial"/>
              </a:rPr>
              <a:t>0.00</a:t>
            </a:r>
            <a:r>
              <a:rPr sz="1400" spc="-90" dirty="0">
                <a:latin typeface="Arial"/>
                <a:cs typeface="Arial"/>
              </a:rPr>
              <a:t>1</a:t>
            </a:r>
            <a:r>
              <a:rPr sz="1400" spc="-45" dirty="0">
                <a:latin typeface="Arial"/>
                <a:cs typeface="Arial"/>
              </a:rPr>
              <a:t>9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0.8</a:t>
            </a:r>
            <a:r>
              <a:rPr sz="1400" spc="-60" dirty="0">
                <a:latin typeface="Arial"/>
                <a:cs typeface="Arial"/>
              </a:rPr>
              <a:t>9</a:t>
            </a:r>
            <a:r>
              <a:rPr sz="1400" spc="-155" dirty="0">
                <a:latin typeface="Arial"/>
                <a:cs typeface="Arial"/>
              </a:rPr>
              <a:t>3</a:t>
            </a:r>
            <a:r>
              <a:rPr sz="1400" spc="-15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75" dirty="0">
                <a:latin typeface="Arial"/>
                <a:cs typeface="Arial"/>
              </a:rPr>
              <a:t>0.7</a:t>
            </a:r>
            <a:r>
              <a:rPr sz="1400" spc="-95" dirty="0">
                <a:latin typeface="Arial"/>
                <a:cs typeface="Arial"/>
              </a:rPr>
              <a:t>9</a:t>
            </a:r>
            <a:r>
              <a:rPr sz="1400" spc="-180" dirty="0">
                <a:latin typeface="Arial"/>
                <a:cs typeface="Arial"/>
              </a:rPr>
              <a:t>7</a:t>
            </a:r>
            <a:r>
              <a:rPr sz="1400" dirty="0">
                <a:latin typeface="Arial"/>
                <a:cs typeface="Arial"/>
              </a:rPr>
              <a:t>	-</a:t>
            </a:r>
            <a:r>
              <a:rPr sz="1400" spc="-70" dirty="0">
                <a:latin typeface="Arial"/>
                <a:cs typeface="Arial"/>
              </a:rPr>
              <a:t>0.</a:t>
            </a:r>
            <a:r>
              <a:rPr sz="1400" spc="-120" dirty="0">
                <a:latin typeface="Arial"/>
                <a:cs typeface="Arial"/>
              </a:rPr>
              <a:t>1</a:t>
            </a:r>
            <a:r>
              <a:rPr sz="1400" spc="-114" dirty="0">
                <a:latin typeface="Arial"/>
                <a:cs typeface="Arial"/>
              </a:rPr>
              <a:t>785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55" dirty="0">
                <a:latin typeface="Arial"/>
                <a:cs typeface="Arial"/>
              </a:rPr>
              <a:t>294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FeedForward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tabLst>
                <a:tab pos="2213610" algn="l"/>
                <a:tab pos="3521710" algn="l"/>
                <a:tab pos="4862195" algn="l"/>
                <a:tab pos="6118225" algn="l"/>
                <a:tab pos="7111365" algn="l"/>
              </a:tabLst>
            </a:pP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enber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b="1" spc="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uardt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50" dirty="0">
                <a:latin typeface="Arial"/>
                <a:cs typeface="Arial"/>
              </a:rPr>
              <a:t>0.0</a:t>
            </a:r>
            <a:r>
              <a:rPr sz="1400" spc="-85" dirty="0">
                <a:latin typeface="Arial"/>
                <a:cs typeface="Arial"/>
              </a:rPr>
              <a:t>0</a:t>
            </a:r>
            <a:r>
              <a:rPr sz="1400" spc="-110" dirty="0">
                <a:latin typeface="Arial"/>
                <a:cs typeface="Arial"/>
              </a:rPr>
              <a:t>21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0.8</a:t>
            </a:r>
            <a:r>
              <a:rPr sz="1400" spc="-100" dirty="0">
                <a:latin typeface="Arial"/>
                <a:cs typeface="Arial"/>
              </a:rPr>
              <a:t>8</a:t>
            </a:r>
            <a:r>
              <a:rPr sz="1400" spc="-55" dirty="0">
                <a:latin typeface="Arial"/>
                <a:cs typeface="Arial"/>
              </a:rPr>
              <a:t>26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75" dirty="0">
                <a:latin typeface="Arial"/>
                <a:cs typeface="Arial"/>
              </a:rPr>
              <a:t>0.7</a:t>
            </a:r>
            <a:r>
              <a:rPr sz="1400" spc="-95" dirty="0">
                <a:latin typeface="Arial"/>
                <a:cs typeface="Arial"/>
              </a:rPr>
              <a:t>8</a:t>
            </a:r>
            <a:r>
              <a:rPr sz="1400" spc="-100" dirty="0">
                <a:latin typeface="Arial"/>
                <a:cs typeface="Arial"/>
              </a:rPr>
              <a:t>6</a:t>
            </a:r>
            <a:r>
              <a:rPr sz="1400" spc="-95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	-</a:t>
            </a:r>
            <a:r>
              <a:rPr sz="1400" spc="-70" dirty="0">
                <a:latin typeface="Arial"/>
                <a:cs typeface="Arial"/>
              </a:rPr>
              <a:t>0.</a:t>
            </a:r>
            <a:r>
              <a:rPr sz="1400" spc="-100" dirty="0">
                <a:latin typeface="Arial"/>
                <a:cs typeface="Arial"/>
              </a:rPr>
              <a:t>1</a:t>
            </a:r>
            <a:r>
              <a:rPr sz="1400" spc="-50" dirty="0">
                <a:latin typeface="Arial"/>
                <a:cs typeface="Arial"/>
              </a:rPr>
              <a:t>8</a:t>
            </a:r>
            <a:r>
              <a:rPr sz="1400" spc="-85" dirty="0">
                <a:latin typeface="Arial"/>
                <a:cs typeface="Arial"/>
              </a:rPr>
              <a:t>6</a:t>
            </a:r>
            <a:r>
              <a:rPr sz="1400" spc="-10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90" dirty="0">
                <a:latin typeface="Arial"/>
                <a:cs typeface="Arial"/>
              </a:rPr>
              <a:t>304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R="510540">
              <a:lnSpc>
                <a:spcPct val="170400"/>
              </a:lnSpc>
              <a:tabLst>
                <a:tab pos="1669414" algn="l"/>
                <a:tab pos="2759710" algn="l"/>
                <a:tab pos="4080510" algn="l"/>
                <a:tab pos="5400675" algn="l"/>
                <a:tab pos="6720840" algn="l"/>
              </a:tabLst>
            </a:pPr>
            <a:r>
              <a:rPr sz="2400" b="1" spc="-202" baseline="1736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400" b="1" spc="-195" baseline="1736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179" baseline="1736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400" b="1" spc="-254" baseline="173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20" baseline="1736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sz="2400" b="1" spc="-135" baseline="1736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400" b="1" spc="-195" baseline="1736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-60" baseline="1736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b="1" spc="-22" baseline="1736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1" baseline="1736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E	</a:t>
            </a:r>
            <a:r>
              <a:rPr sz="1400" b="1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alu</a:t>
            </a:r>
            <a:r>
              <a:rPr sz="1400" b="1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ope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-int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erc</a:t>
            </a: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b="1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b="1" spc="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5" dirty="0">
                <a:solidFill>
                  <a:srgbClr val="FFFFFF"/>
                </a:solidFill>
                <a:latin typeface="Trebuchet MS"/>
                <a:cs typeface="Trebuchet MS"/>
              </a:rPr>
              <a:t>AE  </a:t>
            </a: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FeedForward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2207895" algn="l"/>
                <a:tab pos="3526790" algn="l"/>
                <a:tab pos="4846955" algn="l"/>
                <a:tab pos="6097270" algn="l"/>
                <a:tab pos="7205980" algn="l"/>
              </a:tabLst>
            </a:pP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Bayesian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70" dirty="0">
                <a:latin typeface="Arial"/>
                <a:cs typeface="Arial"/>
              </a:rPr>
              <a:t>0.00</a:t>
            </a:r>
            <a:r>
              <a:rPr sz="1400" spc="-90" dirty="0">
                <a:latin typeface="Arial"/>
                <a:cs typeface="Arial"/>
              </a:rPr>
              <a:t>1</a:t>
            </a:r>
            <a:r>
              <a:rPr sz="1400" spc="-45" dirty="0">
                <a:latin typeface="Arial"/>
                <a:cs typeface="Arial"/>
              </a:rPr>
              <a:t>9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0.8</a:t>
            </a:r>
            <a:r>
              <a:rPr sz="1400" spc="-60" dirty="0">
                <a:latin typeface="Arial"/>
                <a:cs typeface="Arial"/>
              </a:rPr>
              <a:t>9</a:t>
            </a:r>
            <a:r>
              <a:rPr sz="1400" spc="-100" dirty="0">
                <a:latin typeface="Arial"/>
                <a:cs typeface="Arial"/>
              </a:rPr>
              <a:t>83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0.8</a:t>
            </a:r>
            <a:r>
              <a:rPr sz="1400" spc="-60" dirty="0">
                <a:latin typeface="Arial"/>
                <a:cs typeface="Arial"/>
              </a:rPr>
              <a:t>9</a:t>
            </a:r>
            <a:r>
              <a:rPr sz="1400" spc="-125" dirty="0">
                <a:latin typeface="Arial"/>
                <a:cs typeface="Arial"/>
              </a:rPr>
              <a:t>2</a:t>
            </a:r>
            <a:r>
              <a:rPr sz="1400" spc="-6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	-</a:t>
            </a:r>
            <a:r>
              <a:rPr sz="1400" spc="-45" dirty="0">
                <a:latin typeface="Arial"/>
                <a:cs typeface="Arial"/>
              </a:rPr>
              <a:t>0.0</a:t>
            </a:r>
            <a:r>
              <a:rPr sz="1400" spc="-65" dirty="0">
                <a:latin typeface="Arial"/>
                <a:cs typeface="Arial"/>
              </a:rPr>
              <a:t>94</a:t>
            </a:r>
            <a:r>
              <a:rPr sz="1400" spc="-5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100" dirty="0">
                <a:latin typeface="Arial"/>
                <a:cs typeface="Arial"/>
              </a:rPr>
              <a:t>2</a:t>
            </a:r>
            <a:r>
              <a:rPr sz="1400" spc="-10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0"/>
              </a:spcBef>
              <a:tabLst>
                <a:tab pos="2215515" algn="l"/>
                <a:tab pos="3529329" algn="l"/>
                <a:tab pos="4874260" algn="l"/>
                <a:tab pos="6125845" algn="l"/>
                <a:tab pos="7114540" algn="l"/>
              </a:tabLst>
            </a:pP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Fit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Net</a:t>
            </a:r>
            <a:r>
              <a:rPr sz="14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Bayesian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70" dirty="0">
                <a:latin typeface="Arial"/>
                <a:cs typeface="Arial"/>
              </a:rPr>
              <a:t>0.00</a:t>
            </a:r>
            <a:r>
              <a:rPr sz="1400" spc="-90" dirty="0">
                <a:latin typeface="Arial"/>
                <a:cs typeface="Arial"/>
              </a:rPr>
              <a:t>1</a:t>
            </a:r>
            <a:r>
              <a:rPr sz="1400" spc="-10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65" dirty="0">
                <a:latin typeface="Arial"/>
                <a:cs typeface="Arial"/>
              </a:rPr>
              <a:t>0.9</a:t>
            </a:r>
            <a:r>
              <a:rPr sz="1400" spc="-90" dirty="0">
                <a:latin typeface="Arial"/>
                <a:cs typeface="Arial"/>
              </a:rPr>
              <a:t>1</a:t>
            </a:r>
            <a:r>
              <a:rPr sz="1400" spc="-65" dirty="0">
                <a:latin typeface="Arial"/>
                <a:cs typeface="Arial"/>
              </a:rPr>
              <a:t>42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85" dirty="0">
                <a:latin typeface="Arial"/>
                <a:cs typeface="Arial"/>
              </a:rPr>
              <a:t>8</a:t>
            </a:r>
            <a:r>
              <a:rPr sz="1400" spc="-165" dirty="0">
                <a:latin typeface="Arial"/>
                <a:cs typeface="Arial"/>
              </a:rPr>
              <a:t>7</a:t>
            </a:r>
            <a:r>
              <a:rPr sz="1400" spc="-175" dirty="0">
                <a:latin typeface="Arial"/>
                <a:cs typeface="Arial"/>
              </a:rPr>
              <a:t>1</a:t>
            </a:r>
            <a:r>
              <a:rPr sz="1400" spc="-105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	-</a:t>
            </a:r>
            <a:r>
              <a:rPr sz="1400" spc="-70" dirty="0">
                <a:latin typeface="Arial"/>
                <a:cs typeface="Arial"/>
              </a:rPr>
              <a:t>0.</a:t>
            </a:r>
            <a:r>
              <a:rPr sz="1400" spc="-100" dirty="0">
                <a:latin typeface="Arial"/>
                <a:cs typeface="Arial"/>
              </a:rPr>
              <a:t>1</a:t>
            </a:r>
            <a:r>
              <a:rPr sz="1400" spc="-160" dirty="0">
                <a:latin typeface="Arial"/>
                <a:cs typeface="Arial"/>
              </a:rPr>
              <a:t>1</a:t>
            </a:r>
            <a:r>
              <a:rPr sz="1400" spc="-60" dirty="0">
                <a:latin typeface="Arial"/>
                <a:cs typeface="Arial"/>
              </a:rPr>
              <a:t>28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100" dirty="0">
                <a:latin typeface="Arial"/>
                <a:cs typeface="Arial"/>
              </a:rPr>
              <a:t>2</a:t>
            </a:r>
            <a:r>
              <a:rPr sz="1400" spc="-85" dirty="0">
                <a:latin typeface="Arial"/>
                <a:cs typeface="Arial"/>
              </a:rPr>
              <a:t>58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FitNet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2228850" algn="l"/>
                <a:tab pos="3514090" algn="l"/>
                <a:tab pos="4845050" algn="l"/>
                <a:tab pos="6138545" algn="l"/>
                <a:tab pos="7112634" algn="l"/>
              </a:tabLst>
            </a:pP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enber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b="1" spc="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uardt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70" dirty="0">
                <a:latin typeface="Arial"/>
                <a:cs typeface="Arial"/>
              </a:rPr>
              <a:t>0.00</a:t>
            </a:r>
            <a:r>
              <a:rPr sz="1400" spc="-114" dirty="0">
                <a:latin typeface="Arial"/>
                <a:cs typeface="Arial"/>
              </a:rPr>
              <a:t>1</a:t>
            </a:r>
            <a:r>
              <a:rPr sz="1400" spc="-180" dirty="0">
                <a:latin typeface="Arial"/>
                <a:cs typeface="Arial"/>
              </a:rPr>
              <a:t>7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0.9</a:t>
            </a:r>
            <a:r>
              <a:rPr sz="1400" spc="-65" dirty="0">
                <a:latin typeface="Arial"/>
                <a:cs typeface="Arial"/>
              </a:rPr>
              <a:t>0</a:t>
            </a:r>
            <a:r>
              <a:rPr sz="1400" spc="-50" dirty="0">
                <a:latin typeface="Arial"/>
                <a:cs typeface="Arial"/>
              </a:rPr>
              <a:t>09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95" dirty="0">
                <a:latin typeface="Arial"/>
                <a:cs typeface="Arial"/>
              </a:rPr>
              <a:t>8</a:t>
            </a:r>
            <a:r>
              <a:rPr sz="1400" spc="-90" dirty="0">
                <a:latin typeface="Arial"/>
                <a:cs typeface="Arial"/>
              </a:rPr>
              <a:t>2</a:t>
            </a:r>
            <a:r>
              <a:rPr sz="1400" spc="-50" dirty="0">
                <a:latin typeface="Arial"/>
                <a:cs typeface="Arial"/>
              </a:rPr>
              <a:t>09</a:t>
            </a:r>
            <a:r>
              <a:rPr sz="1400" dirty="0">
                <a:latin typeface="Arial"/>
                <a:cs typeface="Arial"/>
              </a:rPr>
              <a:t>	-</a:t>
            </a:r>
            <a:r>
              <a:rPr sz="1400" spc="-70" dirty="0">
                <a:latin typeface="Arial"/>
                <a:cs typeface="Arial"/>
              </a:rPr>
              <a:t>0.</a:t>
            </a:r>
            <a:r>
              <a:rPr sz="1400" spc="-100" dirty="0">
                <a:latin typeface="Arial"/>
                <a:cs typeface="Arial"/>
              </a:rPr>
              <a:t>1</a:t>
            </a:r>
            <a:r>
              <a:rPr sz="1400" spc="-145" dirty="0">
                <a:latin typeface="Arial"/>
                <a:cs typeface="Arial"/>
              </a:rPr>
              <a:t>5</a:t>
            </a:r>
            <a:r>
              <a:rPr sz="1400" spc="-185" dirty="0">
                <a:latin typeface="Arial"/>
                <a:cs typeface="Arial"/>
              </a:rPr>
              <a:t>7</a:t>
            </a:r>
            <a:r>
              <a:rPr sz="1400" spc="-5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90" dirty="0">
                <a:latin typeface="Arial"/>
                <a:cs typeface="Arial"/>
              </a:rPr>
              <a:t>283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b="1" spc="-65" dirty="0">
                <a:solidFill>
                  <a:srgbClr val="FFFFFF"/>
                </a:solidFill>
                <a:latin typeface="Trebuchet MS"/>
                <a:cs typeface="Trebuchet MS"/>
              </a:rPr>
              <a:t>FeedForward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2294255" algn="l"/>
                <a:tab pos="3535679" algn="l"/>
                <a:tab pos="4854575" algn="l"/>
                <a:tab pos="6144260" algn="l"/>
                <a:tab pos="7295515" algn="l"/>
              </a:tabLst>
            </a:pP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b="1" spc="-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enber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b="1" spc="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b="1" spc="-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uardt</a:t>
            </a: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50" dirty="0">
                <a:latin typeface="Arial"/>
                <a:cs typeface="Arial"/>
              </a:rPr>
              <a:t>0.0</a:t>
            </a:r>
            <a:r>
              <a:rPr sz="1400" spc="-85" dirty="0">
                <a:latin typeface="Arial"/>
                <a:cs typeface="Arial"/>
              </a:rPr>
              <a:t>0</a:t>
            </a:r>
            <a:r>
              <a:rPr sz="1400" spc="-65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0.8</a:t>
            </a:r>
            <a:r>
              <a:rPr sz="1400" spc="-90" dirty="0">
                <a:latin typeface="Arial"/>
                <a:cs typeface="Arial"/>
              </a:rPr>
              <a:t>8</a:t>
            </a:r>
            <a:r>
              <a:rPr sz="1400" spc="-120" dirty="0">
                <a:latin typeface="Arial"/>
                <a:cs typeface="Arial"/>
              </a:rPr>
              <a:t>78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5" dirty="0">
                <a:latin typeface="Arial"/>
                <a:cs typeface="Arial"/>
              </a:rPr>
              <a:t>0.8</a:t>
            </a:r>
            <a:r>
              <a:rPr sz="1400" spc="-65" dirty="0">
                <a:latin typeface="Arial"/>
                <a:cs typeface="Arial"/>
              </a:rPr>
              <a:t>0</a:t>
            </a:r>
            <a:r>
              <a:rPr sz="1400" spc="-125" dirty="0">
                <a:latin typeface="Arial"/>
                <a:cs typeface="Arial"/>
              </a:rPr>
              <a:t>53</a:t>
            </a:r>
            <a:r>
              <a:rPr sz="1400" dirty="0">
                <a:latin typeface="Arial"/>
                <a:cs typeface="Arial"/>
              </a:rPr>
              <a:t>	-</a:t>
            </a:r>
            <a:r>
              <a:rPr sz="1400" spc="-70" dirty="0">
                <a:latin typeface="Arial"/>
                <a:cs typeface="Arial"/>
              </a:rPr>
              <a:t>0.</a:t>
            </a:r>
            <a:r>
              <a:rPr sz="1400" spc="-120" dirty="0">
                <a:latin typeface="Arial"/>
                <a:cs typeface="Arial"/>
              </a:rPr>
              <a:t>1</a:t>
            </a:r>
            <a:r>
              <a:rPr sz="1400" spc="-165" dirty="0">
                <a:latin typeface="Arial"/>
                <a:cs typeface="Arial"/>
              </a:rPr>
              <a:t>7</a:t>
            </a:r>
            <a:r>
              <a:rPr sz="1400" spc="-175" dirty="0">
                <a:latin typeface="Arial"/>
                <a:cs typeface="Arial"/>
              </a:rPr>
              <a:t>1</a:t>
            </a:r>
            <a:r>
              <a:rPr sz="1400" spc="-55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latin typeface="Arial"/>
                <a:cs typeface="Arial"/>
              </a:rPr>
              <a:t>0.</a:t>
            </a:r>
            <a:r>
              <a:rPr sz="1400" spc="-80" dirty="0">
                <a:latin typeface="Arial"/>
                <a:cs typeface="Arial"/>
              </a:rPr>
              <a:t>0</a:t>
            </a:r>
            <a:r>
              <a:rPr sz="1400" spc="-14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800" y="860132"/>
            <a:ext cx="7788275" cy="5172710"/>
          </a:xfrm>
          <a:custGeom>
            <a:avLst/>
            <a:gdLst/>
            <a:ahLst/>
            <a:cxnLst/>
            <a:rect l="l" t="t" r="r" b="b"/>
            <a:pathLst>
              <a:path w="7788275" h="5172710">
                <a:moveTo>
                  <a:pt x="7787716" y="0"/>
                </a:moveTo>
                <a:lnTo>
                  <a:pt x="0" y="0"/>
                </a:lnTo>
                <a:lnTo>
                  <a:pt x="0" y="5172367"/>
                </a:lnTo>
                <a:lnTo>
                  <a:pt x="7787716" y="5172367"/>
                </a:lnTo>
                <a:lnTo>
                  <a:pt x="778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200" y="2552319"/>
            <a:ext cx="2212975" cy="14179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5200"/>
              </a:lnSpc>
              <a:spcBef>
                <a:spcPts val="740"/>
              </a:spcBef>
            </a:pPr>
            <a:r>
              <a:rPr sz="4800" spc="-130" dirty="0">
                <a:solidFill>
                  <a:srgbClr val="FFFFFF"/>
                </a:solidFill>
                <a:latin typeface="Arial"/>
                <a:cs typeface="Arial"/>
              </a:rPr>
              <a:t>Libraries  </a:t>
            </a:r>
            <a:r>
              <a:rPr sz="4800" spc="-27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0800" y="800100"/>
            <a:ext cx="52774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-&gt; Numpy : To perform basic</a:t>
            </a:r>
            <a:r>
              <a:rPr sz="230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calculation.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900" y="1366519"/>
            <a:ext cx="745426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0" marR="5080" indent="-1536700">
              <a:lnSpc>
                <a:spcPct val="112300"/>
              </a:lnSpc>
              <a:spcBef>
                <a:spcPts val="100"/>
              </a:spcBef>
            </a:pP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-&gt;Pandas : To collect dataset and performing changes</a:t>
            </a:r>
            <a:r>
              <a:rPr sz="230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on  dataset.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0" y="2446020"/>
            <a:ext cx="7482840" cy="11430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511300" marR="5080" indent="-1498600">
              <a:lnSpc>
                <a:spcPct val="106900"/>
              </a:lnSpc>
              <a:spcBef>
                <a:spcPts val="50"/>
              </a:spcBef>
            </a:pP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-&gt;Sklearn : It is the most important library.All the major  work is done under this library like splitting</a:t>
            </a:r>
            <a:r>
              <a:rPr sz="230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the  dataset,training and</a:t>
            </a:r>
            <a:r>
              <a:rPr sz="23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prediction.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700" y="3893820"/>
            <a:ext cx="761619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0" marR="5080" indent="-1422400">
              <a:lnSpc>
                <a:spcPct val="105100"/>
              </a:lnSpc>
              <a:spcBef>
                <a:spcPts val="100"/>
              </a:spcBef>
            </a:pP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-&gt;Tkinter : It is used to give the model a graphical</a:t>
            </a:r>
            <a:r>
              <a:rPr sz="2300" spc="-10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interface  to the</a:t>
            </a:r>
            <a:r>
              <a:rPr sz="230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202020"/>
                </a:solidFill>
                <a:latin typeface="Arial"/>
                <a:cs typeface="Arial"/>
              </a:rPr>
              <a:t>user.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1704</Words>
  <Application>Microsoft Office PowerPoint</Application>
  <PresentationFormat>Widescreen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Georgia</vt:lpstr>
      <vt:lpstr>Liberation Sans</vt:lpstr>
      <vt:lpstr>Noto Sans</vt:lpstr>
      <vt:lpstr>Times New Roman</vt:lpstr>
      <vt:lpstr>Trebuchet MS</vt:lpstr>
      <vt:lpstr>Office Theme</vt:lpstr>
      <vt:lpstr>House Sale Price  Prediction With GUI</vt:lpstr>
      <vt:lpstr>PowerPoint Presentation</vt:lpstr>
      <vt:lpstr>PowerPoint Presentation</vt:lpstr>
      <vt:lpstr>PowerPoint Presentation</vt:lpstr>
      <vt:lpstr>About  Dataset</vt:lpstr>
      <vt:lpstr> We chose not to use zipcode because the attributes latitude and</vt:lpstr>
      <vt:lpstr>Co-relation</vt:lpstr>
      <vt:lpstr>PowerPoint Presentation</vt:lpstr>
      <vt:lpstr>-&gt; Numpy : To perform basic calculation.</vt:lpstr>
      <vt:lpstr>Gradient Boosting Regressor:</vt:lpstr>
      <vt:lpstr>Random Forest Regressor :</vt:lpstr>
      <vt:lpstr>Random  Forest</vt:lpstr>
      <vt:lpstr>Decision Tree Regressor :</vt:lpstr>
      <vt:lpstr>Decision  Tree</vt:lpstr>
      <vt:lpstr>Tkinter is the standard GUI library for Python.  Python when combined with Tkinter provides a fast  and easy way to create GUI applications.Tkinter  provides a powerful object-oriented interface to the  Tk GUI toolkit.</vt:lpstr>
      <vt:lpstr>Basic Tkinter GUI</vt:lpstr>
      <vt:lpstr>Regression Algorithm</vt:lpstr>
      <vt:lpstr>Advantage of Random forest over  decision tree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 Price  Prediction With GUI</dc:title>
  <cp:lastModifiedBy>karan prajapati</cp:lastModifiedBy>
  <cp:revision>1</cp:revision>
  <dcterms:created xsi:type="dcterms:W3CDTF">2020-06-04T13:47:23Z</dcterms:created>
  <dcterms:modified xsi:type="dcterms:W3CDTF">2020-06-08T06:12:52Z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2016-12-10T00:00:00Z</vt:filetime>
  </property>
  <property fmtid="{D5CDD505-2E9C-101B-9397-08002B2CF9AE}" pid="3" name="Creator">
    <vt:lpwstr>sejda.com (4.0.11)</vt:lpwstr>
  </property>
  <property fmtid="{D5CDD505-2E9C-101B-9397-08002B2CF9AE}" pid="4" name="LastSaved">
    <vt:filetime>2020-06-04T00:00:00Z</vt:filetime>
  </property>
</Properties>
</file>