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570d3c4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570d3c4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570d3c44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570d3c4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570d3c4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570d3c44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570d3c4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570d3c4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4e977fe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4e977fe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570d3c44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570d3c4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570d3c44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570d3c4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56647fbb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56647fbb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56647fbb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56647fbb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56647fb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56647fb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followed a stricter rule for including target regions- appearance 3 times instead of 2 (previous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56647fbb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56647fbb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570d3c44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570d3c44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570d3c44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4570d3c44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56647fb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56647fb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56647fbb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56647fb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570d3c44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570d3c44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56647fb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56647fb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7d07a6f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7d07a6f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7d07a6f9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47d07a6f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7d07a6f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7d07a6f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7d07a6f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7d07a6f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56647fb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56647fb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570d3c44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570d3c44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4e977fe8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44e977fe8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78e78c0f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78e78c0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56647fbb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56647fbb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56647fb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56647fb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56647fb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56647fb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56647fbb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56647fbb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56647fb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56647fb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56647fb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56647fb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Karan Malhotra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Logistic Regression Cancer Modeling</a:t>
            </a:r>
            <a:endParaRPr/>
          </a:p>
          <a:p>
            <a:pPr indent="0" lvl="0" marL="0" rtl="0" algn="ctr">
              <a:spcBef>
                <a:spcPts val="0"/>
              </a:spcBef>
              <a:spcAft>
                <a:spcPts val="0"/>
              </a:spcAft>
              <a:buNone/>
            </a:pPr>
            <a:r>
              <a:rPr i="1" lang="en"/>
              <a:t>Strand Life Sciences</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Methods</a:t>
            </a:r>
            <a:endParaRPr/>
          </a:p>
        </p:txBody>
      </p:sp>
      <p:pic>
        <p:nvPicPr>
          <p:cNvPr id="130" name="Google Shape;130;p22"/>
          <p:cNvPicPr preferRelativeResize="0"/>
          <p:nvPr/>
        </p:nvPicPr>
        <p:blipFill>
          <a:blip r:embed="rId3">
            <a:alphaModFix/>
          </a:blip>
          <a:stretch>
            <a:fillRect/>
          </a:stretch>
        </p:blipFill>
        <p:spPr>
          <a:xfrm>
            <a:off x="171925" y="1017725"/>
            <a:ext cx="4998081" cy="3820975"/>
          </a:xfrm>
          <a:prstGeom prst="rect">
            <a:avLst/>
          </a:prstGeom>
          <a:noFill/>
          <a:ln>
            <a:noFill/>
          </a:ln>
        </p:spPr>
      </p:pic>
      <p:cxnSp>
        <p:nvCxnSpPr>
          <p:cNvPr id="131" name="Google Shape;131;p22"/>
          <p:cNvCxnSpPr/>
          <p:nvPr/>
        </p:nvCxnSpPr>
        <p:spPr>
          <a:xfrm rot="10800000">
            <a:off x="3903275" y="2058325"/>
            <a:ext cx="2400300" cy="300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2"/>
          <p:cNvCxnSpPr/>
          <p:nvPr/>
        </p:nvCxnSpPr>
        <p:spPr>
          <a:xfrm flipH="1">
            <a:off x="3511075" y="4054950"/>
            <a:ext cx="2853000" cy="5562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2"/>
          <p:cNvSpPr txBox="1"/>
          <p:nvPr/>
        </p:nvSpPr>
        <p:spPr>
          <a:xfrm>
            <a:off x="6485100" y="1657675"/>
            <a:ext cx="217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First Random Split: Leave-in and Leave-out sets</a:t>
            </a:r>
            <a:endParaRPr>
              <a:solidFill>
                <a:schemeClr val="dk2"/>
              </a:solidFill>
              <a:latin typeface="Average"/>
              <a:ea typeface="Average"/>
              <a:cs typeface="Average"/>
              <a:sym typeface="Average"/>
            </a:endParaRPr>
          </a:p>
        </p:txBody>
      </p:sp>
      <p:sp>
        <p:nvSpPr>
          <p:cNvPr id="134" name="Google Shape;134;p22"/>
          <p:cNvSpPr txBox="1"/>
          <p:nvPr/>
        </p:nvSpPr>
        <p:spPr>
          <a:xfrm>
            <a:off x="6485100" y="3767825"/>
            <a:ext cx="21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Second</a:t>
            </a:r>
            <a:r>
              <a:rPr lang="en">
                <a:solidFill>
                  <a:schemeClr val="dk2"/>
                </a:solidFill>
                <a:latin typeface="Average"/>
                <a:ea typeface="Average"/>
                <a:cs typeface="Average"/>
                <a:sym typeface="Average"/>
              </a:rPr>
              <a:t> Random Split: Training and Test Set</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Methods</a:t>
            </a:r>
            <a:endParaRPr/>
          </a:p>
        </p:txBody>
      </p:sp>
      <p:pic>
        <p:nvPicPr>
          <p:cNvPr id="140" name="Google Shape;140;p23"/>
          <p:cNvPicPr preferRelativeResize="0"/>
          <p:nvPr/>
        </p:nvPicPr>
        <p:blipFill>
          <a:blip r:embed="rId3">
            <a:alphaModFix/>
          </a:blip>
          <a:stretch>
            <a:fillRect/>
          </a:stretch>
        </p:blipFill>
        <p:spPr>
          <a:xfrm>
            <a:off x="152400" y="1170125"/>
            <a:ext cx="6240215" cy="3820975"/>
          </a:xfrm>
          <a:prstGeom prst="rect">
            <a:avLst/>
          </a:prstGeom>
          <a:noFill/>
          <a:ln>
            <a:noFill/>
          </a:ln>
        </p:spPr>
      </p:pic>
      <p:cxnSp>
        <p:nvCxnSpPr>
          <p:cNvPr id="141" name="Google Shape;141;p23"/>
          <p:cNvCxnSpPr/>
          <p:nvPr/>
        </p:nvCxnSpPr>
        <p:spPr>
          <a:xfrm flipH="1">
            <a:off x="2763650" y="2723675"/>
            <a:ext cx="4245900" cy="4035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3"/>
          <p:cNvCxnSpPr/>
          <p:nvPr/>
        </p:nvCxnSpPr>
        <p:spPr>
          <a:xfrm rot="10800000">
            <a:off x="2745500" y="1311875"/>
            <a:ext cx="4282200" cy="141180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3"/>
          <p:cNvSpPr txBox="1"/>
          <p:nvPr/>
        </p:nvSpPr>
        <p:spPr>
          <a:xfrm>
            <a:off x="7027700" y="2411025"/>
            <a:ext cx="202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Creating data frames of only training and test sets</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Methods</a:t>
            </a:r>
            <a:endParaRPr/>
          </a:p>
        </p:txBody>
      </p:sp>
      <p:pic>
        <p:nvPicPr>
          <p:cNvPr id="149" name="Google Shape;149;p24"/>
          <p:cNvPicPr preferRelativeResize="0"/>
          <p:nvPr/>
        </p:nvPicPr>
        <p:blipFill>
          <a:blip r:embed="rId3">
            <a:alphaModFix/>
          </a:blip>
          <a:stretch>
            <a:fillRect/>
          </a:stretch>
        </p:blipFill>
        <p:spPr>
          <a:xfrm>
            <a:off x="311700" y="1189650"/>
            <a:ext cx="5305425" cy="3467100"/>
          </a:xfrm>
          <a:prstGeom prst="rect">
            <a:avLst/>
          </a:prstGeom>
          <a:noFill/>
          <a:ln>
            <a:noFill/>
          </a:ln>
        </p:spPr>
      </p:pic>
      <p:cxnSp>
        <p:nvCxnSpPr>
          <p:cNvPr id="150" name="Google Shape;150;p24"/>
          <p:cNvCxnSpPr/>
          <p:nvPr/>
        </p:nvCxnSpPr>
        <p:spPr>
          <a:xfrm rot="10800000">
            <a:off x="4821000" y="1836175"/>
            <a:ext cx="1533000" cy="1311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4"/>
          <p:cNvCxnSpPr/>
          <p:nvPr/>
        </p:nvCxnSpPr>
        <p:spPr>
          <a:xfrm rot="10800000">
            <a:off x="4740600" y="3217975"/>
            <a:ext cx="1613400" cy="705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4"/>
          <p:cNvCxnSpPr/>
          <p:nvPr/>
        </p:nvCxnSpPr>
        <p:spPr>
          <a:xfrm rot="10800000">
            <a:off x="4770600" y="4276850"/>
            <a:ext cx="1583400" cy="1815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4"/>
          <p:cNvSpPr txBox="1"/>
          <p:nvPr/>
        </p:nvSpPr>
        <p:spPr>
          <a:xfrm>
            <a:off x="6414525" y="1684900"/>
            <a:ext cx="18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Get rid of biochain samples</a:t>
            </a:r>
            <a:endParaRPr>
              <a:solidFill>
                <a:schemeClr val="dk2"/>
              </a:solidFill>
              <a:latin typeface="Average"/>
              <a:ea typeface="Average"/>
              <a:cs typeface="Average"/>
              <a:sym typeface="Average"/>
            </a:endParaRPr>
          </a:p>
        </p:txBody>
      </p:sp>
      <p:sp>
        <p:nvSpPr>
          <p:cNvPr id="154" name="Google Shape;154;p24"/>
          <p:cNvSpPr txBox="1"/>
          <p:nvPr/>
        </p:nvSpPr>
        <p:spPr>
          <a:xfrm>
            <a:off x="6414525" y="2967675"/>
            <a:ext cx="18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Transform all data frames</a:t>
            </a:r>
            <a:endParaRPr>
              <a:solidFill>
                <a:schemeClr val="dk2"/>
              </a:solidFill>
              <a:latin typeface="Average"/>
              <a:ea typeface="Average"/>
              <a:cs typeface="Average"/>
              <a:sym typeface="Average"/>
            </a:endParaRPr>
          </a:p>
        </p:txBody>
      </p:sp>
      <p:sp>
        <p:nvSpPr>
          <p:cNvPr id="155" name="Google Shape;155;p24"/>
          <p:cNvSpPr txBox="1"/>
          <p:nvPr/>
        </p:nvSpPr>
        <p:spPr>
          <a:xfrm>
            <a:off x="6466075" y="4199200"/>
            <a:ext cx="18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Add in patientIDs for reference</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 Preparation</a:t>
            </a:r>
            <a:endParaRPr/>
          </a:p>
        </p:txBody>
      </p:sp>
      <p:pic>
        <p:nvPicPr>
          <p:cNvPr id="161" name="Google Shape;161;p25"/>
          <p:cNvPicPr preferRelativeResize="0"/>
          <p:nvPr/>
        </p:nvPicPr>
        <p:blipFill>
          <a:blip r:embed="rId3">
            <a:alphaModFix/>
          </a:blip>
          <a:stretch>
            <a:fillRect/>
          </a:stretch>
        </p:blipFill>
        <p:spPr>
          <a:xfrm>
            <a:off x="152400" y="1160375"/>
            <a:ext cx="8839199" cy="1676127"/>
          </a:xfrm>
          <a:prstGeom prst="rect">
            <a:avLst/>
          </a:prstGeom>
          <a:noFill/>
          <a:ln>
            <a:noFill/>
          </a:ln>
        </p:spPr>
      </p:pic>
      <p:cxnSp>
        <p:nvCxnSpPr>
          <p:cNvPr id="162" name="Google Shape;162;p25"/>
          <p:cNvCxnSpPr/>
          <p:nvPr/>
        </p:nvCxnSpPr>
        <p:spPr>
          <a:xfrm rot="10800000">
            <a:off x="3681400" y="1725175"/>
            <a:ext cx="0" cy="18255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5"/>
          <p:cNvSpPr txBox="1"/>
          <p:nvPr/>
        </p:nvSpPr>
        <p:spPr>
          <a:xfrm>
            <a:off x="2844350" y="3550675"/>
            <a:ext cx="39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Add in binary values for regression model</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 Net Regression</a:t>
            </a:r>
            <a:endParaRPr/>
          </a:p>
        </p:txBody>
      </p:sp>
      <p:sp>
        <p:nvSpPr>
          <p:cNvPr id="169" name="Google Shape;16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Ridge Regression</a:t>
            </a:r>
            <a:endParaRPr/>
          </a:p>
          <a:p>
            <a:pPr indent="-317500" lvl="1" marL="914400" rtl="0" algn="l">
              <a:spcBef>
                <a:spcPts val="0"/>
              </a:spcBef>
              <a:spcAft>
                <a:spcPts val="0"/>
              </a:spcAft>
              <a:buSzPts val="1400"/>
              <a:buChar char="○"/>
            </a:pPr>
            <a:r>
              <a:rPr lang="en"/>
              <a:t>Coefficients</a:t>
            </a:r>
            <a:r>
              <a:rPr lang="en"/>
              <a:t> of the variables with less contribution to the model are reduced to close to zero; all </a:t>
            </a:r>
            <a:r>
              <a:rPr lang="en"/>
              <a:t>coefficients</a:t>
            </a:r>
            <a:r>
              <a:rPr lang="en"/>
              <a:t> are still used in the model</a:t>
            </a:r>
            <a:endParaRPr/>
          </a:p>
          <a:p>
            <a:pPr indent="-342900" lvl="0" marL="457200" rtl="0" algn="l">
              <a:spcBef>
                <a:spcPts val="0"/>
              </a:spcBef>
              <a:spcAft>
                <a:spcPts val="0"/>
              </a:spcAft>
              <a:buSzPts val="1800"/>
              <a:buChar char="●"/>
            </a:pPr>
            <a:r>
              <a:rPr lang="en"/>
              <a:t>Lasso Regression</a:t>
            </a:r>
            <a:endParaRPr/>
          </a:p>
          <a:p>
            <a:pPr indent="-317500" lvl="1" marL="914400" rtl="0" algn="l">
              <a:spcBef>
                <a:spcPts val="0"/>
              </a:spcBef>
              <a:spcAft>
                <a:spcPts val="0"/>
              </a:spcAft>
              <a:buSzPts val="1400"/>
              <a:buChar char="○"/>
            </a:pPr>
            <a:r>
              <a:rPr lang="en"/>
              <a:t>Only the most </a:t>
            </a:r>
            <a:r>
              <a:rPr lang="en"/>
              <a:t>significant</a:t>
            </a:r>
            <a:r>
              <a:rPr lang="en"/>
              <a:t> variable </a:t>
            </a:r>
            <a:r>
              <a:rPr lang="en"/>
              <a:t>coefficients</a:t>
            </a:r>
            <a:r>
              <a:rPr lang="en"/>
              <a:t> are used in the model; </a:t>
            </a:r>
            <a:r>
              <a:rPr lang="en"/>
              <a:t>coefficients</a:t>
            </a:r>
            <a:r>
              <a:rPr lang="en"/>
              <a:t> of variables without </a:t>
            </a:r>
            <a:r>
              <a:rPr lang="en"/>
              <a:t>significance</a:t>
            </a:r>
            <a:r>
              <a:rPr lang="en"/>
              <a:t> are reduced to zero</a:t>
            </a:r>
            <a:endParaRPr/>
          </a:p>
          <a:p>
            <a:pPr indent="-342900" lvl="0" marL="457200" rtl="0" algn="l">
              <a:spcBef>
                <a:spcPts val="0"/>
              </a:spcBef>
              <a:spcAft>
                <a:spcPts val="0"/>
              </a:spcAft>
              <a:buSzPts val="1800"/>
              <a:buChar char="●"/>
            </a:pPr>
            <a:r>
              <a:rPr b="1" i="1" lang="en" u="sng"/>
              <a:t>Elastic Net Regression</a:t>
            </a:r>
            <a:endParaRPr b="1" i="1" u="sng"/>
          </a:p>
          <a:p>
            <a:pPr indent="-317500" lvl="1" marL="914400" rtl="0" algn="l">
              <a:spcBef>
                <a:spcPts val="0"/>
              </a:spcBef>
              <a:spcAft>
                <a:spcPts val="0"/>
              </a:spcAft>
              <a:buSzPts val="1400"/>
              <a:buChar char="○"/>
            </a:pPr>
            <a:r>
              <a:rPr lang="en"/>
              <a:t>Combination of ridge and lasso modeling</a:t>
            </a:r>
            <a:r>
              <a:rPr lang="en" sz="1050">
                <a:solidFill>
                  <a:schemeClr val="dk2"/>
                </a:solidFill>
              </a:rPr>
              <a:t>— </a:t>
            </a:r>
            <a:r>
              <a:rPr lang="en"/>
              <a:t>some coefficients are reduced to close to zero (ridge), others are reduced to exactly zero (lasso)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cv.lasso</a:t>
            </a:r>
            <a:endParaRPr/>
          </a:p>
        </p:txBody>
      </p:sp>
      <p:pic>
        <p:nvPicPr>
          <p:cNvPr id="175" name="Google Shape;175;p27"/>
          <p:cNvPicPr preferRelativeResize="0"/>
          <p:nvPr/>
        </p:nvPicPr>
        <p:blipFill>
          <a:blip r:embed="rId3">
            <a:alphaModFix/>
          </a:blip>
          <a:stretch>
            <a:fillRect/>
          </a:stretch>
        </p:blipFill>
        <p:spPr>
          <a:xfrm>
            <a:off x="389775" y="1082300"/>
            <a:ext cx="4638675" cy="352425"/>
          </a:xfrm>
          <a:prstGeom prst="rect">
            <a:avLst/>
          </a:prstGeom>
          <a:noFill/>
          <a:ln>
            <a:noFill/>
          </a:ln>
        </p:spPr>
      </p:pic>
      <p:cxnSp>
        <p:nvCxnSpPr>
          <p:cNvPr id="176" name="Google Shape;176;p27"/>
          <p:cNvCxnSpPr/>
          <p:nvPr/>
        </p:nvCxnSpPr>
        <p:spPr>
          <a:xfrm flipH="1" rot="10800000">
            <a:off x="1335050" y="1221100"/>
            <a:ext cx="16800" cy="14847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7"/>
          <p:cNvSpPr txBox="1"/>
          <p:nvPr/>
        </p:nvSpPr>
        <p:spPr>
          <a:xfrm>
            <a:off x="389775" y="2668050"/>
            <a:ext cx="317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Calculate the </a:t>
            </a:r>
            <a:r>
              <a:rPr lang="en">
                <a:solidFill>
                  <a:schemeClr val="dk2"/>
                </a:solidFill>
                <a:latin typeface="Average"/>
                <a:ea typeface="Average"/>
                <a:cs typeface="Average"/>
                <a:sym typeface="Average"/>
              </a:rPr>
              <a:t>optimal lambda value for the model</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Char char="●"/>
            </a:pPr>
            <a:r>
              <a:rPr lang="en">
                <a:solidFill>
                  <a:schemeClr val="dk2"/>
                </a:solidFill>
                <a:latin typeface="Average"/>
                <a:ea typeface="Average"/>
                <a:cs typeface="Average"/>
                <a:sym typeface="Average"/>
              </a:rPr>
              <a:t>Lambda = amount of shrinkage in the model</a:t>
            </a:r>
            <a:endParaRPr>
              <a:solidFill>
                <a:schemeClr val="dk2"/>
              </a:solidFill>
              <a:latin typeface="Average"/>
              <a:ea typeface="Average"/>
              <a:cs typeface="Average"/>
              <a:sym typeface="Average"/>
            </a:endParaRPr>
          </a:p>
        </p:txBody>
      </p:sp>
      <p:cxnSp>
        <p:nvCxnSpPr>
          <p:cNvPr id="178" name="Google Shape;178;p27"/>
          <p:cNvCxnSpPr/>
          <p:nvPr/>
        </p:nvCxnSpPr>
        <p:spPr>
          <a:xfrm rot="10800000">
            <a:off x="2972325" y="1192925"/>
            <a:ext cx="2410800" cy="15147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7"/>
          <p:cNvSpPr txBox="1"/>
          <p:nvPr/>
        </p:nvSpPr>
        <p:spPr>
          <a:xfrm>
            <a:off x="5454300" y="2352925"/>
            <a:ext cx="317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Alpha value defines the type of model used</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Char char="●"/>
            </a:pPr>
            <a:r>
              <a:rPr lang="en">
                <a:solidFill>
                  <a:schemeClr val="dk2"/>
                </a:solidFill>
                <a:latin typeface="Average"/>
                <a:ea typeface="Average"/>
                <a:cs typeface="Average"/>
                <a:sym typeface="Average"/>
              </a:rPr>
              <a:t>1 = lasso regression</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Char char="●"/>
            </a:pPr>
            <a:r>
              <a:rPr lang="en">
                <a:solidFill>
                  <a:schemeClr val="dk2"/>
                </a:solidFill>
                <a:latin typeface="Average"/>
                <a:ea typeface="Average"/>
                <a:cs typeface="Average"/>
                <a:sym typeface="Average"/>
              </a:rPr>
              <a:t>0 = ridge regression</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Char char="●"/>
            </a:pPr>
            <a:r>
              <a:rPr lang="en">
                <a:solidFill>
                  <a:schemeClr val="dk2"/>
                </a:solidFill>
                <a:latin typeface="Average"/>
                <a:ea typeface="Average"/>
                <a:cs typeface="Average"/>
                <a:sym typeface="Average"/>
              </a:rPr>
              <a:t>0&lt;alpha&lt;1 = elastic net regression</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308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Penalized Logistic Regression Model</a:t>
            </a:r>
            <a:endParaRPr/>
          </a:p>
        </p:txBody>
      </p:sp>
      <p:pic>
        <p:nvPicPr>
          <p:cNvPr id="185" name="Google Shape;185;p28"/>
          <p:cNvPicPr preferRelativeResize="0"/>
          <p:nvPr/>
        </p:nvPicPr>
        <p:blipFill>
          <a:blip r:embed="rId3">
            <a:alphaModFix/>
          </a:blip>
          <a:stretch>
            <a:fillRect/>
          </a:stretch>
        </p:blipFill>
        <p:spPr>
          <a:xfrm>
            <a:off x="311700" y="1267725"/>
            <a:ext cx="6334125" cy="2905125"/>
          </a:xfrm>
          <a:prstGeom prst="rect">
            <a:avLst/>
          </a:prstGeom>
          <a:noFill/>
          <a:ln>
            <a:noFill/>
          </a:ln>
        </p:spPr>
      </p:pic>
      <p:cxnSp>
        <p:nvCxnSpPr>
          <p:cNvPr id="186" name="Google Shape;186;p28"/>
          <p:cNvCxnSpPr/>
          <p:nvPr/>
        </p:nvCxnSpPr>
        <p:spPr>
          <a:xfrm flipH="1">
            <a:off x="1260925" y="636025"/>
            <a:ext cx="5829300" cy="6756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8"/>
          <p:cNvCxnSpPr/>
          <p:nvPr/>
        </p:nvCxnSpPr>
        <p:spPr>
          <a:xfrm rot="10800000">
            <a:off x="4135300" y="1452875"/>
            <a:ext cx="2975100" cy="4539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8"/>
          <p:cNvCxnSpPr/>
          <p:nvPr/>
        </p:nvCxnSpPr>
        <p:spPr>
          <a:xfrm rot="10800000">
            <a:off x="5617900" y="1432850"/>
            <a:ext cx="1492500" cy="201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8"/>
          <p:cNvSpPr txBox="1"/>
          <p:nvPr/>
        </p:nvSpPr>
        <p:spPr>
          <a:xfrm>
            <a:off x="7090225" y="287275"/>
            <a:ext cx="174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Glmnet </a:t>
            </a:r>
            <a:r>
              <a:rPr lang="en">
                <a:solidFill>
                  <a:schemeClr val="dk2"/>
                </a:solidFill>
                <a:latin typeface="Average"/>
                <a:ea typeface="Average"/>
                <a:cs typeface="Average"/>
                <a:sym typeface="Average"/>
              </a:rPr>
              <a:t>logistic</a:t>
            </a:r>
            <a:r>
              <a:rPr lang="en">
                <a:solidFill>
                  <a:schemeClr val="dk2"/>
                </a:solidFill>
                <a:latin typeface="Average"/>
                <a:ea typeface="Average"/>
                <a:cs typeface="Average"/>
                <a:sym typeface="Average"/>
              </a:rPr>
              <a:t> regression model</a:t>
            </a:r>
            <a:endParaRPr>
              <a:solidFill>
                <a:schemeClr val="dk2"/>
              </a:solidFill>
              <a:latin typeface="Average"/>
              <a:ea typeface="Average"/>
              <a:cs typeface="Average"/>
              <a:sym typeface="Average"/>
            </a:endParaRPr>
          </a:p>
        </p:txBody>
      </p:sp>
      <p:sp>
        <p:nvSpPr>
          <p:cNvPr id="190" name="Google Shape;190;p28"/>
          <p:cNvSpPr txBox="1"/>
          <p:nvPr/>
        </p:nvSpPr>
        <p:spPr>
          <a:xfrm>
            <a:off x="7110400" y="1242800"/>
            <a:ext cx="20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Optimal lambda value</a:t>
            </a:r>
            <a:endParaRPr>
              <a:solidFill>
                <a:schemeClr val="dk2"/>
              </a:solidFill>
              <a:latin typeface="Average"/>
              <a:ea typeface="Average"/>
              <a:cs typeface="Average"/>
              <a:sym typeface="Average"/>
            </a:endParaRPr>
          </a:p>
        </p:txBody>
      </p:sp>
      <p:sp>
        <p:nvSpPr>
          <p:cNvPr id="191" name="Google Shape;191;p28"/>
          <p:cNvSpPr txBox="1"/>
          <p:nvPr/>
        </p:nvSpPr>
        <p:spPr>
          <a:xfrm>
            <a:off x="7110400" y="1767525"/>
            <a:ext cx="20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Optimal alpha value</a:t>
            </a:r>
            <a:endParaRPr>
              <a:solidFill>
                <a:schemeClr val="dk2"/>
              </a:solidFill>
              <a:latin typeface="Average"/>
              <a:ea typeface="Average"/>
              <a:cs typeface="Average"/>
              <a:sym typeface="Average"/>
            </a:endParaRPr>
          </a:p>
        </p:txBody>
      </p:sp>
      <p:cxnSp>
        <p:nvCxnSpPr>
          <p:cNvPr id="192" name="Google Shape;192;p28"/>
          <p:cNvCxnSpPr/>
          <p:nvPr/>
        </p:nvCxnSpPr>
        <p:spPr>
          <a:xfrm rot="10800000">
            <a:off x="3046000" y="2834725"/>
            <a:ext cx="4064400" cy="9681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8"/>
          <p:cNvCxnSpPr/>
          <p:nvPr/>
        </p:nvCxnSpPr>
        <p:spPr>
          <a:xfrm rot="10800000">
            <a:off x="3086050" y="3328925"/>
            <a:ext cx="3984000" cy="4638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8"/>
          <p:cNvSpPr txBox="1"/>
          <p:nvPr/>
        </p:nvSpPr>
        <p:spPr>
          <a:xfrm>
            <a:off x="7110400" y="3328925"/>
            <a:ext cx="174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Store </a:t>
            </a:r>
            <a:r>
              <a:rPr lang="en">
                <a:solidFill>
                  <a:schemeClr val="dk2"/>
                </a:solidFill>
                <a:latin typeface="Average"/>
                <a:ea typeface="Average"/>
                <a:cs typeface="Average"/>
                <a:sym typeface="Average"/>
              </a:rPr>
              <a:t>coefficients</a:t>
            </a:r>
            <a:r>
              <a:rPr lang="en">
                <a:solidFill>
                  <a:schemeClr val="dk2"/>
                </a:solidFill>
                <a:latin typeface="Average"/>
                <a:ea typeface="Average"/>
                <a:cs typeface="Average"/>
                <a:sym typeface="Average"/>
              </a:rPr>
              <a:t> with greatest weight in the model</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Coefficients</a:t>
            </a:r>
            <a:endParaRPr/>
          </a:p>
        </p:txBody>
      </p:sp>
      <p:pic>
        <p:nvPicPr>
          <p:cNvPr id="200" name="Google Shape;200;p29"/>
          <p:cNvPicPr preferRelativeResize="0"/>
          <p:nvPr/>
        </p:nvPicPr>
        <p:blipFill>
          <a:blip r:embed="rId3">
            <a:alphaModFix/>
          </a:blip>
          <a:stretch>
            <a:fillRect/>
          </a:stretch>
        </p:blipFill>
        <p:spPr>
          <a:xfrm>
            <a:off x="442900" y="1062775"/>
            <a:ext cx="8258175" cy="3648075"/>
          </a:xfrm>
          <a:prstGeom prst="rect">
            <a:avLst/>
          </a:prstGeom>
          <a:noFill/>
          <a:ln>
            <a:noFill/>
          </a:ln>
        </p:spPr>
      </p:pic>
      <p:cxnSp>
        <p:nvCxnSpPr>
          <p:cNvPr id="201" name="Google Shape;201;p29"/>
          <p:cNvCxnSpPr/>
          <p:nvPr/>
        </p:nvCxnSpPr>
        <p:spPr>
          <a:xfrm flipH="1">
            <a:off x="2451025" y="666275"/>
            <a:ext cx="2238900" cy="10185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9"/>
          <p:cNvCxnSpPr/>
          <p:nvPr/>
        </p:nvCxnSpPr>
        <p:spPr>
          <a:xfrm flipH="1">
            <a:off x="3621025" y="666275"/>
            <a:ext cx="1068900" cy="30456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9"/>
          <p:cNvSpPr txBox="1"/>
          <p:nvPr/>
        </p:nvSpPr>
        <p:spPr>
          <a:xfrm>
            <a:off x="4689925" y="186425"/>
            <a:ext cx="384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Only take </a:t>
            </a:r>
            <a:r>
              <a:rPr lang="en">
                <a:solidFill>
                  <a:schemeClr val="dk2"/>
                </a:solidFill>
                <a:latin typeface="Average"/>
                <a:ea typeface="Average"/>
                <a:cs typeface="Average"/>
                <a:sym typeface="Average"/>
              </a:rPr>
              <a:t>coefficients that appear two times in a row (in the highest weighted coefficient list) while looping</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262900" y="26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a:t>
            </a:r>
            <a:r>
              <a:rPr lang="en"/>
              <a:t>Comparisons</a:t>
            </a:r>
            <a:r>
              <a:rPr lang="en"/>
              <a:t> of Model </a:t>
            </a:r>
            <a:r>
              <a:rPr lang="en"/>
              <a:t>Coefficients</a:t>
            </a:r>
            <a:r>
              <a:rPr lang="en"/>
              <a:t> (Cancer vs. Healthy)</a:t>
            </a:r>
            <a:endParaRPr/>
          </a:p>
        </p:txBody>
      </p:sp>
      <p:pic>
        <p:nvPicPr>
          <p:cNvPr id="209" name="Google Shape;209;p30"/>
          <p:cNvPicPr preferRelativeResize="0"/>
          <p:nvPr/>
        </p:nvPicPr>
        <p:blipFill>
          <a:blip r:embed="rId3">
            <a:alphaModFix/>
          </a:blip>
          <a:stretch>
            <a:fillRect/>
          </a:stretch>
        </p:blipFill>
        <p:spPr>
          <a:xfrm>
            <a:off x="1509050" y="1160350"/>
            <a:ext cx="6641219"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7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Mean Comparisons of Model Coefficients (Among Cancers)</a:t>
            </a:r>
            <a:endParaRPr/>
          </a:p>
          <a:p>
            <a:pPr indent="0" lvl="0" marL="0" rtl="0" algn="l">
              <a:spcBef>
                <a:spcPts val="0"/>
              </a:spcBef>
              <a:spcAft>
                <a:spcPts val="0"/>
              </a:spcAft>
              <a:buNone/>
            </a:pPr>
            <a:r>
              <a:t/>
            </a:r>
            <a:endParaRPr/>
          </a:p>
        </p:txBody>
      </p:sp>
      <p:pic>
        <p:nvPicPr>
          <p:cNvPr id="215" name="Google Shape;215;p31"/>
          <p:cNvPicPr preferRelativeResize="0"/>
          <p:nvPr/>
        </p:nvPicPr>
        <p:blipFill>
          <a:blip r:embed="rId3">
            <a:alphaModFix/>
          </a:blip>
          <a:stretch>
            <a:fillRect/>
          </a:stretch>
        </p:blipFill>
        <p:spPr>
          <a:xfrm>
            <a:off x="240225" y="1150600"/>
            <a:ext cx="8825094"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Methods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Identified a set of commonly methylated CpG (Cytosine-Guanine) sites using data from </a:t>
            </a:r>
            <a:r>
              <a:rPr lang="en"/>
              <a:t>the</a:t>
            </a:r>
            <a:r>
              <a:rPr lang="en"/>
              <a:t> Cancer Genome Atlas and also genomic regions associated with cancer that commonly cited in literature</a:t>
            </a:r>
            <a:endParaRPr/>
          </a:p>
          <a:p>
            <a:pPr indent="-317500" lvl="1" marL="914400" rtl="0" algn="l">
              <a:spcBef>
                <a:spcPts val="0"/>
              </a:spcBef>
              <a:spcAft>
                <a:spcPts val="0"/>
              </a:spcAft>
              <a:buSzPts val="1400"/>
              <a:buChar char="○"/>
            </a:pPr>
            <a:r>
              <a:rPr lang="en"/>
              <a:t>Defined a targeted panel of 595 genomic regions to which they aimed to </a:t>
            </a:r>
            <a:r>
              <a:rPr lang="en"/>
              <a:t>identify</a:t>
            </a:r>
            <a:r>
              <a:rPr lang="en"/>
              <a:t> in patient plasma samples</a:t>
            </a:r>
            <a:endParaRPr/>
          </a:p>
          <a:p>
            <a:pPr indent="-342900" lvl="0" marL="457200" rtl="0" algn="l">
              <a:spcBef>
                <a:spcPts val="0"/>
              </a:spcBef>
              <a:spcAft>
                <a:spcPts val="0"/>
              </a:spcAft>
              <a:buSzPts val="1800"/>
              <a:buChar char="●"/>
            </a:pPr>
            <a:r>
              <a:rPr lang="en"/>
              <a:t>Interrogated</a:t>
            </a:r>
            <a:r>
              <a:rPr lang="en"/>
              <a:t> regions in patient plasma samples using PanSeer assay, calculating the average methylation fraction (AMF) at each target region (identified 524 sites/595 target sites)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 Predictions</a:t>
            </a:r>
            <a:endParaRPr/>
          </a:p>
        </p:txBody>
      </p:sp>
      <p:pic>
        <p:nvPicPr>
          <p:cNvPr id="221" name="Google Shape;221;p32"/>
          <p:cNvPicPr preferRelativeResize="0"/>
          <p:nvPr/>
        </p:nvPicPr>
        <p:blipFill>
          <a:blip r:embed="rId3">
            <a:alphaModFix/>
          </a:blip>
          <a:stretch>
            <a:fillRect/>
          </a:stretch>
        </p:blipFill>
        <p:spPr>
          <a:xfrm>
            <a:off x="366138" y="1881450"/>
            <a:ext cx="5991225" cy="1905000"/>
          </a:xfrm>
          <a:prstGeom prst="rect">
            <a:avLst/>
          </a:prstGeom>
          <a:noFill/>
          <a:ln>
            <a:noFill/>
          </a:ln>
        </p:spPr>
      </p:pic>
      <p:cxnSp>
        <p:nvCxnSpPr>
          <p:cNvPr id="222" name="Google Shape;222;p32"/>
          <p:cNvCxnSpPr>
            <a:stCxn id="223" idx="1"/>
          </p:cNvCxnSpPr>
          <p:nvPr/>
        </p:nvCxnSpPr>
        <p:spPr>
          <a:xfrm flipH="1">
            <a:off x="3761975" y="1418325"/>
            <a:ext cx="3096300" cy="5994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2"/>
          <p:cNvCxnSpPr>
            <a:stCxn id="225" idx="1"/>
          </p:cNvCxnSpPr>
          <p:nvPr/>
        </p:nvCxnSpPr>
        <p:spPr>
          <a:xfrm rot="10800000">
            <a:off x="4086000" y="2421150"/>
            <a:ext cx="2860800" cy="1506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32"/>
          <p:cNvSpPr txBox="1"/>
          <p:nvPr/>
        </p:nvSpPr>
        <p:spPr>
          <a:xfrm>
            <a:off x="6858275" y="1110525"/>
            <a:ext cx="211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Make a prediction on the test set</a:t>
            </a:r>
            <a:endParaRPr>
              <a:solidFill>
                <a:schemeClr val="dk2"/>
              </a:solidFill>
              <a:latin typeface="Average"/>
              <a:ea typeface="Average"/>
              <a:cs typeface="Average"/>
              <a:sym typeface="Average"/>
            </a:endParaRPr>
          </a:p>
        </p:txBody>
      </p:sp>
      <p:sp>
        <p:nvSpPr>
          <p:cNvPr id="225" name="Google Shape;225;p32"/>
          <p:cNvSpPr txBox="1"/>
          <p:nvPr/>
        </p:nvSpPr>
        <p:spPr>
          <a:xfrm>
            <a:off x="6946800" y="2263950"/>
            <a:ext cx="219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Make a prediction on the leave-out set</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Calculations</a:t>
            </a:r>
            <a:endParaRPr/>
          </a:p>
        </p:txBody>
      </p:sp>
      <p:cxnSp>
        <p:nvCxnSpPr>
          <p:cNvPr id="231" name="Google Shape;231;p33"/>
          <p:cNvCxnSpPr/>
          <p:nvPr/>
        </p:nvCxnSpPr>
        <p:spPr>
          <a:xfrm flipH="1">
            <a:off x="3326550" y="3016150"/>
            <a:ext cx="2490900" cy="129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33"/>
          <p:cNvSpPr txBox="1"/>
          <p:nvPr/>
        </p:nvSpPr>
        <p:spPr>
          <a:xfrm>
            <a:off x="5835750" y="1974300"/>
            <a:ext cx="2931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Calculate</a:t>
            </a:r>
            <a:r>
              <a:rPr lang="en">
                <a:solidFill>
                  <a:schemeClr val="dk2"/>
                </a:solidFill>
                <a:latin typeface="Average"/>
                <a:ea typeface="Average"/>
                <a:cs typeface="Average"/>
                <a:sym typeface="Average"/>
              </a:rPr>
              <a:t> average accuracy, sensitivity, and </a:t>
            </a:r>
            <a:r>
              <a:rPr lang="en">
                <a:solidFill>
                  <a:schemeClr val="dk2"/>
                </a:solidFill>
                <a:latin typeface="Average"/>
                <a:ea typeface="Average"/>
                <a:cs typeface="Average"/>
                <a:sym typeface="Average"/>
              </a:rPr>
              <a:t>specificity</a:t>
            </a:r>
            <a:r>
              <a:rPr lang="en">
                <a:solidFill>
                  <a:schemeClr val="dk2"/>
                </a:solidFill>
                <a:latin typeface="Average"/>
                <a:ea typeface="Average"/>
                <a:cs typeface="Average"/>
                <a:sym typeface="Average"/>
              </a:rPr>
              <a:t> for test and leave-out sets</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Calculate sensitivity for each cancer type</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The model loops through alpha values (5 runs per alpha value), storing average sensitivity, specificity and accuracy at each value</a:t>
            </a:r>
            <a:endParaRPr>
              <a:solidFill>
                <a:schemeClr val="dk2"/>
              </a:solidFill>
              <a:latin typeface="Average"/>
              <a:ea typeface="Average"/>
              <a:cs typeface="Average"/>
              <a:sym typeface="Average"/>
            </a:endParaRPr>
          </a:p>
        </p:txBody>
      </p:sp>
      <p:pic>
        <p:nvPicPr>
          <p:cNvPr id="233" name="Google Shape;233;p33"/>
          <p:cNvPicPr preferRelativeResize="0"/>
          <p:nvPr/>
        </p:nvPicPr>
        <p:blipFill>
          <a:blip r:embed="rId3">
            <a:alphaModFix/>
          </a:blip>
          <a:stretch>
            <a:fillRect/>
          </a:stretch>
        </p:blipFill>
        <p:spPr>
          <a:xfrm>
            <a:off x="152400" y="1170125"/>
            <a:ext cx="3174150" cy="37204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11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Generalized Model Sensitivity/Specificity (Healthy vs. Cancer)</a:t>
            </a:r>
            <a:endParaRPr/>
          </a:p>
        </p:txBody>
      </p:sp>
      <p:pic>
        <p:nvPicPr>
          <p:cNvPr id="244" name="Google Shape;244;p35"/>
          <p:cNvPicPr preferRelativeResize="0"/>
          <p:nvPr/>
        </p:nvPicPr>
        <p:blipFill>
          <a:blip r:embed="rId3">
            <a:alphaModFix/>
          </a:blip>
          <a:stretch>
            <a:fillRect/>
          </a:stretch>
        </p:blipFill>
        <p:spPr>
          <a:xfrm>
            <a:off x="1132475" y="1017725"/>
            <a:ext cx="6879059"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Total Specificity/Sensitivity</a:t>
            </a:r>
            <a:endParaRPr/>
          </a:p>
        </p:txBody>
      </p:sp>
      <p:pic>
        <p:nvPicPr>
          <p:cNvPr id="250" name="Google Shape;250;p36"/>
          <p:cNvPicPr preferRelativeResize="0"/>
          <p:nvPr/>
        </p:nvPicPr>
        <p:blipFill>
          <a:blip r:embed="rId3">
            <a:alphaModFix/>
          </a:blip>
          <a:stretch>
            <a:fillRect/>
          </a:stretch>
        </p:blipFill>
        <p:spPr>
          <a:xfrm>
            <a:off x="2051875" y="1017725"/>
            <a:ext cx="4848952"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Specificity/Sensitivity</a:t>
            </a:r>
            <a:endParaRPr/>
          </a:p>
        </p:txBody>
      </p:sp>
      <p:pic>
        <p:nvPicPr>
          <p:cNvPr id="256" name="Google Shape;256;p37"/>
          <p:cNvPicPr preferRelativeResize="0"/>
          <p:nvPr/>
        </p:nvPicPr>
        <p:blipFill>
          <a:blip r:embed="rId3">
            <a:alphaModFix/>
          </a:blip>
          <a:stretch>
            <a:fillRect/>
          </a:stretch>
        </p:blipFill>
        <p:spPr>
          <a:xfrm>
            <a:off x="152400" y="1170125"/>
            <a:ext cx="8825094"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Results (Alpha Value)</a:t>
            </a:r>
            <a:endParaRPr/>
          </a:p>
        </p:txBody>
      </p:sp>
      <p:pic>
        <p:nvPicPr>
          <p:cNvPr id="262" name="Google Shape;262;p38"/>
          <p:cNvPicPr preferRelativeResize="0"/>
          <p:nvPr/>
        </p:nvPicPr>
        <p:blipFill>
          <a:blip r:embed="rId3">
            <a:alphaModFix/>
          </a:blip>
          <a:stretch>
            <a:fillRect/>
          </a:stretch>
        </p:blipFill>
        <p:spPr>
          <a:xfrm>
            <a:off x="552300" y="1131075"/>
            <a:ext cx="8039403"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Results (Cut-Off)</a:t>
            </a:r>
            <a:endParaRPr/>
          </a:p>
        </p:txBody>
      </p:sp>
      <p:pic>
        <p:nvPicPr>
          <p:cNvPr id="268" name="Google Shape;268;p39"/>
          <p:cNvPicPr preferRelativeResize="0"/>
          <p:nvPr/>
        </p:nvPicPr>
        <p:blipFill>
          <a:blip r:embed="rId3">
            <a:alphaModFix/>
          </a:blip>
          <a:stretch>
            <a:fillRect/>
          </a:stretch>
        </p:blipFill>
        <p:spPr>
          <a:xfrm>
            <a:off x="2690125" y="1017725"/>
            <a:ext cx="3763748"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Results (Cut-Off)</a:t>
            </a:r>
            <a:endParaRPr/>
          </a:p>
        </p:txBody>
      </p:sp>
      <p:pic>
        <p:nvPicPr>
          <p:cNvPr id="274" name="Google Shape;274;p40"/>
          <p:cNvPicPr preferRelativeResize="0"/>
          <p:nvPr/>
        </p:nvPicPr>
        <p:blipFill>
          <a:blip r:embed="rId3">
            <a:alphaModFix/>
          </a:blip>
          <a:stretch>
            <a:fillRect/>
          </a:stretch>
        </p:blipFill>
        <p:spPr>
          <a:xfrm>
            <a:off x="418675" y="1120000"/>
            <a:ext cx="8306659"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Results (Cut-Off)</a:t>
            </a:r>
            <a:endParaRPr/>
          </a:p>
        </p:txBody>
      </p:sp>
      <p:pic>
        <p:nvPicPr>
          <p:cNvPr id="280" name="Google Shape;280;p41"/>
          <p:cNvPicPr preferRelativeResize="0"/>
          <p:nvPr/>
        </p:nvPicPr>
        <p:blipFill>
          <a:blip r:embed="rId3">
            <a:alphaModFix/>
          </a:blip>
          <a:stretch>
            <a:fillRect/>
          </a:stretch>
        </p:blipFill>
        <p:spPr>
          <a:xfrm>
            <a:off x="272263" y="1077900"/>
            <a:ext cx="8599474"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Methylation Fraction (AMF)</a:t>
            </a:r>
            <a:endParaRPr/>
          </a:p>
        </p:txBody>
      </p:sp>
      <p:sp>
        <p:nvSpPr>
          <p:cNvPr id="72" name="Google Shape;72;p15"/>
          <p:cNvSpPr txBox="1"/>
          <p:nvPr>
            <p:ph idx="1" type="body"/>
          </p:nvPr>
        </p:nvSpPr>
        <p:spPr>
          <a:xfrm>
            <a:off x="311700" y="3078075"/>
            <a:ext cx="4972200" cy="19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Legend:</a:t>
            </a:r>
            <a:endParaRPr/>
          </a:p>
          <a:p>
            <a:pPr indent="-342900" lvl="0" marL="457200" rtl="0" algn="l">
              <a:spcBef>
                <a:spcPts val="1200"/>
              </a:spcBef>
              <a:spcAft>
                <a:spcPts val="0"/>
              </a:spcAft>
              <a:buSzPts val="1800"/>
              <a:buChar char="❏"/>
            </a:pPr>
            <a:r>
              <a:rPr i="1" lang="en"/>
              <a:t>M</a:t>
            </a:r>
            <a:r>
              <a:rPr lang="en"/>
              <a:t> = Total CpG Sites across entire region</a:t>
            </a:r>
            <a:endParaRPr/>
          </a:p>
          <a:p>
            <a:pPr indent="-342900" lvl="0" marL="457200" rtl="0" algn="l">
              <a:spcBef>
                <a:spcPts val="0"/>
              </a:spcBef>
              <a:spcAft>
                <a:spcPts val="0"/>
              </a:spcAft>
              <a:buSzPts val="1800"/>
              <a:buChar char="❏"/>
            </a:pPr>
            <a:r>
              <a:rPr i="1" lang="en"/>
              <a:t>i </a:t>
            </a:r>
            <a:r>
              <a:rPr lang="en"/>
              <a:t>= 1 </a:t>
            </a:r>
            <a:r>
              <a:rPr lang="en"/>
              <a:t>identified</a:t>
            </a:r>
            <a:r>
              <a:rPr lang="en"/>
              <a:t> CpG site in target region</a:t>
            </a:r>
            <a:endParaRPr/>
          </a:p>
          <a:p>
            <a:pPr indent="-342900" lvl="0" marL="457200" rtl="0" algn="l">
              <a:spcBef>
                <a:spcPts val="0"/>
              </a:spcBef>
              <a:spcAft>
                <a:spcPts val="0"/>
              </a:spcAft>
              <a:buSzPts val="1800"/>
              <a:buChar char="❏"/>
            </a:pPr>
            <a:r>
              <a:rPr i="1" lang="en"/>
              <a:t>NC,i</a:t>
            </a:r>
            <a:r>
              <a:rPr lang="en"/>
              <a:t> = Total cytosines observed at CpG site, i</a:t>
            </a:r>
            <a:endParaRPr/>
          </a:p>
          <a:p>
            <a:pPr indent="-342900" lvl="0" marL="457200" rtl="0" algn="l">
              <a:spcBef>
                <a:spcPts val="0"/>
              </a:spcBef>
              <a:spcAft>
                <a:spcPts val="0"/>
              </a:spcAft>
              <a:buSzPts val="1800"/>
              <a:buChar char="❏"/>
            </a:pPr>
            <a:r>
              <a:rPr i="1" lang="en"/>
              <a:t>NT,i </a:t>
            </a:r>
            <a:r>
              <a:rPr lang="en"/>
              <a:t>= Total thymines observed at CpG site, i</a:t>
            </a:r>
            <a:endParaRPr/>
          </a:p>
        </p:txBody>
      </p:sp>
      <p:pic>
        <p:nvPicPr>
          <p:cNvPr id="73" name="Google Shape;73;p15"/>
          <p:cNvPicPr preferRelativeResize="0"/>
          <p:nvPr/>
        </p:nvPicPr>
        <p:blipFill>
          <a:blip r:embed="rId3">
            <a:alphaModFix/>
          </a:blip>
          <a:stretch>
            <a:fillRect/>
          </a:stretch>
        </p:blipFill>
        <p:spPr>
          <a:xfrm>
            <a:off x="2602850" y="1281125"/>
            <a:ext cx="3581400" cy="1533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49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Regression and Discriminant Analysis </a:t>
            </a:r>
            <a:endParaRPr/>
          </a:p>
        </p:txBody>
      </p:sp>
      <p:sp>
        <p:nvSpPr>
          <p:cNvPr id="286" name="Google Shape;286;p42"/>
          <p:cNvSpPr txBox="1"/>
          <p:nvPr/>
        </p:nvSpPr>
        <p:spPr>
          <a:xfrm>
            <a:off x="276100" y="1217425"/>
            <a:ext cx="836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verage"/>
                <a:ea typeface="Average"/>
                <a:cs typeface="Average"/>
                <a:sym typeface="Average"/>
              </a:rPr>
              <a:t>Model was </a:t>
            </a:r>
            <a:r>
              <a:rPr lang="en">
                <a:solidFill>
                  <a:schemeClr val="dk2"/>
                </a:solidFill>
                <a:latin typeface="Average"/>
                <a:ea typeface="Average"/>
                <a:cs typeface="Average"/>
                <a:sym typeface="Average"/>
              </a:rPr>
              <a:t>unsuccessful-&gt; returned 50% accuracy at peak. (Tested multinomial regression, LDA, MDA, FDA, QDA, and RDA)</a:t>
            </a:r>
            <a:endParaRPr>
              <a:solidFill>
                <a:schemeClr val="dk2"/>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92" name="Google Shape;292;p43"/>
          <p:cNvSpPr txBox="1"/>
          <p:nvPr/>
        </p:nvSpPr>
        <p:spPr>
          <a:xfrm>
            <a:off x="391650" y="1251850"/>
            <a:ext cx="8360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dk2"/>
                </a:solidFill>
                <a:latin typeface="Average"/>
                <a:ea typeface="Average"/>
                <a:cs typeface="Average"/>
                <a:sym typeface="Average"/>
              </a:rPr>
              <a:t>1.</a:t>
            </a:r>
            <a:r>
              <a:rPr lang="en">
                <a:solidFill>
                  <a:schemeClr val="dk2"/>
                </a:solidFill>
                <a:latin typeface="Average"/>
                <a:ea typeface="Average"/>
                <a:cs typeface="Average"/>
                <a:sym typeface="Average"/>
              </a:rPr>
              <a:t> Sample set is too small; some cancers have as low as 3% variance in the training set, which makes model building, data profiling, and differentiation between cancer types difficult</a:t>
            </a:r>
            <a:endParaRPr>
              <a:solidFill>
                <a:schemeClr val="dk2"/>
              </a:solidFill>
              <a:latin typeface="Average"/>
              <a:ea typeface="Average"/>
              <a:cs typeface="Average"/>
              <a:sym typeface="Average"/>
            </a:endParaRPr>
          </a:p>
        </p:txBody>
      </p:sp>
      <p:sp>
        <p:nvSpPr>
          <p:cNvPr id="293" name="Google Shape;293;p43"/>
          <p:cNvSpPr txBox="1"/>
          <p:nvPr/>
        </p:nvSpPr>
        <p:spPr>
          <a:xfrm>
            <a:off x="391650" y="2156100"/>
            <a:ext cx="8360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dk2"/>
                </a:solidFill>
                <a:latin typeface="Average"/>
                <a:ea typeface="Average"/>
                <a:cs typeface="Average"/>
                <a:sym typeface="Average"/>
              </a:rPr>
              <a:t>2. </a:t>
            </a:r>
            <a:r>
              <a:rPr lang="en">
                <a:solidFill>
                  <a:schemeClr val="dk2"/>
                </a:solidFill>
                <a:latin typeface="Average"/>
                <a:ea typeface="Average"/>
                <a:cs typeface="Average"/>
                <a:sym typeface="Average"/>
              </a:rPr>
              <a:t>There is not covariance among the cancer types</a:t>
            </a:r>
            <a:r>
              <a:rPr lang="en" sz="1050">
                <a:solidFill>
                  <a:schemeClr val="dk2"/>
                </a:solidFill>
                <a:latin typeface="Average"/>
                <a:ea typeface="Average"/>
                <a:cs typeface="Average"/>
                <a:sym typeface="Average"/>
              </a:rPr>
              <a:t>— </a:t>
            </a:r>
            <a:r>
              <a:rPr lang="en">
                <a:solidFill>
                  <a:schemeClr val="dk2"/>
                </a:solidFill>
                <a:latin typeface="Average"/>
                <a:ea typeface="Average"/>
                <a:cs typeface="Average"/>
                <a:sym typeface="Average"/>
              </a:rPr>
              <a:t>ie. Esophageal cancer makes up, on average, 30% of cancers, while colorectal is only 5%. This tends to </a:t>
            </a:r>
            <a:r>
              <a:rPr lang="en">
                <a:solidFill>
                  <a:schemeClr val="dk2"/>
                </a:solidFill>
                <a:latin typeface="Average"/>
                <a:ea typeface="Average"/>
                <a:cs typeface="Average"/>
                <a:sym typeface="Average"/>
              </a:rPr>
              <a:t>severely</a:t>
            </a:r>
            <a:r>
              <a:rPr lang="en">
                <a:solidFill>
                  <a:schemeClr val="dk2"/>
                </a:solidFill>
                <a:latin typeface="Average"/>
                <a:ea typeface="Average"/>
                <a:cs typeface="Average"/>
                <a:sym typeface="Average"/>
              </a:rPr>
              <a:t> bias the modeling, and affects the accuracy of some modeling methods like LDA which require covariance in the training set to be successful </a:t>
            </a:r>
            <a:endParaRPr>
              <a:solidFill>
                <a:schemeClr val="dk2"/>
              </a:solidFill>
              <a:latin typeface="Average"/>
              <a:ea typeface="Average"/>
              <a:cs typeface="Average"/>
              <a:sym typeface="Average"/>
            </a:endParaRPr>
          </a:p>
        </p:txBody>
      </p:sp>
      <p:sp>
        <p:nvSpPr>
          <p:cNvPr id="294" name="Google Shape;294;p43"/>
          <p:cNvSpPr txBox="1"/>
          <p:nvPr/>
        </p:nvSpPr>
        <p:spPr>
          <a:xfrm>
            <a:off x="391650" y="3246175"/>
            <a:ext cx="83607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dk2"/>
                </a:solidFill>
                <a:latin typeface="Average"/>
                <a:ea typeface="Average"/>
                <a:cs typeface="Average"/>
                <a:sym typeface="Average"/>
              </a:rPr>
              <a:t>3.</a:t>
            </a:r>
            <a:r>
              <a:rPr lang="en">
                <a:solidFill>
                  <a:schemeClr val="dk2"/>
                </a:solidFill>
                <a:latin typeface="Average"/>
                <a:ea typeface="Average"/>
                <a:cs typeface="Average"/>
                <a:sym typeface="Average"/>
              </a:rPr>
              <a:t> The target regions interrogated in this study were general methylation sites, implicated across various cancers, and not specific to one cancer type. Accordingly, this likely means that distinction between the AMF’s among the cancer types is too insignificant to provide true differentiation. There were larger differences among the means of healthy vs. cancer samples, which makes the general distinction easier, however, among the specific cancer types, the differences aren’t as sizable (demonstrated in comparative bar graphs referenced on slides 18 and 19).  </a:t>
            </a:r>
            <a:endParaRPr>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7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Mean Comparisons of Sample Model Coefficients (among cancers)</a:t>
            </a:r>
            <a:endParaRPr/>
          </a:p>
          <a:p>
            <a:pPr indent="0" lvl="0" marL="0" rtl="0" algn="l">
              <a:spcBef>
                <a:spcPts val="0"/>
              </a:spcBef>
              <a:spcAft>
                <a:spcPts val="0"/>
              </a:spcAft>
              <a:buNone/>
            </a:pPr>
            <a:r>
              <a:t/>
            </a:r>
            <a:endParaRPr/>
          </a:p>
        </p:txBody>
      </p:sp>
      <p:pic>
        <p:nvPicPr>
          <p:cNvPr id="300" name="Google Shape;300;p44"/>
          <p:cNvPicPr preferRelativeResize="0"/>
          <p:nvPr/>
        </p:nvPicPr>
        <p:blipFill>
          <a:blip r:embed="rId3">
            <a:alphaModFix/>
          </a:blip>
          <a:stretch>
            <a:fillRect/>
          </a:stretch>
        </p:blipFill>
        <p:spPr>
          <a:xfrm>
            <a:off x="240225" y="1150600"/>
            <a:ext cx="8825094" cy="3820975"/>
          </a:xfrm>
          <a:prstGeom prst="rect">
            <a:avLst/>
          </a:prstGeom>
          <a:noFill/>
          <a:ln>
            <a:noFill/>
          </a:ln>
        </p:spPr>
      </p:pic>
      <p:cxnSp>
        <p:nvCxnSpPr>
          <p:cNvPr id="301" name="Google Shape;301;p44"/>
          <p:cNvCxnSpPr/>
          <p:nvPr/>
        </p:nvCxnSpPr>
        <p:spPr>
          <a:xfrm flipH="1">
            <a:off x="825250" y="2996550"/>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2" name="Google Shape;302;p44"/>
          <p:cNvCxnSpPr/>
          <p:nvPr/>
        </p:nvCxnSpPr>
        <p:spPr>
          <a:xfrm flipH="1">
            <a:off x="1471525" y="991000"/>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3" name="Google Shape;303;p44"/>
          <p:cNvCxnSpPr/>
          <p:nvPr/>
        </p:nvCxnSpPr>
        <p:spPr>
          <a:xfrm flipH="1">
            <a:off x="2117825" y="2616150"/>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4" name="Google Shape;304;p44"/>
          <p:cNvCxnSpPr/>
          <p:nvPr/>
        </p:nvCxnSpPr>
        <p:spPr>
          <a:xfrm flipH="1">
            <a:off x="2768550" y="1509375"/>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5" name="Google Shape;305;p44"/>
          <p:cNvCxnSpPr/>
          <p:nvPr/>
        </p:nvCxnSpPr>
        <p:spPr>
          <a:xfrm flipH="1">
            <a:off x="3428200" y="2355900"/>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6" name="Google Shape;306;p44"/>
          <p:cNvCxnSpPr/>
          <p:nvPr/>
        </p:nvCxnSpPr>
        <p:spPr>
          <a:xfrm flipH="1">
            <a:off x="4074500" y="3500500"/>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7" name="Google Shape;307;p44"/>
          <p:cNvCxnSpPr/>
          <p:nvPr/>
        </p:nvCxnSpPr>
        <p:spPr>
          <a:xfrm flipH="1">
            <a:off x="4720775" y="3359225"/>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8" name="Google Shape;308;p44"/>
          <p:cNvCxnSpPr/>
          <p:nvPr/>
        </p:nvCxnSpPr>
        <p:spPr>
          <a:xfrm flipH="1">
            <a:off x="5380400" y="2105625"/>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09" name="Google Shape;309;p44"/>
          <p:cNvCxnSpPr/>
          <p:nvPr/>
        </p:nvCxnSpPr>
        <p:spPr>
          <a:xfrm flipH="1">
            <a:off x="6031125" y="3320250"/>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10" name="Google Shape;310;p44"/>
          <p:cNvCxnSpPr/>
          <p:nvPr/>
        </p:nvCxnSpPr>
        <p:spPr>
          <a:xfrm flipH="1">
            <a:off x="6681850" y="2899238"/>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11" name="Google Shape;311;p44"/>
          <p:cNvCxnSpPr/>
          <p:nvPr/>
        </p:nvCxnSpPr>
        <p:spPr>
          <a:xfrm flipH="1">
            <a:off x="7332575" y="2757963"/>
            <a:ext cx="300" cy="323700"/>
          </a:xfrm>
          <a:prstGeom prst="straightConnector1">
            <a:avLst/>
          </a:prstGeom>
          <a:noFill/>
          <a:ln cap="flat" cmpd="sng" w="19050">
            <a:solidFill>
              <a:srgbClr val="FF0000"/>
            </a:solidFill>
            <a:prstDash val="solid"/>
            <a:round/>
            <a:headEnd len="med" w="med" type="none"/>
            <a:tailEnd len="med" w="med" type="triangle"/>
          </a:ln>
        </p:spPr>
      </p:cxnSp>
      <p:cxnSp>
        <p:nvCxnSpPr>
          <p:cNvPr id="312" name="Google Shape;312;p44"/>
          <p:cNvCxnSpPr/>
          <p:nvPr/>
        </p:nvCxnSpPr>
        <p:spPr>
          <a:xfrm flipH="1">
            <a:off x="7983300" y="2996538"/>
            <a:ext cx="300" cy="3237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 </a:t>
            </a:r>
            <a:endParaRPr/>
          </a:p>
        </p:txBody>
      </p:sp>
      <p:pic>
        <p:nvPicPr>
          <p:cNvPr id="79" name="Google Shape;79;p16"/>
          <p:cNvPicPr preferRelativeResize="0"/>
          <p:nvPr/>
        </p:nvPicPr>
        <p:blipFill>
          <a:blip r:embed="rId3">
            <a:alphaModFix/>
          </a:blip>
          <a:stretch>
            <a:fillRect/>
          </a:stretch>
        </p:blipFill>
        <p:spPr>
          <a:xfrm>
            <a:off x="2131488" y="1568225"/>
            <a:ext cx="2466975" cy="2895600"/>
          </a:xfrm>
          <a:prstGeom prst="rect">
            <a:avLst/>
          </a:prstGeom>
          <a:noFill/>
          <a:ln>
            <a:noFill/>
          </a:ln>
        </p:spPr>
      </p:pic>
      <p:pic>
        <p:nvPicPr>
          <p:cNvPr id="80" name="Google Shape;80;p16"/>
          <p:cNvPicPr preferRelativeResize="0"/>
          <p:nvPr/>
        </p:nvPicPr>
        <p:blipFill>
          <a:blip r:embed="rId4">
            <a:alphaModFix/>
          </a:blip>
          <a:stretch>
            <a:fillRect/>
          </a:stretch>
        </p:blipFill>
        <p:spPr>
          <a:xfrm>
            <a:off x="4805625" y="1563725"/>
            <a:ext cx="2466975" cy="2895600"/>
          </a:xfrm>
          <a:prstGeom prst="rect">
            <a:avLst/>
          </a:prstGeom>
          <a:noFill/>
          <a:ln>
            <a:noFill/>
          </a:ln>
        </p:spPr>
      </p:pic>
      <p:sp>
        <p:nvSpPr>
          <p:cNvPr id="81" name="Google Shape;81;p16"/>
          <p:cNvSpPr txBox="1"/>
          <p:nvPr/>
        </p:nvSpPr>
        <p:spPr>
          <a:xfrm>
            <a:off x="2869988" y="1092875"/>
            <a:ext cx="15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2"/>
                </a:solidFill>
                <a:latin typeface="Average"/>
                <a:ea typeface="Average"/>
                <a:cs typeface="Average"/>
                <a:sym typeface="Average"/>
              </a:rPr>
              <a:t>TSH Data</a:t>
            </a:r>
            <a:endParaRPr b="1" i="1">
              <a:solidFill>
                <a:schemeClr val="dk2"/>
              </a:solidFill>
              <a:latin typeface="Average"/>
              <a:ea typeface="Average"/>
              <a:cs typeface="Average"/>
              <a:sym typeface="Average"/>
            </a:endParaRPr>
          </a:p>
        </p:txBody>
      </p:sp>
      <p:sp>
        <p:nvSpPr>
          <p:cNvPr id="82" name="Google Shape;82;p16"/>
          <p:cNvSpPr txBox="1"/>
          <p:nvPr/>
        </p:nvSpPr>
        <p:spPr>
          <a:xfrm>
            <a:off x="5427238" y="1090625"/>
            <a:ext cx="15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2"/>
                </a:solidFill>
                <a:latin typeface="Average"/>
                <a:ea typeface="Average"/>
                <a:cs typeface="Average"/>
                <a:sym typeface="Average"/>
              </a:rPr>
              <a:t>Biochain</a:t>
            </a:r>
            <a:r>
              <a:rPr b="1" i="1" lang="en">
                <a:solidFill>
                  <a:schemeClr val="dk2"/>
                </a:solidFill>
                <a:latin typeface="Average"/>
                <a:ea typeface="Average"/>
                <a:cs typeface="Average"/>
                <a:sym typeface="Average"/>
              </a:rPr>
              <a:t> Data</a:t>
            </a:r>
            <a:endParaRPr b="1" i="1">
              <a:solidFill>
                <a:schemeClr val="dk2"/>
              </a:solidFill>
              <a:latin typeface="Average"/>
              <a:ea typeface="Average"/>
              <a:cs typeface="Average"/>
              <a:sym typeface="Average"/>
            </a:endParaRPr>
          </a:p>
        </p:txBody>
      </p:sp>
      <p:cxnSp>
        <p:nvCxnSpPr>
          <p:cNvPr id="83" name="Google Shape;83;p16"/>
          <p:cNvCxnSpPr/>
          <p:nvPr/>
        </p:nvCxnSpPr>
        <p:spPr>
          <a:xfrm flipH="1" rot="10800000">
            <a:off x="1634075" y="2143250"/>
            <a:ext cx="594900" cy="2730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6"/>
          <p:cNvSpPr txBox="1"/>
          <p:nvPr/>
        </p:nvSpPr>
        <p:spPr>
          <a:xfrm>
            <a:off x="112825" y="2353075"/>
            <a:ext cx="19278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Average"/>
                <a:ea typeface="Average"/>
                <a:cs typeface="Average"/>
                <a:sym typeface="Average"/>
              </a:rPr>
              <a:t>Chromosomal Target Region</a:t>
            </a:r>
            <a:r>
              <a:rPr lang="en">
                <a:solidFill>
                  <a:schemeClr val="dk2"/>
                </a:solidFill>
                <a:latin typeface="Average"/>
                <a:ea typeface="Average"/>
                <a:cs typeface="Average"/>
                <a:sym typeface="Average"/>
              </a:rPr>
              <a:t> </a:t>
            </a:r>
            <a:r>
              <a:rPr lang="en" sz="1000">
                <a:solidFill>
                  <a:schemeClr val="dk2"/>
                </a:solidFill>
                <a:latin typeface="Average"/>
                <a:ea typeface="Average"/>
                <a:cs typeface="Average"/>
                <a:sym typeface="Average"/>
              </a:rPr>
              <a:t>(ranges from 3-228 </a:t>
            </a:r>
            <a:r>
              <a:rPr lang="en" sz="1000">
                <a:solidFill>
                  <a:schemeClr val="dk2"/>
                </a:solidFill>
                <a:latin typeface="Average"/>
                <a:ea typeface="Average"/>
                <a:cs typeface="Average"/>
                <a:sym typeface="Average"/>
              </a:rPr>
              <a:t>chromosomes</a:t>
            </a:r>
            <a:r>
              <a:rPr lang="en" sz="1000">
                <a:solidFill>
                  <a:schemeClr val="dk2"/>
                </a:solidFill>
                <a:latin typeface="Average"/>
                <a:ea typeface="Average"/>
                <a:cs typeface="Average"/>
                <a:sym typeface="Average"/>
              </a:rPr>
              <a:t> covered per region; </a:t>
            </a:r>
            <a:endParaRPr sz="1000">
              <a:solidFill>
                <a:schemeClr val="dk2"/>
              </a:solidFill>
              <a:latin typeface="Average"/>
              <a:ea typeface="Average"/>
              <a:cs typeface="Average"/>
              <a:sym typeface="Average"/>
            </a:endParaRPr>
          </a:p>
          <a:p>
            <a:pPr indent="0" lvl="0" marL="0" rtl="0" algn="l">
              <a:spcBef>
                <a:spcPts val="0"/>
              </a:spcBef>
              <a:spcAft>
                <a:spcPts val="0"/>
              </a:spcAft>
              <a:buNone/>
            </a:pPr>
            <a:r>
              <a:rPr lang="en" sz="1000" u="sng">
                <a:solidFill>
                  <a:schemeClr val="dk2"/>
                </a:solidFill>
                <a:latin typeface="Average"/>
                <a:ea typeface="Average"/>
                <a:cs typeface="Average"/>
                <a:sym typeface="Average"/>
              </a:rPr>
              <a:t>average chromosomal coverage</a:t>
            </a:r>
            <a:r>
              <a:rPr lang="en" sz="1000">
                <a:solidFill>
                  <a:schemeClr val="dk2"/>
                </a:solidFill>
                <a:latin typeface="Average"/>
                <a:ea typeface="Average"/>
                <a:cs typeface="Average"/>
                <a:sym typeface="Average"/>
              </a:rPr>
              <a:t>: 50;</a:t>
            </a:r>
            <a:endParaRPr sz="1000">
              <a:solidFill>
                <a:schemeClr val="dk2"/>
              </a:solidFill>
              <a:latin typeface="Average"/>
              <a:ea typeface="Average"/>
              <a:cs typeface="Average"/>
              <a:sym typeface="Average"/>
            </a:endParaRPr>
          </a:p>
          <a:p>
            <a:pPr indent="0" lvl="0" marL="0" rtl="0" algn="l">
              <a:spcBef>
                <a:spcPts val="0"/>
              </a:spcBef>
              <a:spcAft>
                <a:spcPts val="0"/>
              </a:spcAft>
              <a:buNone/>
            </a:pPr>
            <a:r>
              <a:rPr lang="en" sz="1000" u="sng">
                <a:solidFill>
                  <a:schemeClr val="dk2"/>
                </a:solidFill>
                <a:latin typeface="Average"/>
                <a:ea typeface="Average"/>
                <a:cs typeface="Average"/>
                <a:sym typeface="Average"/>
              </a:rPr>
              <a:t>total chromosomal coverage</a:t>
            </a:r>
            <a:r>
              <a:rPr lang="en" sz="1000">
                <a:solidFill>
                  <a:schemeClr val="dk2"/>
                </a:solidFill>
                <a:latin typeface="Average"/>
                <a:ea typeface="Average"/>
                <a:cs typeface="Average"/>
                <a:sym typeface="Average"/>
              </a:rPr>
              <a:t>: 35,361)</a:t>
            </a:r>
            <a:endParaRPr sz="1000">
              <a:solidFill>
                <a:schemeClr val="dk2"/>
              </a:solidFill>
              <a:latin typeface="Average"/>
              <a:ea typeface="Average"/>
              <a:cs typeface="Average"/>
              <a:sym typeface="Average"/>
            </a:endParaRPr>
          </a:p>
        </p:txBody>
      </p:sp>
      <p:cxnSp>
        <p:nvCxnSpPr>
          <p:cNvPr id="85" name="Google Shape;85;p16"/>
          <p:cNvCxnSpPr/>
          <p:nvPr/>
        </p:nvCxnSpPr>
        <p:spPr>
          <a:xfrm flipH="1">
            <a:off x="3581725" y="989125"/>
            <a:ext cx="458100" cy="110370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6"/>
          <p:cNvSpPr txBox="1"/>
          <p:nvPr/>
        </p:nvSpPr>
        <p:spPr>
          <a:xfrm>
            <a:off x="3456800" y="463625"/>
            <a:ext cx="185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Average"/>
                <a:ea typeface="Average"/>
                <a:cs typeface="Average"/>
                <a:sym typeface="Average"/>
              </a:rPr>
              <a:t>Average Methylation Fraction (AMF)</a:t>
            </a:r>
            <a:endParaRPr sz="1200">
              <a:solidFill>
                <a:schemeClr val="dk2"/>
              </a:solidFill>
              <a:latin typeface="Average"/>
              <a:ea typeface="Average"/>
              <a:cs typeface="Average"/>
              <a:sym typeface="Average"/>
            </a:endParaRPr>
          </a:p>
        </p:txBody>
      </p:sp>
      <p:cxnSp>
        <p:nvCxnSpPr>
          <p:cNvPr id="87" name="Google Shape;87;p16"/>
          <p:cNvCxnSpPr/>
          <p:nvPr/>
        </p:nvCxnSpPr>
        <p:spPr>
          <a:xfrm>
            <a:off x="1573575" y="1503375"/>
            <a:ext cx="1502700" cy="3831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6"/>
          <p:cNvSpPr txBox="1"/>
          <p:nvPr/>
        </p:nvSpPr>
        <p:spPr>
          <a:xfrm>
            <a:off x="150025" y="1142900"/>
            <a:ext cx="185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Average"/>
                <a:ea typeface="Average"/>
                <a:cs typeface="Average"/>
                <a:sym typeface="Average"/>
              </a:rPr>
              <a:t>patientID of plasma sample</a:t>
            </a:r>
            <a:endParaRPr sz="1200">
              <a:solidFill>
                <a:schemeClr val="dk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Biochain Tissue Samples</a:t>
            </a:r>
            <a:endParaRPr/>
          </a:p>
        </p:txBody>
      </p:sp>
      <p:sp>
        <p:nvSpPr>
          <p:cNvPr id="94" name="Google Shape;94;p17"/>
          <p:cNvSpPr txBox="1"/>
          <p:nvPr>
            <p:ph idx="1" type="body"/>
          </p:nvPr>
        </p:nvSpPr>
        <p:spPr>
          <a:xfrm>
            <a:off x="311700" y="1071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200 DNA samples taken from fresh cancer tissue (breast, lung, colorectal, liver, stomach, and esophageal) and healthy tissue</a:t>
            </a:r>
            <a:endParaRPr/>
          </a:p>
        </p:txBody>
      </p:sp>
      <p:pic>
        <p:nvPicPr>
          <p:cNvPr id="95" name="Google Shape;95;p17"/>
          <p:cNvPicPr preferRelativeResize="0"/>
          <p:nvPr/>
        </p:nvPicPr>
        <p:blipFill rotWithShape="1">
          <a:blip r:embed="rId3">
            <a:alphaModFix/>
          </a:blip>
          <a:srcRect b="0" l="6570" r="10675" t="0"/>
          <a:stretch/>
        </p:blipFill>
        <p:spPr>
          <a:xfrm>
            <a:off x="263750" y="1937025"/>
            <a:ext cx="8568551" cy="2461000"/>
          </a:xfrm>
          <a:prstGeom prst="rect">
            <a:avLst/>
          </a:prstGeom>
          <a:noFill/>
          <a:ln>
            <a:noFill/>
          </a:ln>
        </p:spPr>
      </p:pic>
      <p:sp>
        <p:nvSpPr>
          <p:cNvPr id="96" name="Google Shape;96;p17"/>
          <p:cNvSpPr txBox="1"/>
          <p:nvPr/>
        </p:nvSpPr>
        <p:spPr>
          <a:xfrm>
            <a:off x="3966938" y="4448475"/>
            <a:ext cx="111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2"/>
                </a:solidFill>
                <a:latin typeface="Average"/>
                <a:ea typeface="Average"/>
                <a:cs typeface="Average"/>
                <a:sym typeface="Average"/>
              </a:rPr>
              <a:t>Raw Data</a:t>
            </a:r>
            <a:endParaRPr b="1" i="1" sz="800">
              <a:solidFill>
                <a:schemeClr val="dk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Biochain Tissue Samples</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samples were used to identify statistically significant target regions for distinguishing between cancerous and non-cancerous samples; These sites would later be used to build the </a:t>
            </a:r>
            <a:r>
              <a:rPr lang="en"/>
              <a:t>logistic</a:t>
            </a:r>
            <a:r>
              <a:rPr lang="en"/>
              <a:t> regression model.</a:t>
            </a:r>
            <a:endParaRPr/>
          </a:p>
          <a:p>
            <a:pPr indent="-342900" lvl="0" marL="457200" rtl="0" algn="l">
              <a:spcBef>
                <a:spcPts val="1200"/>
              </a:spcBef>
              <a:spcAft>
                <a:spcPts val="0"/>
              </a:spcAft>
              <a:buSzPts val="1800"/>
              <a:buAutoNum type="arabicPeriod"/>
            </a:pPr>
            <a:r>
              <a:rPr lang="en"/>
              <a:t>Only target regions identified across all samples were used (rows with blank cells are deleted and total target sites goes down from 616 to 524)</a:t>
            </a:r>
            <a:endParaRPr/>
          </a:p>
          <a:p>
            <a:pPr indent="-342900" lvl="0" marL="457200" rtl="0" algn="l">
              <a:spcBef>
                <a:spcPts val="0"/>
              </a:spcBef>
              <a:spcAft>
                <a:spcPts val="0"/>
              </a:spcAft>
              <a:buSzPts val="1800"/>
              <a:buAutoNum type="arabicPeriod"/>
            </a:pPr>
            <a:r>
              <a:rPr lang="en"/>
              <a:t>Benjamin-Hochberg correction T-test is conducted across all regions</a:t>
            </a:r>
            <a:endParaRPr/>
          </a:p>
          <a:p>
            <a:pPr indent="-342900" lvl="0" marL="457200" rtl="0" algn="l">
              <a:spcBef>
                <a:spcPts val="0"/>
              </a:spcBef>
              <a:spcAft>
                <a:spcPts val="0"/>
              </a:spcAft>
              <a:buSzPts val="1800"/>
              <a:buAutoNum type="arabicPeriod"/>
            </a:pPr>
            <a:r>
              <a:rPr lang="en"/>
              <a:t>Total region markers is now down to 477 identified to be statistically </a:t>
            </a:r>
            <a:r>
              <a:rPr lang="en"/>
              <a:t>significant</a:t>
            </a:r>
            <a:r>
              <a:rPr lang="en"/>
              <a:t>, which will be used for training of the </a:t>
            </a:r>
            <a:r>
              <a:rPr lang="en"/>
              <a:t>logistic</a:t>
            </a:r>
            <a:r>
              <a:rPr lang="en"/>
              <a:t> regression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495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Benjamin-</a:t>
            </a:r>
            <a:r>
              <a:rPr lang="en"/>
              <a:t>Hochberg</a:t>
            </a:r>
            <a:r>
              <a:rPr lang="en"/>
              <a:t> Correction</a:t>
            </a:r>
            <a:endParaRPr/>
          </a:p>
        </p:txBody>
      </p:sp>
      <p:pic>
        <p:nvPicPr>
          <p:cNvPr id="108" name="Google Shape;108;p19"/>
          <p:cNvPicPr preferRelativeResize="0"/>
          <p:nvPr/>
        </p:nvPicPr>
        <p:blipFill>
          <a:blip r:embed="rId3">
            <a:alphaModFix/>
          </a:blip>
          <a:stretch>
            <a:fillRect/>
          </a:stretch>
        </p:blipFill>
        <p:spPr>
          <a:xfrm>
            <a:off x="311700" y="1191375"/>
            <a:ext cx="5170139" cy="3647325"/>
          </a:xfrm>
          <a:prstGeom prst="rect">
            <a:avLst/>
          </a:prstGeom>
          <a:noFill/>
          <a:ln>
            <a:noFill/>
          </a:ln>
        </p:spPr>
      </p:pic>
      <p:sp>
        <p:nvSpPr>
          <p:cNvPr id="109" name="Google Shape;109;p19"/>
          <p:cNvSpPr txBox="1"/>
          <p:nvPr/>
        </p:nvSpPr>
        <p:spPr>
          <a:xfrm>
            <a:off x="5621700" y="1132175"/>
            <a:ext cx="35223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First, a normal T-test is conducted across all samples</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P-values are sorted in descending order (Hochberg correction sets the </a:t>
            </a:r>
            <a:r>
              <a:rPr lang="en">
                <a:solidFill>
                  <a:schemeClr val="dk2"/>
                </a:solidFill>
                <a:latin typeface="Average"/>
                <a:ea typeface="Average"/>
                <a:cs typeface="Average"/>
                <a:sym typeface="Average"/>
              </a:rPr>
              <a:t>significance</a:t>
            </a:r>
            <a:r>
              <a:rPr lang="en">
                <a:solidFill>
                  <a:schemeClr val="dk2"/>
                </a:solidFill>
                <a:latin typeface="Average"/>
                <a:ea typeface="Average"/>
                <a:cs typeface="Average"/>
                <a:sym typeface="Average"/>
              </a:rPr>
              <a:t> level as the highest p-value that is less than its critical value (nqm))</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Looping through each value, checking whether the value is less than the nqm corrected value. </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When we find one, that is set as the critical value</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Any p-values that are greater than the critical value are discarded from the list, and those regions are considered </a:t>
            </a:r>
            <a:r>
              <a:rPr lang="en">
                <a:solidFill>
                  <a:schemeClr val="dk2"/>
                </a:solidFill>
                <a:latin typeface="Average"/>
                <a:ea typeface="Average"/>
                <a:cs typeface="Average"/>
                <a:sym typeface="Average"/>
              </a:rPr>
              <a:t>insignificant</a:t>
            </a:r>
            <a:r>
              <a:rPr lang="en">
                <a:solidFill>
                  <a:schemeClr val="dk2"/>
                </a:solidFill>
                <a:latin typeface="Average"/>
                <a:ea typeface="Average"/>
                <a:cs typeface="Average"/>
                <a:sym typeface="Average"/>
              </a:rPr>
              <a:t>  </a:t>
            </a:r>
            <a:endParaRPr>
              <a:solidFill>
                <a:schemeClr val="dk2"/>
              </a:solidFill>
              <a:latin typeface="Average"/>
              <a:ea typeface="Average"/>
              <a:cs typeface="Average"/>
              <a:sym typeface="Average"/>
            </a:endParaRPr>
          </a:p>
          <a:p>
            <a:pPr indent="-317500" lvl="0" marL="457200" rtl="0" algn="l">
              <a:spcBef>
                <a:spcPts val="0"/>
              </a:spcBef>
              <a:spcAft>
                <a:spcPts val="0"/>
              </a:spcAft>
              <a:buClr>
                <a:schemeClr val="dk2"/>
              </a:buClr>
              <a:buSzPts val="1400"/>
              <a:buFont typeface="Average"/>
              <a:buAutoNum type="arabicPeriod"/>
            </a:pPr>
            <a:r>
              <a:rPr lang="en">
                <a:solidFill>
                  <a:schemeClr val="dk2"/>
                </a:solidFill>
                <a:latin typeface="Average"/>
                <a:ea typeface="Average"/>
                <a:cs typeface="Average"/>
                <a:sym typeface="Average"/>
              </a:rPr>
              <a:t>Remaining: 477 </a:t>
            </a:r>
            <a:r>
              <a:rPr lang="en">
                <a:solidFill>
                  <a:schemeClr val="dk2"/>
                </a:solidFill>
                <a:latin typeface="Average"/>
                <a:ea typeface="Average"/>
                <a:cs typeface="Average"/>
                <a:sym typeface="Average"/>
              </a:rPr>
              <a:t>significant</a:t>
            </a:r>
            <a:r>
              <a:rPr lang="en">
                <a:solidFill>
                  <a:schemeClr val="dk2"/>
                </a:solidFill>
                <a:latin typeface="Average"/>
                <a:ea typeface="Average"/>
                <a:cs typeface="Average"/>
                <a:sym typeface="Average"/>
              </a:rPr>
              <a:t> target regions for </a:t>
            </a:r>
            <a:r>
              <a:rPr lang="en">
                <a:solidFill>
                  <a:schemeClr val="dk2"/>
                </a:solidFill>
                <a:latin typeface="Average"/>
                <a:ea typeface="Average"/>
                <a:cs typeface="Average"/>
                <a:sym typeface="Average"/>
              </a:rPr>
              <a:t>comparison</a:t>
            </a:r>
            <a:endParaRPr>
              <a:solidFill>
                <a:schemeClr val="dk2"/>
              </a:solidFill>
              <a:latin typeface="Average"/>
              <a:ea typeface="Average"/>
              <a:cs typeface="Average"/>
              <a:sym typeface="Average"/>
            </a:endParaRPr>
          </a:p>
        </p:txBody>
      </p:sp>
      <p:cxnSp>
        <p:nvCxnSpPr>
          <p:cNvPr id="110" name="Google Shape;110;p19"/>
          <p:cNvCxnSpPr/>
          <p:nvPr/>
        </p:nvCxnSpPr>
        <p:spPr>
          <a:xfrm flipH="1">
            <a:off x="1493175" y="2637700"/>
            <a:ext cx="4623300" cy="558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p:nvPr/>
        </p:nvCxnSpPr>
        <p:spPr>
          <a:xfrm rot="10800000">
            <a:off x="1967025" y="1584000"/>
            <a:ext cx="4155000" cy="10590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9"/>
          <p:cNvCxnSpPr/>
          <p:nvPr/>
        </p:nvCxnSpPr>
        <p:spPr>
          <a:xfrm rot="10800000">
            <a:off x="2017275" y="1937200"/>
            <a:ext cx="4096800" cy="7017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9"/>
          <p:cNvCxnSpPr/>
          <p:nvPr/>
        </p:nvCxnSpPr>
        <p:spPr>
          <a:xfrm rot="10800000">
            <a:off x="1100950" y="1282800"/>
            <a:ext cx="5017500" cy="135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TSH Model Creation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Methods</a:t>
            </a:r>
            <a:endParaRPr/>
          </a:p>
        </p:txBody>
      </p:sp>
      <p:pic>
        <p:nvPicPr>
          <p:cNvPr id="124" name="Google Shape;124;p21"/>
          <p:cNvPicPr preferRelativeResize="0"/>
          <p:nvPr/>
        </p:nvPicPr>
        <p:blipFill rotWithShape="1">
          <a:blip r:embed="rId3">
            <a:alphaModFix/>
          </a:blip>
          <a:srcRect b="3698" l="0" r="45411" t="0"/>
          <a:stretch/>
        </p:blipFill>
        <p:spPr>
          <a:xfrm>
            <a:off x="1957975" y="1058400"/>
            <a:ext cx="5401025" cy="365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