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257" r:id="rId4"/>
    <p:sldId id="264" r:id="rId5"/>
    <p:sldId id="261" r:id="rId6"/>
    <p:sldId id="263" r:id="rId7"/>
    <p:sldId id="262" r:id="rId8"/>
    <p:sldId id="265" r:id="rId9"/>
    <p:sldId id="266" r:id="rId10"/>
    <p:sldId id="259" r:id="rId11"/>
    <p:sldId id="260" r:id="rId12"/>
    <p:sldId id="269" r:id="rId13"/>
    <p:sldId id="268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656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9A134-6481-42B8-9184-D76FB3CEC56D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14597-EC76-4ADB-A9D0-7A62BEB501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02691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14597-EC76-4ADB-A9D0-7A62BEB5015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0425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7606566-E5B3-48B9-99B2-DE2B18440C0C}" type="datetimeFigureOut">
              <a:rPr lang="en-US" smtClean="0"/>
              <a:pPr/>
              <a:t>11/26/2019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9437DEB-C731-430E-B5F1-9F3D7E6F19E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606566-E5B3-48B9-99B2-DE2B18440C0C}" type="datetimeFigureOut">
              <a:rPr lang="en-US" smtClean="0"/>
              <a:pPr/>
              <a:t>11/26/2019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437DEB-C731-430E-B5F1-9F3D7E6F19E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606566-E5B3-48B9-99B2-DE2B18440C0C}" type="datetimeFigureOut">
              <a:rPr lang="en-US" smtClean="0"/>
              <a:pPr/>
              <a:t>11/26/2019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437DEB-C731-430E-B5F1-9F3D7E6F19E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606566-E5B3-48B9-99B2-DE2B18440C0C}" type="datetimeFigureOut">
              <a:rPr lang="en-US" smtClean="0"/>
              <a:pPr/>
              <a:t>11/26/2019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437DEB-C731-430E-B5F1-9F3D7E6F19E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606566-E5B3-48B9-99B2-DE2B18440C0C}" type="datetimeFigureOut">
              <a:rPr lang="en-US" smtClean="0"/>
              <a:pPr/>
              <a:t>11/26/2019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437DEB-C731-430E-B5F1-9F3D7E6F19E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606566-E5B3-48B9-99B2-DE2B18440C0C}" type="datetimeFigureOut">
              <a:rPr lang="en-US" smtClean="0"/>
              <a:pPr/>
              <a:t>11/26/2019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437DEB-C731-430E-B5F1-9F3D7E6F19E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606566-E5B3-48B9-99B2-DE2B18440C0C}" type="datetimeFigureOut">
              <a:rPr lang="en-US" smtClean="0"/>
              <a:pPr/>
              <a:t>11/26/2019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437DEB-C731-430E-B5F1-9F3D7E6F19E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606566-E5B3-48B9-99B2-DE2B18440C0C}" type="datetimeFigureOut">
              <a:rPr lang="en-US" smtClean="0"/>
              <a:pPr/>
              <a:t>11/26/2019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437DEB-C731-430E-B5F1-9F3D7E6F19E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606566-E5B3-48B9-99B2-DE2B18440C0C}" type="datetimeFigureOut">
              <a:rPr lang="en-US" smtClean="0"/>
              <a:pPr/>
              <a:t>11/26/2019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437DEB-C731-430E-B5F1-9F3D7E6F19E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7606566-E5B3-48B9-99B2-DE2B18440C0C}" type="datetimeFigureOut">
              <a:rPr lang="en-US" smtClean="0"/>
              <a:pPr/>
              <a:t>11/26/2019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437DEB-C731-430E-B5F1-9F3D7E6F19E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7606566-E5B3-48B9-99B2-DE2B18440C0C}" type="datetimeFigureOut">
              <a:rPr lang="en-US" smtClean="0"/>
              <a:pPr/>
              <a:t>11/26/2019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9437DEB-C731-430E-B5F1-9F3D7E6F19E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7606566-E5B3-48B9-99B2-DE2B18440C0C}" type="datetimeFigureOut">
              <a:rPr lang="en-US" smtClean="0"/>
              <a:pPr/>
              <a:t>11/26/2019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9437DEB-C731-430E-B5F1-9F3D7E6F19E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lectronicsforu.com/electronics-projects/signal-generator-inverter-ne555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-20190921-WA000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85728"/>
            <a:ext cx="3024182" cy="7333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4282" y="1071546"/>
            <a:ext cx="8643998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Basics of electronics engineering</a:t>
            </a:r>
          </a:p>
          <a:p>
            <a:pPr algn="ctr"/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(01ec0101)</a:t>
            </a:r>
            <a:endParaRPr lang="en-US" sz="3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2585" y="2143116"/>
            <a:ext cx="891141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Task: Signal generator using NE555 Timer </a:t>
            </a:r>
            <a:r>
              <a:rPr lang="en-US" sz="28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ic</a:t>
            </a:r>
            <a:endParaRPr lang="en-US" sz="2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0350" y="2967335"/>
            <a:ext cx="45833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Prepared By: 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4">
                  <a:lumMod val="75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07704" y="4005064"/>
            <a:ext cx="49375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IN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Karan </a:t>
            </a:r>
            <a:r>
              <a:rPr lang="en-IN" sz="5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Rajpara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88640"/>
            <a:ext cx="7772400" cy="1495371"/>
          </a:xfrm>
        </p:spPr>
        <p:txBody>
          <a:bodyPr>
            <a:normAutofit/>
          </a:bodyPr>
          <a:lstStyle/>
          <a:p>
            <a:pPr algn="l"/>
            <a:r>
              <a:rPr lang="en-IN" sz="4000" dirty="0" smtClean="0">
                <a:solidFill>
                  <a:schemeClr val="accent3">
                    <a:lumMod val="50000"/>
                  </a:schemeClr>
                </a:solidFill>
              </a:rPr>
              <a:t>Output Frequency:</a:t>
            </a:r>
            <a:br>
              <a:rPr lang="en-IN" sz="40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IN" sz="4000" dirty="0" smtClean="0">
                <a:solidFill>
                  <a:schemeClr val="accent3">
                    <a:lumMod val="50000"/>
                  </a:schemeClr>
                </a:solidFill>
              </a:rPr>
              <a:t>F=1/{0.7*(R2+R3+2*Vr2)</a:t>
            </a:r>
            <a:r>
              <a:rPr lang="en-IN" sz="4000" dirty="0" err="1" smtClean="0">
                <a:solidFill>
                  <a:schemeClr val="accent3">
                    <a:lumMod val="50000"/>
                  </a:schemeClr>
                </a:solidFill>
              </a:rPr>
              <a:t>Cx</a:t>
            </a:r>
            <a:r>
              <a:rPr lang="en-IN" sz="4000" dirty="0" smtClean="0">
                <a:solidFill>
                  <a:schemeClr val="accent3">
                    <a:lumMod val="50000"/>
                  </a:schemeClr>
                </a:solidFill>
              </a:rPr>
              <a:t>}</a:t>
            </a:r>
            <a:endParaRPr lang="en-IN" sz="4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20" y="2000240"/>
            <a:ext cx="8172480" cy="3300968"/>
          </a:xfrm>
        </p:spPr>
        <p:txBody>
          <a:bodyPr>
            <a:noAutofit/>
          </a:bodyPr>
          <a:lstStyle/>
          <a:p>
            <a:pPr algn="l"/>
            <a:r>
              <a:rPr lang="en-IN" sz="2000" dirty="0" smtClean="0"/>
              <a:t>For example:</a:t>
            </a:r>
          </a:p>
          <a:p>
            <a:pPr algn="l"/>
            <a:r>
              <a:rPr lang="en-IN" sz="2000" dirty="0" smtClean="0"/>
              <a:t>When switch s1 is closed </a:t>
            </a:r>
            <a:r>
              <a:rPr lang="en-IN" sz="2000" dirty="0" err="1" smtClean="0"/>
              <a:t>Cx</a:t>
            </a:r>
            <a:r>
              <a:rPr lang="en-IN" sz="2000" dirty="0" smtClean="0"/>
              <a:t>=1nF and Vr2=22k ohm. We get  minimum frequency.</a:t>
            </a:r>
          </a:p>
          <a:p>
            <a:pPr algn="l"/>
            <a:r>
              <a:rPr lang="en-IN" sz="2000" dirty="0" err="1" smtClean="0"/>
              <a:t>Fmin</a:t>
            </a:r>
            <a:r>
              <a:rPr lang="en-IN" sz="2000" smtClean="0"/>
              <a:t>=1/{0.7</a:t>
            </a:r>
            <a:r>
              <a:rPr lang="en-IN" sz="2000" dirty="0" smtClean="0"/>
              <a:t>*(2k+2k+2*22k)*1nf}</a:t>
            </a:r>
          </a:p>
          <a:p>
            <a:pPr algn="l"/>
            <a:r>
              <a:rPr lang="en-IN" sz="2000" dirty="0" err="1" smtClean="0"/>
              <a:t>Fmin</a:t>
            </a:r>
            <a:r>
              <a:rPr lang="en-IN" sz="2000" dirty="0" smtClean="0"/>
              <a:t>=29.7 kHz approx.</a:t>
            </a:r>
          </a:p>
          <a:p>
            <a:pPr algn="l"/>
            <a:r>
              <a:rPr lang="en-IN" sz="2000" dirty="0" smtClean="0"/>
              <a:t>When switch s1 is closed and </a:t>
            </a:r>
            <a:r>
              <a:rPr lang="en-IN" sz="2000" dirty="0" err="1" smtClean="0"/>
              <a:t>Cx</a:t>
            </a:r>
            <a:r>
              <a:rPr lang="en-IN" sz="2000" dirty="0" smtClean="0"/>
              <a:t>=1nf and Vr2=0 ohm we get maximum frequency.</a:t>
            </a:r>
          </a:p>
          <a:p>
            <a:pPr algn="l"/>
            <a:r>
              <a:rPr lang="en-IN" sz="2000" dirty="0" err="1" smtClean="0"/>
              <a:t>Fmax</a:t>
            </a:r>
            <a:r>
              <a:rPr lang="en-IN" sz="2000" dirty="0" smtClean="0"/>
              <a:t>=1/{0.7*(2k+2k)*1nF}</a:t>
            </a:r>
          </a:p>
          <a:p>
            <a:pPr algn="l"/>
            <a:r>
              <a:rPr lang="en-IN" sz="2000" dirty="0" err="1" smtClean="0"/>
              <a:t>Fmax</a:t>
            </a:r>
            <a:r>
              <a:rPr lang="en-IN" sz="2000" dirty="0" smtClean="0"/>
              <a:t>=357 kHz approx.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-20191121-WA00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188640"/>
            <a:ext cx="7772400" cy="1305490"/>
          </a:xfrm>
        </p:spPr>
        <p:txBody>
          <a:bodyPr>
            <a:normAutofit/>
          </a:bodyPr>
          <a:lstStyle/>
          <a:p>
            <a:pPr algn="l"/>
            <a:r>
              <a:rPr lang="en-IN" sz="6000" dirty="0" smtClean="0">
                <a:solidFill>
                  <a:srgbClr val="FF0000"/>
                </a:solidFill>
              </a:rPr>
              <a:t>Acknowledgement: 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1484784"/>
            <a:ext cx="7772400" cy="3672408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 fontScale="92500" lnSpcReduction="10000"/>
          </a:bodyPr>
          <a:lstStyle/>
          <a:p>
            <a:pPr algn="l">
              <a:buFont typeface="Wingdings" pitchFamily="2" charset="2"/>
              <a:buChar char="§"/>
            </a:pPr>
            <a:r>
              <a:rPr lang="en-IN" dirty="0" smtClean="0">
                <a:solidFill>
                  <a:srgbClr val="002060"/>
                </a:solidFill>
                <a:latin typeface="Arial Black" pitchFamily="34" charset="0"/>
              </a:rPr>
              <a:t>Guided By :</a:t>
            </a:r>
          </a:p>
          <a:p>
            <a:pPr algn="l"/>
            <a:r>
              <a:rPr lang="en-IN" dirty="0" smtClean="0">
                <a:solidFill>
                  <a:srgbClr val="002060"/>
                </a:solidFill>
                <a:latin typeface="Arial Black" pitchFamily="34" charset="0"/>
              </a:rPr>
              <a:t>C.D. </a:t>
            </a:r>
            <a:r>
              <a:rPr lang="en-IN" dirty="0" err="1" smtClean="0">
                <a:solidFill>
                  <a:srgbClr val="002060"/>
                </a:solidFill>
                <a:latin typeface="Arial Black" pitchFamily="34" charset="0"/>
              </a:rPr>
              <a:t>Parmar</a:t>
            </a:r>
            <a:r>
              <a:rPr lang="en-IN" dirty="0" smtClean="0">
                <a:solidFill>
                  <a:srgbClr val="002060"/>
                </a:solidFill>
                <a:latin typeface="Arial Black" pitchFamily="34" charset="0"/>
              </a:rPr>
              <a:t> Sir (HOD – ICT Department)</a:t>
            </a:r>
          </a:p>
          <a:p>
            <a:pPr algn="l"/>
            <a:endParaRPr lang="en-IN" dirty="0" smtClean="0">
              <a:solidFill>
                <a:srgbClr val="002060"/>
              </a:solidFill>
              <a:latin typeface="Arial Black" pitchFamily="34" charset="0"/>
            </a:endParaRPr>
          </a:p>
          <a:p>
            <a:pPr algn="l"/>
            <a:r>
              <a:rPr lang="en-IN" dirty="0" smtClean="0">
                <a:solidFill>
                  <a:srgbClr val="002060"/>
                </a:solidFill>
                <a:latin typeface="Arial Black" pitchFamily="34" charset="0"/>
              </a:rPr>
              <a:t>Project Link :</a:t>
            </a:r>
          </a:p>
          <a:p>
            <a:pPr algn="l"/>
            <a:r>
              <a:rPr lang="en-IN" dirty="0" smtClean="0">
                <a:solidFill>
                  <a:srgbClr val="002060"/>
                </a:solidFill>
                <a:latin typeface="Arial Black" pitchFamily="34" charset="0"/>
                <a:hlinkClick r:id="rId2"/>
              </a:rPr>
              <a:t>https://</a:t>
            </a:r>
            <a:r>
              <a:rPr lang="en-IN" dirty="0" smtClean="0">
                <a:solidFill>
                  <a:srgbClr val="002060"/>
                </a:solidFill>
                <a:latin typeface="Arial Black" pitchFamily="34" charset="0"/>
                <a:hlinkClick r:id="rId2"/>
              </a:rPr>
              <a:t>electronicsforu.com/electronics-projects/signal-generator-inverter-ne555</a:t>
            </a:r>
            <a:endParaRPr lang="en-IN" dirty="0" smtClean="0">
              <a:solidFill>
                <a:srgbClr val="002060"/>
              </a:solidFill>
              <a:latin typeface="Arial Black" pitchFamily="34" charset="0"/>
            </a:endParaRPr>
          </a:p>
          <a:p>
            <a:pPr algn="l"/>
            <a:endParaRPr lang="en-IN" dirty="0" smtClean="0">
              <a:solidFill>
                <a:srgbClr val="002060"/>
              </a:solidFill>
              <a:latin typeface="Arial Black" pitchFamily="34" charset="0"/>
            </a:endParaRPr>
          </a:p>
          <a:p>
            <a:pPr algn="l">
              <a:buFont typeface="Wingdings" pitchFamily="2" charset="2"/>
              <a:buChar char="§"/>
            </a:pPr>
            <a:r>
              <a:rPr lang="en-IN" dirty="0" smtClean="0">
                <a:solidFill>
                  <a:schemeClr val="accent3">
                    <a:lumMod val="75000"/>
                  </a:schemeClr>
                </a:solidFill>
                <a:latin typeface="Arial Black" pitchFamily="34" charset="0"/>
              </a:rPr>
              <a:t>You tube channel :</a:t>
            </a:r>
          </a:p>
          <a:p>
            <a:pPr algn="l"/>
            <a:r>
              <a:rPr lang="en-IN" dirty="0" smtClean="0">
                <a:solidFill>
                  <a:schemeClr val="accent3">
                    <a:lumMod val="75000"/>
                  </a:schemeClr>
                </a:solidFill>
                <a:latin typeface="Arial Black" pitchFamily="34" charset="0"/>
              </a:rPr>
              <a:t>All about electronics</a:t>
            </a:r>
          </a:p>
          <a:p>
            <a:pPr algn="l">
              <a:buFont typeface="Wingdings" pitchFamily="2" charset="2"/>
              <a:buChar char="§"/>
            </a:pPr>
            <a:endParaRPr lang="en-US" dirty="0" smtClean="0">
              <a:solidFill>
                <a:srgbClr val="002060"/>
              </a:solidFill>
              <a:latin typeface="Arial Black" pitchFamily="34" charset="0"/>
            </a:endParaRPr>
          </a:p>
          <a:p>
            <a:pPr algn="l"/>
            <a:endParaRPr lang="en-US" dirty="0">
              <a:solidFill>
                <a:srgbClr val="002060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214290"/>
            <a:ext cx="7772400" cy="1258257"/>
          </a:xfrm>
        </p:spPr>
        <p:txBody>
          <a:bodyPr/>
          <a:lstStyle/>
          <a:p>
            <a:pPr algn="l"/>
            <a:r>
              <a:rPr lang="en-IN" dirty="0" smtClean="0">
                <a:solidFill>
                  <a:srgbClr val="FF0000"/>
                </a:solidFill>
              </a:rPr>
              <a:t>Learning Outcome: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10" y="2000240"/>
            <a:ext cx="7772400" cy="3096823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IN" dirty="0" smtClean="0"/>
              <a:t>Troubleshooting of my circuit</a:t>
            </a:r>
          </a:p>
          <a:p>
            <a:pPr algn="l">
              <a:buFont typeface="Wingdings" pitchFamily="2" charset="2"/>
              <a:buChar char="Ø"/>
            </a:pPr>
            <a:r>
              <a:rPr lang="en-IN" dirty="0" smtClean="0"/>
              <a:t>Working of NE555 Timer IC</a:t>
            </a:r>
          </a:p>
          <a:p>
            <a:pPr algn="l">
              <a:buFont typeface="Wingdings" pitchFamily="2" charset="2"/>
              <a:buChar char="Ø"/>
            </a:pPr>
            <a:r>
              <a:rPr lang="en-IN" dirty="0" smtClean="0"/>
              <a:t>Different Modes of 555 timer IC</a:t>
            </a:r>
          </a:p>
          <a:p>
            <a:pPr algn="l">
              <a:buFont typeface="Wingdings" pitchFamily="2" charset="2"/>
              <a:buChar char="Ø"/>
            </a:pPr>
            <a:r>
              <a:rPr lang="en-IN" dirty="0" smtClean="0"/>
              <a:t>Designing of frequency generator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AR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57166"/>
            <a:ext cx="904125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Circuit Diagram of signal Generator</a:t>
            </a:r>
            <a:endParaRPr lang="en-US" sz="40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pic>
        <p:nvPicPr>
          <p:cNvPr id="3" name="Picture 2" descr="IMG-20191121-WA000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052736"/>
            <a:ext cx="9144000" cy="5805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6" y="285728"/>
            <a:ext cx="7358114" cy="1082056"/>
          </a:xfrm>
        </p:spPr>
        <p:txBody>
          <a:bodyPr>
            <a:normAutofit/>
          </a:bodyPr>
          <a:lstStyle/>
          <a:p>
            <a:pPr algn="l"/>
            <a:r>
              <a:rPr lang="en-IN" sz="5400" dirty="0" smtClean="0">
                <a:solidFill>
                  <a:srgbClr val="FF0000"/>
                </a:solidFill>
              </a:rPr>
              <a:t>NE555 Timer IC</a:t>
            </a:r>
            <a:endParaRPr lang="en-IN" sz="54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58" y="3357562"/>
            <a:ext cx="8101042" cy="2286016"/>
          </a:xfrm>
        </p:spPr>
        <p:txBody>
          <a:bodyPr>
            <a:noAutofit/>
          </a:bodyPr>
          <a:lstStyle/>
          <a:p>
            <a:pPr algn="l">
              <a:buFont typeface="Wingdings" pitchFamily="2" charset="2"/>
              <a:buChar char="§"/>
            </a:pPr>
            <a:r>
              <a:rPr lang="en-IN" sz="2800" dirty="0" smtClean="0"/>
              <a:t>It can be used in pulse generation and in oscillator and can </a:t>
            </a:r>
            <a:r>
              <a:rPr lang="en-IN" sz="2800" smtClean="0"/>
              <a:t>be use as inverter.</a:t>
            </a:r>
            <a:endParaRPr lang="en-IN" sz="2800" dirty="0" smtClean="0"/>
          </a:p>
          <a:p>
            <a:pPr algn="l">
              <a:buFont typeface="Wingdings" pitchFamily="2" charset="2"/>
              <a:buChar char="§"/>
            </a:pPr>
            <a:r>
              <a:rPr lang="en-IN" sz="2800" dirty="0" smtClean="0"/>
              <a:t>It can be provide time delays and can be use as a flip flop element. </a:t>
            </a:r>
            <a:endParaRPr lang="en-IN" sz="2800" dirty="0"/>
          </a:p>
        </p:txBody>
      </p:sp>
      <p:pic>
        <p:nvPicPr>
          <p:cNvPr id="4" name="Picture 3" descr="IMG-20191121-WA000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472" y="1357298"/>
            <a:ext cx="2381250" cy="1790700"/>
          </a:xfrm>
          <a:prstGeom prst="rect">
            <a:avLst/>
          </a:prstGeom>
        </p:spPr>
      </p:pic>
      <p:pic>
        <p:nvPicPr>
          <p:cNvPr id="5" name="Picture 4" descr="IMG-20191121-WA000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0628" y="1500174"/>
            <a:ext cx="2501509" cy="16398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_2019-11-24-16-55-27-451_com.android.chrom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-20191124-WA000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756592" y="44624"/>
            <a:ext cx="10513168" cy="68133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0" y="285728"/>
            <a:ext cx="8643998" cy="1115381"/>
          </a:xfrm>
        </p:spPr>
        <p:txBody>
          <a:bodyPr>
            <a:noAutofit/>
          </a:bodyPr>
          <a:lstStyle/>
          <a:p>
            <a:pPr algn="l"/>
            <a:r>
              <a:rPr lang="en-IN" sz="5400" dirty="0" smtClean="0">
                <a:solidFill>
                  <a:srgbClr val="FF0000"/>
                </a:solidFill>
              </a:rPr>
              <a:t>Modes of 555 timer IC:</a:t>
            </a:r>
            <a:endParaRPr lang="en-IN" sz="54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1714488"/>
            <a:ext cx="8101042" cy="3382575"/>
          </a:xfrm>
        </p:spPr>
        <p:txBody>
          <a:bodyPr>
            <a:normAutofit/>
          </a:bodyPr>
          <a:lstStyle/>
          <a:p>
            <a:pPr algn="l"/>
            <a:r>
              <a:rPr lang="en-IN" dirty="0" smtClean="0"/>
              <a:t>There are total 3 modes depending upon configuration of external capacitors and resistors to operate 555 timer IC.</a:t>
            </a:r>
          </a:p>
          <a:p>
            <a:pPr algn="l"/>
            <a:endParaRPr lang="en-IN" dirty="0" smtClean="0"/>
          </a:p>
          <a:p>
            <a:pPr marL="514350" indent="-514350" algn="l">
              <a:buFont typeface="+mj-lt"/>
              <a:buAutoNum type="arabicPeriod"/>
            </a:pPr>
            <a:r>
              <a:rPr lang="en-IN" dirty="0" smtClean="0"/>
              <a:t>Astable Mode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IN" dirty="0" smtClean="0"/>
              <a:t>Monostable Mode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IN" dirty="0" smtClean="0"/>
              <a:t>Bistable Mode</a:t>
            </a:r>
          </a:p>
          <a:p>
            <a:pPr marL="514350" indent="-514350" algn="l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-20191124-WA00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72616" y="27384"/>
            <a:ext cx="11017224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44" y="285728"/>
            <a:ext cx="9001156" cy="1082056"/>
          </a:xfrm>
        </p:spPr>
        <p:txBody>
          <a:bodyPr>
            <a:noAutofit/>
          </a:bodyPr>
          <a:lstStyle/>
          <a:p>
            <a:pPr algn="l"/>
            <a:r>
              <a:rPr lang="en-IN" sz="4000" dirty="0" smtClean="0">
                <a:solidFill>
                  <a:srgbClr val="FF0000"/>
                </a:solidFill>
              </a:rPr>
              <a:t>Function of Astable Configuration</a:t>
            </a:r>
            <a:endParaRPr lang="en-IN" sz="40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1643050"/>
            <a:ext cx="8172480" cy="3311137"/>
          </a:xfrm>
        </p:spPr>
        <p:txBody>
          <a:bodyPr>
            <a:normAutofit/>
          </a:bodyPr>
          <a:lstStyle/>
          <a:p>
            <a:pPr algn="l"/>
            <a:r>
              <a:rPr lang="en-IN" dirty="0" smtClean="0"/>
              <a:t>In Astable configuration 555 timer IC generates continuous pulse having a specific frequency.</a:t>
            </a:r>
          </a:p>
          <a:p>
            <a:pPr algn="l"/>
            <a:endParaRPr lang="en-IN" dirty="0" smtClean="0"/>
          </a:p>
          <a:p>
            <a:pPr algn="l"/>
            <a:r>
              <a:rPr lang="en-IN" dirty="0" smtClean="0"/>
              <a:t>Equation of frequency generated by Astable Mode:</a:t>
            </a:r>
          </a:p>
          <a:p>
            <a:pPr algn="l"/>
            <a:r>
              <a:rPr lang="en-IN" dirty="0" smtClean="0"/>
              <a:t>F=1.44/(R1+2R2)*c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19073293">
            <a:off x="-345148" y="2213438"/>
            <a:ext cx="10077984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Let’s Go to the simulation</a:t>
            </a:r>
            <a:endParaRPr lang="en-US" sz="6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307</TotalTime>
  <Words>239</Words>
  <Application>Microsoft Office PowerPoint</Application>
  <PresentationFormat>On-screen Show (4:3)</PresentationFormat>
  <Paragraphs>44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Slide 1</vt:lpstr>
      <vt:lpstr>Slide 2</vt:lpstr>
      <vt:lpstr>NE555 Timer IC</vt:lpstr>
      <vt:lpstr>Slide 4</vt:lpstr>
      <vt:lpstr>Slide 5</vt:lpstr>
      <vt:lpstr>Modes of 555 timer IC:</vt:lpstr>
      <vt:lpstr>Slide 7</vt:lpstr>
      <vt:lpstr>Function of Astable Configuration</vt:lpstr>
      <vt:lpstr>Slide 9</vt:lpstr>
      <vt:lpstr>Output Frequency: F=1/{0.7*(R2+R3+2*Vr2)Cx}</vt:lpstr>
      <vt:lpstr>Slide 11</vt:lpstr>
      <vt:lpstr>Acknowledgement: </vt:lpstr>
      <vt:lpstr>Learning Outcome:</vt:lpstr>
      <vt:lpstr>Slide 14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KaranRajpara</dc:creator>
  <cp:lastModifiedBy>MIHIR</cp:lastModifiedBy>
  <cp:revision>68</cp:revision>
  <dcterms:created xsi:type="dcterms:W3CDTF">2019-11-20T20:55:45Z</dcterms:created>
  <dcterms:modified xsi:type="dcterms:W3CDTF">2019-11-25T20:18:49Z</dcterms:modified>
</cp:coreProperties>
</file>