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EF7CA2-BEB3-42CF-918B-2758D2FBEEFE}">
  <a:tblStyle styleId="{3FEF7CA2-BEB3-42CF-918B-2758D2FBEE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733cbff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733cbff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563b8383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563b8383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563b8383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563b8383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563b8383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563b838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563b838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563b838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563b838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563b838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563b838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563b838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563b838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563b838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563b838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563b838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563b8383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563b838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563b838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563b838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563b838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563b838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475" y="72900"/>
            <a:ext cx="15430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770450" y="1680900"/>
            <a:ext cx="56031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IISC Bengaluru CCE 2022</a:t>
            </a:r>
            <a:r>
              <a:rPr lang="en" sz="175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750">
              <a:solidFill>
                <a:schemeClr val="dk1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Computing for Artificial Intelligence and Machine Learning</a:t>
            </a:r>
            <a:r>
              <a:rPr lang="en" sz="175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750">
              <a:solidFill>
                <a:schemeClr val="dk1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276800" y="2571750"/>
            <a:ext cx="65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-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Decision Model in Lending Industry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276800" y="3183825"/>
            <a:ext cx="6590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Chetan Mehatre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Karan Rajput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</a:t>
            </a:r>
            <a:r>
              <a:rPr lang="en"/>
              <a:t> Risk Decisions: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1025400" y="1250925"/>
            <a:ext cx="4831800" cy="2957400"/>
          </a:xfrm>
          <a:prstGeom prst="rect">
            <a:avLst/>
          </a:prstGeom>
          <a:solidFill>
            <a:srgbClr val="FFE59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Business Outcome: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Decide threshold to Approve/Reject customers</a:t>
            </a:r>
            <a:endParaRPr sz="125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Dynamic Limit Assignent</a:t>
            </a:r>
            <a:endParaRPr sz="125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Increase / Decrease limit / block card </a:t>
            </a:r>
            <a:endParaRPr sz="125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Risk based pricing</a:t>
            </a:r>
            <a:endParaRPr sz="125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Customer segmentation &amp; Portfolio analysis</a:t>
            </a:r>
            <a:endParaRPr sz="125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Spending behavior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559950" y="2085000"/>
            <a:ext cx="202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58000" y="29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12900"/>
            <a:ext cx="3999300" cy="37299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"/>
              <a:buFont typeface="Arial"/>
              <a:buNone/>
            </a:pPr>
            <a:r>
              <a:rPr b="1" lang="en" sz="6400">
                <a:solidFill>
                  <a:schemeClr val="dk1"/>
                </a:solidFill>
              </a:rPr>
              <a:t>Industry Overview:</a:t>
            </a:r>
            <a:endParaRPr b="1" sz="6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"/>
              <a:buFont typeface="Arial"/>
              <a:buNone/>
            </a:pPr>
            <a:r>
              <a:t/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"/>
              <a:buFont typeface="Arial"/>
              <a:buNone/>
            </a:pPr>
            <a:r>
              <a:rPr lang="en" sz="5500">
                <a:solidFill>
                  <a:schemeClr val="dk1"/>
                </a:solidFill>
              </a:rPr>
              <a:t>The global FinTech lending market size was valued 449.85 USD Bn in 2020 and is projected to reach 4957.16 USD Bn by 2030, growing at a CAGR of 27.4% from 2021 to 2030.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"/>
              <a:buFont typeface="Arial"/>
              <a:buNone/>
            </a:pPr>
            <a:r>
              <a:t/>
            </a:r>
            <a:endParaRPr sz="5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"/>
              <a:buFont typeface="Arial"/>
              <a:buNone/>
            </a:pPr>
            <a:r>
              <a:rPr lang="en" sz="5500">
                <a:solidFill>
                  <a:schemeClr val="dk1"/>
                </a:solidFill>
              </a:rPr>
              <a:t>Top Indian Companies in market - 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lang="en" sz="5500">
                <a:solidFill>
                  <a:schemeClr val="dk1"/>
                </a:solidFill>
              </a:rPr>
              <a:t>Jupiter Money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00">
                <a:solidFill>
                  <a:schemeClr val="dk1"/>
                </a:solidFill>
              </a:rPr>
              <a:t>Slice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00">
                <a:solidFill>
                  <a:schemeClr val="dk1"/>
                </a:solidFill>
              </a:rPr>
              <a:t>Fi Money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00">
                <a:solidFill>
                  <a:schemeClr val="dk1"/>
                </a:solidFill>
              </a:rPr>
              <a:t>Unicard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00">
                <a:solidFill>
                  <a:schemeClr val="dk1"/>
                </a:solidFill>
              </a:rPr>
              <a:t>Razorpay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00">
                <a:solidFill>
                  <a:schemeClr val="dk1"/>
                </a:solidFill>
              </a:rPr>
              <a:t>Navi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</a:rPr>
              <a:t>Facilities provided - 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00">
                <a:solidFill>
                  <a:schemeClr val="dk1"/>
                </a:solidFill>
              </a:rPr>
              <a:t>Credit Card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00">
                <a:solidFill>
                  <a:schemeClr val="dk1"/>
                </a:solidFill>
              </a:rPr>
              <a:t>Buy Now Pay Later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00">
                <a:solidFill>
                  <a:schemeClr val="dk1"/>
                </a:solidFill>
              </a:rPr>
              <a:t>Super Card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00">
                <a:solidFill>
                  <a:schemeClr val="dk1"/>
                </a:solidFill>
              </a:rPr>
              <a:t>Personal Loans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9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73201"/>
              <a:buFont typeface="Arial"/>
              <a:buNone/>
            </a:pPr>
            <a:r>
              <a:t/>
            </a:r>
            <a:endParaRPr sz="139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201"/>
              <a:buFont typeface="Arial"/>
              <a:buNone/>
            </a:pPr>
            <a:r>
              <a:t/>
            </a:r>
            <a:endParaRPr sz="139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201"/>
              <a:buFont typeface="Arial"/>
              <a:buNone/>
            </a:pPr>
            <a:r>
              <a:t/>
            </a:r>
            <a:endParaRPr sz="139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0" y="1012900"/>
            <a:ext cx="4189800" cy="1952700"/>
          </a:xfrm>
          <a:prstGeom prst="rect">
            <a:avLst/>
          </a:prstGeom>
          <a:solidFill>
            <a:srgbClr val="F9CB9C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Problem Statement: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How to check credit worthiness of a customer?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How much credit limit to be given?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How to decide the interest rate for a particular customer?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572000" y="3111125"/>
            <a:ext cx="4189800" cy="1631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Data-Driven Solution: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Predict the probability that customer does not pay back balance their credit card/ pay later card/ super card based on demographic &amp; historical credit history data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6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910925"/>
            <a:ext cx="38256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Source:</a:t>
            </a:r>
            <a:endParaRPr b="1" sz="19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American Express is a globally integrated payments company. The largest payment card issuer in the world, they provide customers with access to products, insights, and experiences that enrich lives and build business success.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Shape of data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Rows - 924621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Columns - 190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Performance window - 18 months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Target variable - 120+ DPD latest statement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Features are anonymized and normalized, and fall into the following general categories: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D_* = Delinquency variables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S_* = Spend variables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P_* = Payment variables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B_* = Balance variables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R_* = Risk variables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812075" y="834725"/>
            <a:ext cx="40584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Pre-Processing/Cleaning:</a:t>
            </a:r>
            <a:endParaRPr b="1" sz="1600"/>
          </a:p>
          <a:p>
            <a:pPr indent="-30797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5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Stratified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 sample of 10000 data is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chosen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Checking data info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Checking duplicates value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Checking Null Values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Dropped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 columns with 80% Null values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Filling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remaining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 Null values with appropria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te </a:t>
            </a:r>
            <a:r>
              <a:rPr lang="en" sz="1250">
                <a:solidFill>
                  <a:srgbClr val="000000"/>
                </a:solidFill>
              </a:rPr>
              <a:t>methods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188" y="2770600"/>
            <a:ext cx="4594373" cy="23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Diagram: 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825" y="1017725"/>
            <a:ext cx="76270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8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EDA, Feature Engineering &amp; </a:t>
            </a:r>
            <a:r>
              <a:rPr lang="en"/>
              <a:t>Feature</a:t>
            </a:r>
            <a:r>
              <a:rPr lang="en"/>
              <a:t> Selection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125" y="2866425"/>
            <a:ext cx="3769876" cy="19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650" y="2866425"/>
            <a:ext cx="3609900" cy="19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83225" y="2371650"/>
            <a:ext cx="60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Bi-Variate Plot: Trend Analysis</a:t>
            </a:r>
            <a:endParaRPr b="1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43200" y="857775"/>
            <a:ext cx="3609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Univariate Analysis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 Transformation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Impute null values with appropriate methods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Select top features based on </a:t>
            </a:r>
            <a:r>
              <a:rPr lang="en"/>
              <a:t>feature</a:t>
            </a:r>
            <a:r>
              <a:rPr lang="en"/>
              <a:t> importance values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817800" y="857763"/>
            <a:ext cx="3609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Selection Methods: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Traditional - Bi-variate trend &amp; WoE-IV values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Random Forest feature importance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406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483100" y="3105975"/>
            <a:ext cx="3542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Distribution of features after selecting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the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top 29 features for further operations, this increases the speed, efficiency and accuracy of machine learning models 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550" y="829775"/>
            <a:ext cx="4844001" cy="42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450" y="1170125"/>
            <a:ext cx="3607899" cy="17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fit Model:</a:t>
            </a:r>
            <a:endParaRPr/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1100175" y="128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{3FEF7CA2-BEB3-42CF-918B-2758D2FBEEFE}</a:tableStyleId>
              </a:tblPr>
              <a:tblGrid>
                <a:gridCol w="1993350"/>
                <a:gridCol w="1535275"/>
                <a:gridCol w="2156100"/>
                <a:gridCol w="1529275"/>
              </a:tblGrid>
              <a:tr h="7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Algorithms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ROC AUC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Kolmogorov-Smirnov Statistics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Gini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7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Logistic Regression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Train: 0.93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Test: 0.92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Train: 73 at decile 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Test: 75 at decile 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Train: 0.8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Test: 0.84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Train: 0.9469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Test: 0.9455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Train: 75.6 at decile 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Test: 77.10 at decile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Train: 0.89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Test: 0.89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XGBoost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Train: 0.9767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Test: 0.9674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Train: 85.7 at decile 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Test: 82.39 at decile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Train: 0.94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Test: 0.92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186600"/>
            <a:ext cx="8520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Kolmogorov-Smirnov Table: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625" y="796250"/>
            <a:ext cx="7740951" cy="18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625" y="2814250"/>
            <a:ext cx="7740950" cy="20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11700" y="796250"/>
            <a:ext cx="6891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Train:</a:t>
            </a:r>
            <a:endParaRPr b="1"/>
          </a:p>
        </p:txBody>
      </p:sp>
      <p:sp>
        <p:nvSpPr>
          <p:cNvPr id="112" name="Google Shape;112;p20"/>
          <p:cNvSpPr txBox="1"/>
          <p:nvPr/>
        </p:nvSpPr>
        <p:spPr>
          <a:xfrm>
            <a:off x="339525" y="2814250"/>
            <a:ext cx="689100" cy="400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Test: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6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Explainability: Shapley Values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925" y="833150"/>
            <a:ext cx="5827825" cy="40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