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jJ4AynW+UPyOEfXmIcR8VbVYdO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Skewed left, the mean(5289.284762) is less than the median(5380.4).</a:t>
            </a:r>
            <a:endParaRPr/>
          </a:p>
        </p:txBody>
      </p:sp>
      <p:sp>
        <p:nvSpPr>
          <p:cNvPr id="194" name="Google Shape;19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Skewed left, the mean(5289.284762) is less than the median(5380.4).</a:t>
            </a:r>
            <a:endParaRPr/>
          </a:p>
        </p:txBody>
      </p:sp>
      <p:sp>
        <p:nvSpPr>
          <p:cNvPr id="207" name="Google Shape;20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#x- lag and y - deviation (y-t)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##Autocorrelation refers to how correlated a time series is with its past values/</a:t>
            </a:r>
            <a:endParaRPr/>
          </a:p>
        </p:txBody>
      </p:sp>
      <p:sp>
        <p:nvSpPr>
          <p:cNvPr id="228" name="Google Shape;22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Residual shows the difference between an observation and its fitted value  </a:t>
            </a:r>
            <a:endParaRPr/>
          </a:p>
        </p:txBody>
      </p:sp>
      <p:sp>
        <p:nvSpPr>
          <p:cNvPr id="250" name="Google Shape;25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#x- lag and y - deviation (y-t)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##Autocorrelation refers to how correlated a time series is with its past values/</a:t>
            </a:r>
            <a:endParaRPr/>
          </a:p>
        </p:txBody>
      </p:sp>
      <p:sp>
        <p:nvSpPr>
          <p:cNvPr id="260" name="Google Shape;26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Snaive needs 2 periods of data, but we have 22 data points so unable to calculate residuals </a:t>
            </a:r>
            <a:endParaRPr/>
          </a:p>
        </p:txBody>
      </p:sp>
      <p:sp>
        <p:nvSpPr>
          <p:cNvPr id="271" name="Google Shape;27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rgbClr val="24292F"/>
                </a:solidFill>
              </a:rPr>
              <a:t>Categories: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exponential smoothing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ses(y = bf.train, h = 13)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5289.358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1533.745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AIC     AICc      BIC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375.9229 377.3346 379.0564 </a:t>
            </a:r>
            <a:endParaRPr/>
          </a:p>
        </p:txBody>
      </p:sp>
      <p:sp>
        <p:nvSpPr>
          <p:cNvPr id="304" name="Google Shape;30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325" name="Google Shape;32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336" name="Google Shape;33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357" name="Google Shape;357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377" name="Google Shape;377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397" name="Google Shape;39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rgbClr val="24292F"/>
                </a:solidFill>
              </a:rPr>
              <a:t>Categories: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ETS(M,N,N)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ets(y = bf.train)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Smoothing parameters: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alpha = 1e-04  -&gt;t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his is the smoothing 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Initial states: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l = 5288.9991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sigma:  0.29</a:t>
            </a:r>
            <a:endParaRPr/>
          </a:p>
        </p:txBody>
      </p:sp>
      <p:sp>
        <p:nvSpPr>
          <p:cNvPr id="409" name="Google Shape;409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rgbClr val="24292F"/>
                </a:solidFill>
              </a:rPr>
              <a:t>Categories: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 Covid: August 2019 - March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Arima is the best model as it fits well with our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we are not considering </a:t>
            </a:r>
            <a:endParaRPr/>
          </a:p>
        </p:txBody>
      </p:sp>
      <p:sp>
        <p:nvSpPr>
          <p:cNvPr id="508" name="Google Shape;508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rgbClr val="24292F"/>
                </a:solidFill>
              </a:rPr>
              <a:t>Categories: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rgbClr val="24292F"/>
                </a:solidFill>
              </a:rPr>
              <a:t>Categories: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rgbClr val="24292F"/>
                </a:solidFill>
              </a:rPr>
              <a:t>Categories: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rgbClr val="24292F"/>
                </a:solidFill>
              </a:rPr>
              <a:t>Categories: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rgbClr val="24292F"/>
                </a:solidFill>
              </a:rPr>
              <a:t>Categories: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Electronics. Furniture,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&amp; Wellness,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Supplies,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Pantry, &amp;</a:t>
            </a:r>
            <a:r>
              <a:rPr lang="en-US"/>
              <a:t>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&amp; Fashion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5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5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5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5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Relationship Id="rId4" Type="http://schemas.openxmlformats.org/officeDocument/2006/relationships/image" Target="../media/image43.png"/><Relationship Id="rId5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kaggle.com/ammaraahmad/us-ecommerce-record-202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7504645" y="563038"/>
            <a:ext cx="4087306" cy="15024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5400"/>
              <a:t>Business Forecasting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7028496" y="2772697"/>
            <a:ext cx="5065181" cy="1297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lang="en-US" sz="3200"/>
              <a:t>Data-forecasting of an E-Commerce company in the United States</a:t>
            </a:r>
            <a:r>
              <a:rPr lang="en-US" sz="32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	  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                                                    By:  Jai Hinduja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			                                 Karan Shah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			                                 Prerna Sharma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 rot="10800000">
            <a:off x="2" y="0"/>
            <a:ext cx="7188051" cy="6858000"/>
          </a:xfrm>
          <a:custGeom>
            <a:rect b="b" l="l" r="r" t="t"/>
            <a:pathLst>
              <a:path extrusionOk="0" h="6858000" w="7188051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12340" r="23605" t="0"/>
          <a:stretch/>
        </p:blipFill>
        <p:spPr>
          <a:xfrm>
            <a:off x="1" y="10"/>
            <a:ext cx="7028495" cy="6857990"/>
          </a:xfrm>
          <a:custGeom>
            <a:rect b="b" l="l" r="r" t="t"/>
            <a:pathLst>
              <a:path extrusionOk="0" h="6858000" w="7028495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>
            <p:ph type="title"/>
          </p:nvPr>
        </p:nvSpPr>
        <p:spPr>
          <a:xfrm>
            <a:off x="425824" y="132486"/>
            <a:ext cx="11340352" cy="1391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Analysis I-</a:t>
            </a:r>
            <a:r>
              <a:rPr b="1" lang="en-US" sz="4400"/>
              <a:t>Forecast accuracy comparison pre-covid</a:t>
            </a:r>
            <a:endParaRPr b="1"/>
          </a:p>
        </p:txBody>
      </p:sp>
      <p:sp>
        <p:nvSpPr>
          <p:cNvPr id="199" name="Google Shape;199;p10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432" y="1746378"/>
            <a:ext cx="5767986" cy="3365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0275" y="5459514"/>
            <a:ext cx="44100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0584" y="1746378"/>
            <a:ext cx="5659833" cy="328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36423" y="5497614"/>
            <a:ext cx="43624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 txBox="1"/>
          <p:nvPr>
            <p:ph type="title"/>
          </p:nvPr>
        </p:nvSpPr>
        <p:spPr>
          <a:xfrm>
            <a:off x="1137034" y="132486"/>
            <a:ext cx="9757108" cy="1406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Analysis I – Train Data Mean Method</a:t>
            </a:r>
            <a:endParaRPr/>
          </a:p>
        </p:txBody>
      </p:sp>
      <p:sp>
        <p:nvSpPr>
          <p:cNvPr id="212" name="Google Shape;212;p11"/>
          <p:cNvSpPr txBox="1"/>
          <p:nvPr/>
        </p:nvSpPr>
        <p:spPr>
          <a:xfrm>
            <a:off x="1137034" y="1793636"/>
            <a:ext cx="10494527" cy="992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our understanding it is left skewed because company offers Fall sale during the month of August.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 like start of schools/colleges, employee intakes, tourist visits increases</a:t>
            </a:r>
            <a:endParaRPr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33" y="3125658"/>
            <a:ext cx="5650139" cy="3432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6305" y="3125658"/>
            <a:ext cx="5943654" cy="343245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684127" y="739262"/>
            <a:ext cx="10239511" cy="902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Line represents the fitted curve of the mean graph which is flat here.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scenario residuals are significantly less shown in blue.</a:t>
            </a:r>
            <a:endParaRPr/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8003" y="2170117"/>
            <a:ext cx="7195993" cy="410171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586428" y="594391"/>
            <a:ext cx="11179748" cy="1789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ACF is the plot used to see the correlation between the points, up to and including the lag unit. 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1</a:t>
            </a:r>
            <a:r>
              <a:rPr baseline="30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prediction point is significant in our plot.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Fitted vs Residual an increasing linear relationship between order date and profit is seen.</a:t>
            </a:r>
            <a:endParaRPr/>
          </a:p>
        </p:txBody>
      </p:sp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53" y="2601905"/>
            <a:ext cx="5866674" cy="347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0179" y="2581635"/>
            <a:ext cx="6002189" cy="349627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4"/>
          <p:cNvSpPr txBox="1"/>
          <p:nvPr>
            <p:ph type="title"/>
          </p:nvPr>
        </p:nvSpPr>
        <p:spPr>
          <a:xfrm>
            <a:off x="1058376" y="412954"/>
            <a:ext cx="10216766" cy="962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Analysis I – Train Data Naïve Method</a:t>
            </a:r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1192865" y="1879831"/>
            <a:ext cx="9806269" cy="9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uses the most recent observation and projects that into the future. 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skewed because company offers Fall sale during the month of August.</a:t>
            </a:r>
            <a:endParaRPr/>
          </a:p>
        </p:txBody>
      </p:sp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9437" y="3132794"/>
            <a:ext cx="5686739" cy="3326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282" y="3172042"/>
            <a:ext cx="5552556" cy="324824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684127" y="409134"/>
            <a:ext cx="11173575" cy="115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Line represents the fitted curve of the naïve and since it considers the last recent value the graph shifted by t+1 interval.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scenario residuals are significantly more shown in blue denoting that the data is random.</a:t>
            </a:r>
            <a:endParaRPr/>
          </a:p>
        </p:txBody>
      </p:sp>
      <p:pic>
        <p:nvPicPr>
          <p:cNvPr id="255" name="Google Shape;2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581" y="2018780"/>
            <a:ext cx="7531510" cy="436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5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245517" y="281846"/>
            <a:ext cx="11275142" cy="1815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Autocorrelation refers to how correlated a time series is with its past values. 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point is very significant in our plot.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Fitted vs Residual a decreasing relationship is seen between predicted profit vs actual profit values.</a:t>
            </a:r>
            <a:endParaRPr/>
          </a:p>
        </p:txBody>
      </p:sp>
      <p:pic>
        <p:nvPicPr>
          <p:cNvPr id="265" name="Google Shape;2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18" y="2589683"/>
            <a:ext cx="5521963" cy="3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9236" y="2589683"/>
            <a:ext cx="5756940" cy="33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6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858568" y="279213"/>
            <a:ext cx="10474863" cy="1452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I – Train Data Seasonal Naïve Method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730748" y="1774129"/>
            <a:ext cx="10730501" cy="47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SNaïve considers the seasonal aspect of the data, and we can see the profit values future 3 months.</a:t>
            </a:r>
            <a:endParaRPr/>
          </a:p>
        </p:txBody>
      </p:sp>
      <p:pic>
        <p:nvPicPr>
          <p:cNvPr id="277" name="Google Shape;2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005" y="2799017"/>
            <a:ext cx="5873988" cy="358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7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8"/>
          <p:cNvSpPr txBox="1"/>
          <p:nvPr>
            <p:ph type="title"/>
          </p:nvPr>
        </p:nvSpPr>
        <p:spPr>
          <a:xfrm>
            <a:off x="425824" y="609599"/>
            <a:ext cx="11638357" cy="1040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Analysis I – Train Data Random Walk Forecasts Method</a:t>
            </a:r>
            <a:endParaRPr/>
          </a:p>
        </p:txBody>
      </p:sp>
      <p:sp>
        <p:nvSpPr>
          <p:cNvPr id="287" name="Google Shape;287;p18"/>
          <p:cNvSpPr txBox="1"/>
          <p:nvPr/>
        </p:nvSpPr>
        <p:spPr>
          <a:xfrm>
            <a:off x="988031" y="2061836"/>
            <a:ext cx="10927147" cy="64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naive() is simply a wrapper to rwf() for simplicity i.e. our predictions are like previous method.</a:t>
            </a:r>
            <a:endParaRPr/>
          </a:p>
        </p:txBody>
      </p:sp>
      <p:pic>
        <p:nvPicPr>
          <p:cNvPr descr="Chart, histogram&#10;&#10;Description automatically generated" id="288" name="Google Shape;2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2610" y="3036325"/>
            <a:ext cx="5170125" cy="3037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289" name="Google Shape;28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265" y="3010462"/>
            <a:ext cx="5395936" cy="308917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8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635588" y="579944"/>
            <a:ext cx="10927147" cy="64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Line represents the fitted curve of the naïve and since it considers the last recent value the graph shifted by default drift 1.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scenario residuals are significantly more shown in blue denoting that the data is random.</a:t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&#10;&#10;Description automatically generated" id="300" name="Google Shape;3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259" y="1999187"/>
            <a:ext cx="7640838" cy="4278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>
            <p:ph type="title"/>
          </p:nvPr>
        </p:nvSpPr>
        <p:spPr>
          <a:xfrm>
            <a:off x="1137036" y="548640"/>
            <a:ext cx="9543405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en-US">
                <a:solidFill>
                  <a:srgbClr val="262626"/>
                </a:solidFill>
              </a:rPr>
              <a:t>Dataset Description 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925030" y="2285996"/>
            <a:ext cx="9967416" cy="3644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The dataset consists information on Ecommerce profits of the United States.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Data source: a single company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O</a:t>
            </a:r>
            <a:r>
              <a:rPr b="0" i="0" lang="en-US" sz="2400">
                <a:solidFill>
                  <a:srgbClr val="262626"/>
                </a:solidFill>
              </a:rPr>
              <a:t>verall trend in the United States marketplace regarding various products is shown by the </a:t>
            </a:r>
            <a:r>
              <a:rPr lang="en-US" sz="2400">
                <a:solidFill>
                  <a:srgbClr val="262626"/>
                </a:solidFill>
              </a:rPr>
              <a:t>weekly </a:t>
            </a:r>
            <a:r>
              <a:rPr b="0" i="0" lang="en-US" sz="2400">
                <a:solidFill>
                  <a:srgbClr val="262626"/>
                </a:solidFill>
              </a:rPr>
              <a:t>sale’s profit value for different categories like Pantry, Office Supplies, and other lifestyle requirements.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Data collection period: September 2019 - December 2020.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Sales Profit were downloaded in CSV format from Kaggle.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0"/>
          <p:cNvSpPr txBox="1"/>
          <p:nvPr>
            <p:ph type="title"/>
          </p:nvPr>
        </p:nvSpPr>
        <p:spPr>
          <a:xfrm>
            <a:off x="478309" y="329364"/>
            <a:ext cx="10052040" cy="1615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Analysis I – Train Data Simple Exponential Smoothing </a:t>
            </a:r>
            <a:endParaRPr b="1"/>
          </a:p>
        </p:txBody>
      </p:sp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669458"/>
            <a:ext cx="4483510" cy="2701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4156" y="2703084"/>
            <a:ext cx="4483510" cy="263406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0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940388" y="564786"/>
            <a:ext cx="9285160" cy="79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point is very significant in our plot.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Fitted vs Residual the data is random.</a:t>
            </a:r>
            <a:endParaRPr/>
          </a:p>
        </p:txBody>
      </p:sp>
      <p:pic>
        <p:nvPicPr>
          <p:cNvPr id="319" name="Google Shape;3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826" y="2674427"/>
            <a:ext cx="5599543" cy="333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8630" y="2722232"/>
            <a:ext cx="5736109" cy="328392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1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2"/>
          <p:cNvSpPr txBox="1"/>
          <p:nvPr>
            <p:ph type="title"/>
          </p:nvPr>
        </p:nvSpPr>
        <p:spPr>
          <a:xfrm>
            <a:off x="497973" y="393380"/>
            <a:ext cx="11487550" cy="1219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Analysis I – Train Data Exponential Smoothing Method</a:t>
            </a:r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607809"/>
            <a:ext cx="4483510" cy="2824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4156" y="2871215"/>
            <a:ext cx="4483510" cy="2297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234" y="2533037"/>
            <a:ext cx="6144617" cy="381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7010" y="2812179"/>
            <a:ext cx="5022508" cy="304784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 txBox="1"/>
          <p:nvPr/>
        </p:nvSpPr>
        <p:spPr>
          <a:xfrm>
            <a:off x="968476" y="708222"/>
            <a:ext cx="95717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 Line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the fitted curve of the naïve and since it considers the last recent value the graph shifted by default drift 1.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residuals are bounded by certain limit, we plotted a separate residual graph.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Residuals are significantly more shown in 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denoting that the data is random.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691420" y="392634"/>
            <a:ext cx="10809160" cy="152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Line represents the fitted curve of the naïve and since it considers the last recent value the graph shifted by default drift 1.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residuals are bounded by certain limit, we plotted a separate residual graph.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Residuals are significantly more shown in green denoting that the data is random.</a:t>
            </a:r>
            <a:endParaRPr/>
          </a:p>
        </p:txBody>
      </p:sp>
      <p:pic>
        <p:nvPicPr>
          <p:cNvPr id="351" name="Google Shape;3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3655" y="2651971"/>
            <a:ext cx="4948548" cy="30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851" y="2823964"/>
            <a:ext cx="5268496" cy="30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4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066800"/>
            <a:ext cx="780097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6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688258" y="768216"/>
            <a:ext cx="103828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point is very significant in our plot.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Fitted vs Residual a decreasing relationship is seen between predicted profit vs actual profit values.</a:t>
            </a:r>
            <a:endParaRPr/>
          </a:p>
        </p:txBody>
      </p:sp>
      <p:pic>
        <p:nvPicPr>
          <p:cNvPr id="372" name="Google Shape;3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49" y="2451834"/>
            <a:ext cx="5975851" cy="351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2816" y="2451834"/>
            <a:ext cx="5849035" cy="343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63" y="1834396"/>
            <a:ext cx="5850194" cy="35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321" y="1722142"/>
            <a:ext cx="5919021" cy="365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8"/>
          <p:cNvSpPr txBox="1"/>
          <p:nvPr>
            <p:ph type="title"/>
          </p:nvPr>
        </p:nvSpPr>
        <p:spPr>
          <a:xfrm>
            <a:off x="723901" y="509587"/>
            <a:ext cx="8901880" cy="742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I – Train Data ARIMA Method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345" y="2072640"/>
            <a:ext cx="6767435" cy="412813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8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9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9"/>
          <p:cNvSpPr txBox="1"/>
          <p:nvPr>
            <p:ph type="title"/>
          </p:nvPr>
        </p:nvSpPr>
        <p:spPr>
          <a:xfrm>
            <a:off x="694403" y="162543"/>
            <a:ext cx="1080319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Analysis I – Train Data Moving Averages Method</a:t>
            </a:r>
            <a:endParaRPr/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74" y="1563545"/>
            <a:ext cx="4380734" cy="264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3594" y="1596741"/>
            <a:ext cx="4188135" cy="2496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7975" y="3994651"/>
            <a:ext cx="4536050" cy="277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Exploring the Dataset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400"/>
              <a:buChar char="•"/>
            </a:pPr>
            <a:r>
              <a:rPr lang="en-US" sz="2400">
                <a:solidFill>
                  <a:srgbClr val="24292F"/>
                </a:solidFill>
              </a:rPr>
              <a:t>The overall data showcases the time when Covid hit the United States and impact it made on the Ecommerce sales of the country.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2400"/>
              <a:buChar char="•"/>
            </a:pPr>
            <a:r>
              <a:rPr lang="en-US" sz="2400">
                <a:solidFill>
                  <a:srgbClr val="24292F"/>
                </a:solidFill>
              </a:rPr>
              <a:t>The data frame contains the following columns: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24292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2400"/>
              <a:buChar char="•"/>
            </a:pPr>
            <a:r>
              <a:rPr lang="en-US" sz="2400">
                <a:solidFill>
                  <a:srgbClr val="24292F"/>
                </a:solidFill>
              </a:rPr>
              <a:t>Order Date: </a:t>
            </a:r>
            <a:r>
              <a:rPr b="0" i="0" lang="en-US" sz="2400">
                <a:solidFill>
                  <a:srgbClr val="24292F"/>
                </a:solidFill>
              </a:rPr>
              <a:t>This is a date on which the o</a:t>
            </a:r>
            <a:r>
              <a:rPr lang="en-US" sz="2400">
                <a:solidFill>
                  <a:srgbClr val="24292F"/>
                </a:solidFill>
              </a:rPr>
              <a:t>rder becomes final and effective; </a:t>
            </a:r>
            <a:r>
              <a:rPr i="1" lang="en-US" sz="2400">
                <a:solidFill>
                  <a:srgbClr val="24292F"/>
                </a:solidFill>
              </a:rPr>
              <a:t>date format mm/dd/yyyy</a:t>
            </a:r>
            <a:endParaRPr i="1" sz="2400">
              <a:solidFill>
                <a:srgbClr val="24292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4292F"/>
                </a:solidFill>
              </a:rPr>
              <a:t>Category: 6 different categories of items ordered through E-Commerce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2400"/>
              <a:buChar char="•"/>
            </a:pPr>
            <a:r>
              <a:rPr lang="en-US" sz="2400">
                <a:solidFill>
                  <a:srgbClr val="24292F"/>
                </a:solidFill>
              </a:rPr>
              <a:t>Profit:  Financial gain in US dollars.</a:t>
            </a:r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0005" y="3078418"/>
            <a:ext cx="6151990" cy="407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0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641" y="774060"/>
            <a:ext cx="8667439" cy="5309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1"/>
          <p:cNvSpPr txBox="1"/>
          <p:nvPr/>
        </p:nvSpPr>
        <p:spPr>
          <a:xfrm>
            <a:off x="309994" y="442348"/>
            <a:ext cx="8439550" cy="739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Measures – Pre Covid-Data</a:t>
            </a:r>
            <a:endParaRPr/>
          </a:p>
        </p:txBody>
      </p:sp>
      <p:pic>
        <p:nvPicPr>
          <p:cNvPr id="422" name="Google Shape;4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792023"/>
            <a:ext cx="4483510" cy="245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4156" y="3222712"/>
            <a:ext cx="4483510" cy="159480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1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2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2"/>
          <p:cNvSpPr txBox="1"/>
          <p:nvPr>
            <p:ph type="title"/>
          </p:nvPr>
        </p:nvSpPr>
        <p:spPr>
          <a:xfrm>
            <a:off x="573451" y="662784"/>
            <a:ext cx="10868117" cy="1615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Analysis II – Difference between sale’s profit for Covid and non Covid period</a:t>
            </a:r>
            <a:br>
              <a:rPr b="1" lang="en-US"/>
            </a:br>
            <a:endParaRPr/>
          </a:p>
        </p:txBody>
      </p:sp>
      <p:pic>
        <p:nvPicPr>
          <p:cNvPr id="432" name="Google Shape;4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630227"/>
            <a:ext cx="4483510" cy="277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4156" y="2652645"/>
            <a:ext cx="4483510" cy="273494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2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3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3"/>
          <p:cNvSpPr txBox="1"/>
          <p:nvPr>
            <p:ph type="title"/>
          </p:nvPr>
        </p:nvSpPr>
        <p:spPr>
          <a:xfrm>
            <a:off x="1137034" y="446546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Forecast by Mean Method</a:t>
            </a:r>
            <a:endParaRPr/>
          </a:p>
        </p:txBody>
      </p:sp>
      <p:sp>
        <p:nvSpPr>
          <p:cNvPr id="442" name="Google Shape;442;p33"/>
          <p:cNvSpPr txBox="1"/>
          <p:nvPr>
            <p:ph idx="1" type="body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b="0" i="0" lang="en-US" sz="2000" u="none" strike="noStrike"/>
              <a:t>68760.71</a:t>
            </a:r>
            <a:r>
              <a:rPr lang="en-US" sz="2000"/>
              <a:t>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b="0" i="0" lang="en-US" sz="2000" u="none" strike="noStrike"/>
              <a:t>52180.50</a:t>
            </a:r>
            <a:r>
              <a:rPr lang="en-US" sz="20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b="0" i="0" lang="en-US" sz="2000" u="none" strike="noStrike"/>
              <a:t>16580.20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b="0" i="0" lang="en-US" sz="2000" u="none" strike="noStrike"/>
              <a:t>31.77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443" name="Google Shape;4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9367" y="2442808"/>
            <a:ext cx="4788505" cy="3240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3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4"/>
          <p:cNvSpPr txBox="1"/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Forecast by Naïve Method</a:t>
            </a:r>
            <a:endParaRPr/>
          </a:p>
        </p:txBody>
      </p:sp>
      <p:sp>
        <p:nvSpPr>
          <p:cNvPr id="452" name="Google Shape;452;p34"/>
          <p:cNvSpPr txBox="1"/>
          <p:nvPr>
            <p:ph idx="1" type="body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b="0" i="0" lang="en-US" sz="2000" u="none" strike="noStrike"/>
              <a:t>82078.88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b="0" i="0" lang="en-US" sz="2000" u="none" strike="noStrike"/>
              <a:t>52180.50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</a:t>
            </a:r>
            <a:r>
              <a:rPr b="0" i="0" lang="en-US" sz="2000" u="none" strike="noStrike"/>
              <a:t> $29898.38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</a:t>
            </a:r>
            <a:r>
              <a:rPr b="0" i="0" lang="en-US" sz="2000" u="none" strike="noStrike"/>
              <a:t> 57.30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453" name="Google Shape;4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9367" y="2562386"/>
            <a:ext cx="4788505" cy="300097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4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5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5"/>
          <p:cNvSpPr txBox="1"/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Forecast by SNaïve Method</a:t>
            </a:r>
            <a:endParaRPr/>
          </a:p>
        </p:txBody>
      </p:sp>
      <p:sp>
        <p:nvSpPr>
          <p:cNvPr id="462" name="Google Shape;462;p35"/>
          <p:cNvSpPr txBox="1"/>
          <p:nvPr>
            <p:ph idx="1" type="body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b="0" i="0" lang="en-US" sz="2000" u="none" strike="noStrike"/>
              <a:t>71461.15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b="0" i="0" lang="en-US" sz="2000" u="none" strike="noStrike"/>
              <a:t>52180.50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b="0" i="0" lang="en-US" sz="2000" u="none" strike="noStrike"/>
              <a:t>19280.65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b="0" i="0" lang="en-US" sz="2000" u="none" strike="noStrike"/>
              <a:t>36.95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463" name="Google Shape;4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1463" y="2184914"/>
            <a:ext cx="4744313" cy="375591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5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6"/>
          <p:cNvSpPr txBox="1"/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Forecast by RWF Method</a:t>
            </a:r>
            <a:endParaRPr/>
          </a:p>
        </p:txBody>
      </p:sp>
      <p:sp>
        <p:nvSpPr>
          <p:cNvPr id="472" name="Google Shape;472;p36"/>
          <p:cNvSpPr txBox="1"/>
          <p:nvPr>
            <p:ph idx="1" type="body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b="0" i="0" lang="en-US" sz="2000" u="none" strike="noStrike"/>
              <a:t>82078.88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b="0" i="0" lang="en-US" sz="2000" u="none" strike="noStrike"/>
              <a:t>52180.50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b="0" i="0" lang="en-US" sz="2000" u="none" strike="noStrike"/>
              <a:t>29898.38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b="0" i="0" lang="en-US" sz="2000" u="none" strike="noStrike"/>
              <a:t>57.30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473" name="Google Shape;4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9367" y="2564828"/>
            <a:ext cx="4788505" cy="299608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6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7"/>
          <p:cNvSpPr txBox="1"/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Forecast by Simple Exponential Method</a:t>
            </a:r>
            <a:endParaRPr/>
          </a:p>
        </p:txBody>
      </p:sp>
      <p:sp>
        <p:nvSpPr>
          <p:cNvPr id="482" name="Google Shape;482;p37"/>
          <p:cNvSpPr txBox="1"/>
          <p:nvPr>
            <p:ph idx="1" type="body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b="0" i="0" lang="en-US" sz="2000" u="none" strike="noStrike"/>
              <a:t>69667.34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b="0" i="0" lang="en-US" sz="2000" u="none" strike="noStrike"/>
              <a:t>52180.50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b="0" i="0" lang="en-US" sz="2000" u="none" strike="noStrike"/>
              <a:t>17486.84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b="0" i="0" lang="en-US" sz="2000" u="none" strike="noStrike"/>
              <a:t>33.51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483" name="Google Shape;4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9367" y="2414135"/>
            <a:ext cx="4788505" cy="3297473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7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8"/>
          <p:cNvSpPr txBox="1"/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Forecast by Exponential Method</a:t>
            </a:r>
            <a:endParaRPr/>
          </a:p>
        </p:txBody>
      </p:sp>
      <p:sp>
        <p:nvSpPr>
          <p:cNvPr id="492" name="Google Shape;492;p38"/>
          <p:cNvSpPr txBox="1"/>
          <p:nvPr>
            <p:ph idx="1" type="body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</a:t>
            </a:r>
            <a:r>
              <a:rPr b="0" i="0" lang="en-US" sz="2000" u="none" strike="noStrike"/>
              <a:t>68756.99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b="0" i="0" lang="en-US" sz="2000" u="none" strike="noStrike"/>
              <a:t>52180.50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b="0" i="0" lang="en-US" sz="2000" u="none" strike="noStrike"/>
              <a:t>16576.49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b="0" i="0" lang="en-US" sz="2000" u="none" strike="noStrike"/>
              <a:t>31.77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493" name="Google Shape;4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5662" y="2184914"/>
            <a:ext cx="3755915" cy="375591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8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9"/>
          <p:cNvSpPr txBox="1"/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Forecast by Arima Method</a:t>
            </a:r>
            <a:endParaRPr/>
          </a:p>
        </p:txBody>
      </p:sp>
      <p:sp>
        <p:nvSpPr>
          <p:cNvPr id="502" name="Google Shape;502;p39"/>
          <p:cNvSpPr txBox="1"/>
          <p:nvPr>
            <p:ph idx="1" type="body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Predicted Profit: $68049.24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Summation of Actual Profit: $</a:t>
            </a:r>
            <a:r>
              <a:rPr b="0" i="0" lang="en-US" sz="2000" u="none" strike="noStrike"/>
              <a:t>52180.50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Difference: $</a:t>
            </a:r>
            <a:r>
              <a:rPr b="0" i="0" lang="en-US" sz="2000" u="none" strike="noStrike"/>
              <a:t>15868.74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% Error: </a:t>
            </a:r>
            <a:r>
              <a:rPr b="0" i="0" lang="en-US" sz="2000" u="none" strike="noStrike"/>
              <a:t>30.41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503" name="Google Shape;50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9367" y="2452578"/>
            <a:ext cx="4788505" cy="322058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9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>
            <p:ph type="title"/>
          </p:nvPr>
        </p:nvSpPr>
        <p:spPr>
          <a:xfrm>
            <a:off x="1008184" y="174032"/>
            <a:ext cx="10175631" cy="1111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Exploring the Dataset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255639" y="1459907"/>
            <a:ext cx="11395587" cy="767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0" i="0" lang="en-US" sz="1600"/>
              <a:t>We have done descriptive analysis to generate accessible insights from otherwise uninterpreted data present in the column Category.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Difference between the profit made by an individual category before Covid-19 and after its impact is calculated.</a:t>
            </a:r>
            <a:endParaRPr/>
          </a:p>
        </p:txBody>
      </p:sp>
      <p:pic>
        <p:nvPicPr>
          <p:cNvPr descr="Chart, bar chart&#10;&#10;Description automatically generated"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563" y="2585137"/>
            <a:ext cx="8123737" cy="3899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0"/>
          <p:cNvSpPr txBox="1"/>
          <p:nvPr>
            <p:ph type="title"/>
          </p:nvPr>
        </p:nvSpPr>
        <p:spPr>
          <a:xfrm>
            <a:off x="723901" y="509587"/>
            <a:ext cx="7649239" cy="742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Measures </a:t>
            </a:r>
            <a:endParaRPr/>
          </a:p>
        </p:txBody>
      </p:sp>
      <p:pic>
        <p:nvPicPr>
          <p:cNvPr id="513" name="Google Shape;5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986" y="1866163"/>
            <a:ext cx="9752179" cy="412813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0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1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1"/>
          <p:cNvSpPr txBox="1"/>
          <p:nvPr>
            <p:ph type="title"/>
          </p:nvPr>
        </p:nvSpPr>
        <p:spPr>
          <a:xfrm>
            <a:off x="1137036" y="548640"/>
            <a:ext cx="9543405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62626"/>
                </a:solidFill>
              </a:rPr>
              <a:t>Conclusion</a:t>
            </a:r>
            <a:endParaRPr/>
          </a:p>
        </p:txBody>
      </p:sp>
      <p:sp>
        <p:nvSpPr>
          <p:cNvPr id="522" name="Google Shape;522;p41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1"/>
          <p:cNvSpPr txBox="1"/>
          <p:nvPr>
            <p:ph idx="1" type="body"/>
          </p:nvPr>
        </p:nvSpPr>
        <p:spPr>
          <a:xfrm>
            <a:off x="1137033" y="2198363"/>
            <a:ext cx="8724721" cy="3214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There was shoot in profits when the COVID started spreading, considering people were avoiding to go places to shop and willing to be safe at home.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Later on, the data resembles decrease in the profits for an E-commerce company after COVID 19. Companies were trying to recover from their losses and stabilizing their inventories.  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Loss maybe due to insufficient inventory, decreased purchasing power since many people loss their jobs etc.</a:t>
            </a:r>
            <a:endParaRPr sz="2000"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2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2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2"/>
          <p:cNvSpPr txBox="1"/>
          <p:nvPr/>
        </p:nvSpPr>
        <p:spPr>
          <a:xfrm>
            <a:off x="838200" y="23870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rgbClr val="2D3B4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https://www.kaggle.com/ammaraahmad/us-ecommerce-record-2020</a:t>
            </a:r>
            <a:endParaRPr sz="2800">
              <a:solidFill>
                <a:srgbClr val="2D3B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2D3B45"/>
                </a:solidFill>
                <a:latin typeface="Calibri"/>
                <a:ea typeface="Calibri"/>
                <a:cs typeface="Calibri"/>
                <a:sym typeface="Calibri"/>
              </a:rPr>
              <a:t>To add dummy variable in our dataset for better prediction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423" y="646011"/>
            <a:ext cx="7781925" cy="46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952" y="5534176"/>
            <a:ext cx="44291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Objective 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640326" y="1690688"/>
            <a:ext cx="10911348" cy="4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The main objective is to predict the profit value of the online sales for a single Ecommerce company if we wouldn’t have faced pandemic.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Analysis I </a:t>
            </a:r>
            <a:r>
              <a:rPr lang="en-US" sz="2400"/>
              <a:t>- </a:t>
            </a:r>
            <a:r>
              <a:rPr b="1" lang="en-US" sz="2400"/>
              <a:t>Forecast accuracy comparison pre-covid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	To find the predicted value in an ideal case scenario for the Ecommerce profits by 	considering the pre covid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	Split the dataset into training and testing to calculate accuracy as per different 	methods.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Analysis II </a:t>
            </a:r>
            <a:r>
              <a:rPr lang="en-US" sz="2400"/>
              <a:t>- </a:t>
            </a:r>
            <a:r>
              <a:rPr b="1" lang="en-US" sz="2400"/>
              <a:t>Difference between sale’s profit for Covid and non Covid period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	Forecasted the data for the next 3 months by considering pre covid period and 	calculated the difference of the actual profit made as compared to our predictions.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List of Models</a:t>
            </a:r>
            <a:endParaRPr/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Mean</a:t>
            </a:r>
            <a:endParaRPr/>
          </a:p>
          <a:p>
            <a:pPr indent="-152400" lvl="0" marL="152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Naïve Method</a:t>
            </a:r>
            <a:endParaRPr/>
          </a:p>
          <a:p>
            <a:pPr indent="-152400" lvl="0" marL="152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 Naïve Method</a:t>
            </a:r>
            <a:endParaRPr/>
          </a:p>
          <a:p>
            <a:pPr indent="-152400" lvl="0" marL="152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Random Walk Forecasts 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Simple Exponential Smoothing		</a:t>
            </a:r>
            <a:endParaRPr/>
          </a:p>
          <a:p>
            <a:pPr indent="-152400" lvl="0" marL="152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Exponential Smoothing</a:t>
            </a:r>
            <a:endParaRPr/>
          </a:p>
          <a:p>
            <a:pPr indent="-15240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Arima</a:t>
            </a:r>
            <a:endParaRPr sz="3200"/>
          </a:p>
          <a:p>
            <a:pPr indent="-152400" lvl="0" marL="152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Moving Averages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&#10;&#10;Description automatically generated" id="175" name="Google Shape;17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38" y="44138"/>
            <a:ext cx="6316829" cy="32098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76" name="Google Shape;17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5614" y="3160567"/>
            <a:ext cx="6556386" cy="33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676568" y="4036142"/>
            <a:ext cx="44245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the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vs Leverage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us to find influential cases and we can see that there are 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leverage points.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6921910" y="1022555"/>
            <a:ext cx="44245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the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 vs Fitted plot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observed that there is an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linear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between order date &amp; profit.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0" y="4"/>
            <a:ext cx="12192000" cy="2295238"/>
          </a:xfrm>
          <a:custGeom>
            <a:rect b="b" l="l" r="r" t="t"/>
            <a:pathLst>
              <a:path extrusionOk="0" h="2079137" w="12192000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2224586" y="5970896"/>
            <a:ext cx="9967416" cy="887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6597445" y="904568"/>
            <a:ext cx="48079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the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Q-Q plot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errors are less as our predicted and actual values are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enough. 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 good plot since residuals are lined well on the straight dashed line.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928531" y="4261776"/>
            <a:ext cx="442451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Scale-Location plot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taking the square root the error for better visualization, and we can interpret that there is a 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horizontal line with equally (randomly) spread points making it </a:t>
            </a:r>
            <a:r>
              <a:rPr b="0" i="0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homoscedastic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rt, scatter chart&#10;&#10;Description automatically generated"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5169" y="3307835"/>
            <a:ext cx="6379722" cy="3264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90" name="Google Shape;1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109" y="164957"/>
            <a:ext cx="6294943" cy="3264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2021-11-19T18:34:07Z</dcterms:created>
  <dc:creator>Prerna Sharma</dc:creator>
</cp:coreProperties>
</file>