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2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6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8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4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8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75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12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63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2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1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9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2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4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45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9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47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6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C7413AA-B533-4997-AF87-CA4FADBBF75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230E447-08DE-49AD-9595-0F1D2EBBF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15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5C20D7-C836-B2C6-E730-D37CA6FEF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74" y="2875722"/>
            <a:ext cx="7328452" cy="3982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A3C429-0CC9-C2F5-6E96-A4A75C0D6CC3}"/>
              </a:ext>
            </a:extLst>
          </p:cNvPr>
          <p:cNvSpPr txBox="1"/>
          <p:nvPr/>
        </p:nvSpPr>
        <p:spPr>
          <a:xfrm>
            <a:off x="583096" y="768627"/>
            <a:ext cx="11297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MACHINE LEARNING MODEL ON CREDIT CARD FRAUD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F67A-2911-44F4-FEBB-C73A77085711}"/>
              </a:ext>
            </a:extLst>
          </p:cNvPr>
          <p:cNvSpPr txBox="1"/>
          <p:nvPr/>
        </p:nvSpPr>
        <p:spPr>
          <a:xfrm>
            <a:off x="9760226" y="5766207"/>
            <a:ext cx="243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Karan Dev Singh</a:t>
            </a:r>
          </a:p>
          <a:p>
            <a:r>
              <a:rPr lang="en-IN" dirty="0">
                <a:solidFill>
                  <a:schemeClr val="bg1"/>
                </a:solidFill>
              </a:rPr>
              <a:t>           3571</a:t>
            </a:r>
          </a:p>
        </p:txBody>
      </p:sp>
    </p:spTree>
    <p:extLst>
      <p:ext uri="{BB962C8B-B14F-4D97-AF65-F5344CB8AC3E}">
        <p14:creationId xmlns:p14="http://schemas.microsoft.com/office/powerpoint/2010/main" val="79053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266B23-851F-508D-DC0E-B0E04D9056AF}"/>
              </a:ext>
            </a:extLst>
          </p:cNvPr>
          <p:cNvSpPr txBox="1"/>
          <p:nvPr/>
        </p:nvSpPr>
        <p:spPr>
          <a:xfrm>
            <a:off x="3193774" y="240958"/>
            <a:ext cx="70766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0000"/>
                </a:solidFill>
                <a:effectLst/>
              </a:rPr>
              <a:t>FLOW OF ANALYSIS</a:t>
            </a:r>
          </a:p>
          <a:p>
            <a:endParaRPr lang="en-IN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2CA2-C77A-6563-2B60-8148701ABEF7}"/>
              </a:ext>
            </a:extLst>
          </p:cNvPr>
          <p:cNvSpPr txBox="1"/>
          <p:nvPr/>
        </p:nvSpPr>
        <p:spPr>
          <a:xfrm>
            <a:off x="490330" y="1166191"/>
            <a:ext cx="10880035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</a:rPr>
              <a:t>1. </a:t>
            </a:r>
            <a:r>
              <a:rPr lang="en-US" b="0" dirty="0">
                <a:solidFill>
                  <a:srgbClr val="000000"/>
                </a:solidFill>
                <a:effectLst/>
              </a:rPr>
              <a:t>Data cleaning and data manipulation.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</a:rPr>
              <a:t> - </a:t>
            </a:r>
            <a:r>
              <a:rPr lang="en-US" b="0" dirty="0">
                <a:solidFill>
                  <a:srgbClr val="000000"/>
                </a:solidFill>
                <a:effectLst/>
              </a:rPr>
              <a:t>Check and handle duplicate 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</a:rPr>
              <a:t> - </a:t>
            </a:r>
            <a:r>
              <a:rPr lang="en-US" b="0" dirty="0">
                <a:solidFill>
                  <a:srgbClr val="000000"/>
                </a:solidFill>
                <a:effectLst/>
              </a:rPr>
              <a:t>Check and handle NA values and missing values.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</a:rPr>
              <a:t> - </a:t>
            </a:r>
            <a:r>
              <a:rPr lang="en-US" b="0" dirty="0">
                <a:solidFill>
                  <a:srgbClr val="000000"/>
                </a:solidFill>
                <a:effectLst/>
              </a:rPr>
              <a:t>Drop columns. If it contains large amount of missing values and not used for analysis.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</a:rPr>
              <a:t> - </a:t>
            </a:r>
            <a:r>
              <a:rPr lang="en-US" b="0" dirty="0">
                <a:solidFill>
                  <a:srgbClr val="000000"/>
                </a:solidFill>
                <a:effectLst/>
              </a:rPr>
              <a:t>Imputation of the values.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</a:rPr>
              <a:t>2. </a:t>
            </a:r>
            <a:r>
              <a:rPr lang="en-US" b="0" dirty="0">
                <a:solidFill>
                  <a:srgbClr val="000000"/>
                </a:solidFill>
                <a:effectLst/>
              </a:rPr>
              <a:t>EDA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</a:rPr>
              <a:t> - </a:t>
            </a:r>
            <a:r>
              <a:rPr lang="en-US" b="0" dirty="0">
                <a:solidFill>
                  <a:srgbClr val="000000"/>
                </a:solidFill>
                <a:effectLst/>
              </a:rPr>
              <a:t>Univariate data analysis, values count, distribution of variable.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</a:rPr>
              <a:t> - </a:t>
            </a:r>
            <a:r>
              <a:rPr lang="en-US" b="0" dirty="0">
                <a:solidFill>
                  <a:srgbClr val="000000"/>
                </a:solidFill>
                <a:effectLst/>
              </a:rPr>
              <a:t>Bivariate data analysis, correlation coefficients and pattern between the variable.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</a:rPr>
              <a:t>3. </a:t>
            </a:r>
            <a:r>
              <a:rPr lang="en-US" b="0" dirty="0">
                <a:solidFill>
                  <a:srgbClr val="000000"/>
                </a:solidFill>
                <a:effectLst/>
              </a:rPr>
              <a:t>Feature Scaling and Creating Dummy Variable.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</a:rPr>
              <a:t>4. </a:t>
            </a:r>
            <a:r>
              <a:rPr lang="en-US" b="0" dirty="0">
                <a:solidFill>
                  <a:srgbClr val="000000"/>
                </a:solidFill>
                <a:effectLst/>
              </a:rPr>
              <a:t>Handling historical data and performing sampling.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</a:rPr>
              <a:t>5. </a:t>
            </a:r>
            <a:r>
              <a:rPr lang="en-US" b="0" dirty="0">
                <a:solidFill>
                  <a:srgbClr val="000000"/>
                </a:solidFill>
                <a:effectLst/>
              </a:rPr>
              <a:t>Building Model: Logistic regression, Decision Tree, Random forest Model used for the model making and prediction.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</a:rPr>
              <a:t>6. </a:t>
            </a:r>
            <a:r>
              <a:rPr lang="en-US" b="0" dirty="0">
                <a:solidFill>
                  <a:srgbClr val="000000"/>
                </a:solidFill>
                <a:effectLst/>
              </a:rPr>
              <a:t>Validation of the model.</a:t>
            </a:r>
          </a:p>
        </p:txBody>
      </p:sp>
    </p:spTree>
    <p:extLst>
      <p:ext uri="{BB962C8B-B14F-4D97-AF65-F5344CB8AC3E}">
        <p14:creationId xmlns:p14="http://schemas.microsoft.com/office/powerpoint/2010/main" val="246729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17248-C545-AEAE-16AA-B0D535D883B4}"/>
              </a:ext>
            </a:extLst>
          </p:cNvPr>
          <p:cNvSpPr txBox="1"/>
          <p:nvPr/>
        </p:nvSpPr>
        <p:spPr>
          <a:xfrm>
            <a:off x="861392" y="371061"/>
            <a:ext cx="1015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CF1F7-C29B-AD5B-329A-3FF636B644F1}"/>
              </a:ext>
            </a:extLst>
          </p:cNvPr>
          <p:cNvSpPr txBox="1"/>
          <p:nvPr/>
        </p:nvSpPr>
        <p:spPr>
          <a:xfrm>
            <a:off x="1113183" y="1526182"/>
            <a:ext cx="6546573" cy="522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Day by day as the number of transaction are increasing which gives the chances to fraudster's to make fraud transaction which leading to major losses to the bank.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Objective of the project is to make a machine learning model which helps the service providers to figure out that which transaction is legists or which one is fraud.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Machine learning models have been developed and best model which is random tress forest is used to detect the and prevent the fraud.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 Cost benefit analysis has been made for more clear idea about the project.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2750C-986C-2735-C96B-B8ABDE41C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8" y="2543539"/>
            <a:ext cx="3379304" cy="20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5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46848-C83C-894E-D147-45AEF53A5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6" t="46955" r="66087" b="38352"/>
          <a:stretch/>
        </p:blipFill>
        <p:spPr>
          <a:xfrm>
            <a:off x="7777324" y="1249169"/>
            <a:ext cx="4414676" cy="2058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AA528A-CE55-DEA4-0901-D66572145CE1}"/>
              </a:ext>
            </a:extLst>
          </p:cNvPr>
          <p:cNvSpPr txBox="1"/>
          <p:nvPr/>
        </p:nvSpPr>
        <p:spPr>
          <a:xfrm>
            <a:off x="3829878" y="397565"/>
            <a:ext cx="4996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KEY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9A00D-0EDB-FAE2-C7AA-4D81C08487E8}"/>
              </a:ext>
            </a:extLst>
          </p:cNvPr>
          <p:cNvSpPr txBox="1"/>
          <p:nvPr/>
        </p:nvSpPr>
        <p:spPr>
          <a:xfrm>
            <a:off x="450574" y="1716986"/>
            <a:ext cx="6612835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The result comes out that there are 0.5 fraudster's who target mostly at the amount range of 600-1200.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792A7-678A-9774-835E-526C39B8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2014"/>
            <a:ext cx="12192000" cy="34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3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8C7C3-76D3-6D43-1A19-4A81E9C76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5632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11701-9368-BC02-B84F-3627958F727D}"/>
              </a:ext>
            </a:extLst>
          </p:cNvPr>
          <p:cNvSpPr txBox="1"/>
          <p:nvPr/>
        </p:nvSpPr>
        <p:spPr>
          <a:xfrm>
            <a:off x="404191" y="5632174"/>
            <a:ext cx="1138361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It shows the variation of no. of fraud transaction’s and actual transaction’s as well as number of actual and fraud customers year and month wise.</a:t>
            </a:r>
          </a:p>
        </p:txBody>
      </p:sp>
    </p:spTree>
    <p:extLst>
      <p:ext uri="{BB962C8B-B14F-4D97-AF65-F5344CB8AC3E}">
        <p14:creationId xmlns:p14="http://schemas.microsoft.com/office/powerpoint/2010/main" val="341578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62156-B2BC-BA6F-1414-274B305BD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80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5789D-7D6A-F286-9698-AB31F5CC3F1D}"/>
              </a:ext>
            </a:extLst>
          </p:cNvPr>
          <p:cNvSpPr txBox="1"/>
          <p:nvPr/>
        </p:nvSpPr>
        <p:spPr>
          <a:xfrm>
            <a:off x="2584174" y="6488668"/>
            <a:ext cx="73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display the which category have high chances of getting fraud </a:t>
            </a:r>
            <a:r>
              <a:rPr lang="en-IN" dirty="0" err="1"/>
              <a:t>transcation</a:t>
            </a:r>
            <a:r>
              <a:rPr lang="en-IN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01EC8-5E47-8DEB-1DE6-CEBC11ED9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1252"/>
            <a:ext cx="12192000" cy="329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3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D0AB37-6A8F-7BE2-961A-05AE1CA7CA96}"/>
              </a:ext>
            </a:extLst>
          </p:cNvPr>
          <p:cNvSpPr txBox="1"/>
          <p:nvPr/>
        </p:nvSpPr>
        <p:spPr>
          <a:xfrm>
            <a:off x="-1272209" y="401692"/>
            <a:ext cx="943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MACHINE LEARNING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A5AED-13D4-311B-0FDE-A76D9BAEB7AD}"/>
              </a:ext>
            </a:extLst>
          </p:cNvPr>
          <p:cNvSpPr txBox="1"/>
          <p:nvPr/>
        </p:nvSpPr>
        <p:spPr>
          <a:xfrm>
            <a:off x="583096" y="1447945"/>
            <a:ext cx="4929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getting desired results three machine learning models are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Random forest Model.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EA9C1-4758-D4E2-1DF7-EC7C97306A5F}"/>
              </a:ext>
            </a:extLst>
          </p:cNvPr>
          <p:cNvSpPr txBox="1"/>
          <p:nvPr/>
        </p:nvSpPr>
        <p:spPr>
          <a:xfrm>
            <a:off x="583096" y="2998017"/>
            <a:ext cx="626827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best model which comes out is Random Forest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524B4-91B2-F1AB-3453-EF2BF77D1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" t="28826" r="66413" b="35987"/>
          <a:stretch/>
        </p:blipFill>
        <p:spPr>
          <a:xfrm>
            <a:off x="6944139" y="209338"/>
            <a:ext cx="5247861" cy="3248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A4303-3C38-19E7-D5FA-08E17B20F0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" t="39222" r="68152" b="28492"/>
          <a:stretch/>
        </p:blipFill>
        <p:spPr>
          <a:xfrm>
            <a:off x="7076661" y="3611527"/>
            <a:ext cx="4996070" cy="32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5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D4319-D62B-211E-1A6B-05712A93F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" t="26051" r="68261" b="32189"/>
          <a:stretch/>
        </p:blipFill>
        <p:spPr>
          <a:xfrm>
            <a:off x="0" y="1948070"/>
            <a:ext cx="5877338" cy="4772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D135C-C06F-4FC3-436F-385E1C411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28285" r="66864" b="27331"/>
          <a:stretch/>
        </p:blipFill>
        <p:spPr>
          <a:xfrm>
            <a:off x="6096000" y="1948070"/>
            <a:ext cx="5877338" cy="4861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421619-D0C5-769E-7AA6-82450554B097}"/>
              </a:ext>
            </a:extLst>
          </p:cNvPr>
          <p:cNvSpPr txBox="1"/>
          <p:nvPr/>
        </p:nvSpPr>
        <p:spPr>
          <a:xfrm>
            <a:off x="2491408" y="384313"/>
            <a:ext cx="7142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DECISION TREE MODEL</a:t>
            </a:r>
          </a:p>
        </p:txBody>
      </p:sp>
    </p:spTree>
    <p:extLst>
      <p:ext uri="{BB962C8B-B14F-4D97-AF65-F5344CB8AC3E}">
        <p14:creationId xmlns:p14="http://schemas.microsoft.com/office/powerpoint/2010/main" val="329678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645AF-0758-9B84-0FBD-7BB571081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24915" r="67500" b="31199"/>
          <a:stretch/>
        </p:blipFill>
        <p:spPr>
          <a:xfrm>
            <a:off x="0" y="2018168"/>
            <a:ext cx="5777948" cy="4839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B5325-53B5-3B7F-1F8B-8804E8791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" t="29369" r="67935" b="26776"/>
          <a:stretch/>
        </p:blipFill>
        <p:spPr>
          <a:xfrm>
            <a:off x="6096000" y="2085742"/>
            <a:ext cx="5579165" cy="4704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4CA3B-D3D6-372E-1F0D-5D1514956A57}"/>
              </a:ext>
            </a:extLst>
          </p:cNvPr>
          <p:cNvSpPr txBox="1"/>
          <p:nvPr/>
        </p:nvSpPr>
        <p:spPr>
          <a:xfrm>
            <a:off x="2915479" y="516835"/>
            <a:ext cx="658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RANDOM TREE FOREST MODEL</a:t>
            </a:r>
          </a:p>
        </p:txBody>
      </p:sp>
    </p:spTree>
    <p:extLst>
      <p:ext uri="{BB962C8B-B14F-4D97-AF65-F5344CB8AC3E}">
        <p14:creationId xmlns:p14="http://schemas.microsoft.com/office/powerpoint/2010/main" val="382215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AFBC56-10DC-1880-82F9-59648A65B96B}"/>
              </a:ext>
            </a:extLst>
          </p:cNvPr>
          <p:cNvSpPr txBox="1"/>
          <p:nvPr/>
        </p:nvSpPr>
        <p:spPr>
          <a:xfrm>
            <a:off x="2941982" y="330896"/>
            <a:ext cx="6626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COST BENEFIT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87703-0E3F-810A-DFA8-D187441D6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" t="39430" r="5131" b="12370"/>
          <a:stretch/>
        </p:blipFill>
        <p:spPr>
          <a:xfrm>
            <a:off x="0" y="1470991"/>
            <a:ext cx="12377530" cy="53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70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188</TotalTime>
  <Words>355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Singh</dc:creator>
  <cp:lastModifiedBy>Karan Singh</cp:lastModifiedBy>
  <cp:revision>1</cp:revision>
  <dcterms:created xsi:type="dcterms:W3CDTF">2023-01-16T11:43:52Z</dcterms:created>
  <dcterms:modified xsi:type="dcterms:W3CDTF">2023-01-16T14:52:14Z</dcterms:modified>
</cp:coreProperties>
</file>