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133934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FB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FB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896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1593"/>
                </a:moveTo>
                <a:lnTo>
                  <a:pt x="9143981" y="3431593"/>
                </a:lnTo>
                <a:lnTo>
                  <a:pt x="9143981" y="0"/>
                </a:lnTo>
                <a:lnTo>
                  <a:pt x="0" y="0"/>
                </a:lnTo>
                <a:lnTo>
                  <a:pt x="0" y="3431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9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81" y="1711796"/>
                </a:moveTo>
                <a:lnTo>
                  <a:pt x="0" y="1711796"/>
                </a:lnTo>
                <a:lnTo>
                  <a:pt x="0" y="0"/>
                </a:lnTo>
                <a:lnTo>
                  <a:pt x="9143981" y="0"/>
                </a:lnTo>
                <a:lnTo>
                  <a:pt x="9143981" y="1711796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1933" y="3597492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B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FB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0272" y="339380"/>
            <a:ext cx="4620895" cy="662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FB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936" y="1702759"/>
            <a:ext cx="8535035" cy="257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tpro.com/security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896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1593"/>
                </a:moveTo>
                <a:lnTo>
                  <a:pt x="9143981" y="3431593"/>
                </a:lnTo>
                <a:lnTo>
                  <a:pt x="9143981" y="0"/>
                </a:lnTo>
                <a:lnTo>
                  <a:pt x="0" y="0"/>
                </a:lnTo>
                <a:lnTo>
                  <a:pt x="0" y="3431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9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81" y="1711796"/>
                </a:moveTo>
                <a:lnTo>
                  <a:pt x="0" y="1711796"/>
                </a:lnTo>
                <a:lnTo>
                  <a:pt x="0" y="0"/>
                </a:lnTo>
                <a:lnTo>
                  <a:pt x="9143981" y="0"/>
                </a:lnTo>
                <a:lnTo>
                  <a:pt x="9143981" y="1711796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933" y="3597492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B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1993" y="170524"/>
            <a:ext cx="2999993" cy="199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9627" y="2558665"/>
            <a:ext cx="6522084" cy="19488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FBEF"/>
                </a:solidFill>
                <a:latin typeface="Times New Roman"/>
                <a:cs typeface="Times New Roman"/>
              </a:rPr>
              <a:t>Department </a:t>
            </a:r>
            <a:r>
              <a:rPr dirty="0" sz="3000" b="1">
                <a:solidFill>
                  <a:srgbClr val="FFFBEF"/>
                </a:solidFill>
                <a:latin typeface="Times New Roman"/>
                <a:cs typeface="Times New Roman"/>
              </a:rPr>
              <a:t>of </a:t>
            </a:r>
            <a:r>
              <a:rPr dirty="0" sz="3000" spc="-5" b="1">
                <a:solidFill>
                  <a:srgbClr val="FFFBEF"/>
                </a:solidFill>
                <a:latin typeface="Times New Roman"/>
                <a:cs typeface="Times New Roman"/>
              </a:rPr>
              <a:t>Information</a:t>
            </a:r>
            <a:r>
              <a:rPr dirty="0" sz="3000" spc="-110" b="1">
                <a:solidFill>
                  <a:srgbClr val="FFFBEF"/>
                </a:solidFill>
                <a:latin typeface="Times New Roman"/>
                <a:cs typeface="Times New Roman"/>
              </a:rPr>
              <a:t> </a:t>
            </a:r>
            <a:r>
              <a:rPr dirty="0" sz="3000" spc="-35" b="1">
                <a:solidFill>
                  <a:srgbClr val="FFFBEF"/>
                </a:solidFill>
                <a:latin typeface="Times New Roman"/>
                <a:cs typeface="Times New Roman"/>
              </a:rPr>
              <a:t>Technology</a:t>
            </a:r>
            <a:endParaRPr sz="3000">
              <a:latin typeface="Times New Roman"/>
              <a:cs typeface="Times New Roman"/>
            </a:endParaRPr>
          </a:p>
          <a:p>
            <a:pPr marL="12700" marR="5080" indent="1199515">
              <a:lnSpc>
                <a:spcPct val="100000"/>
              </a:lnSpc>
              <a:spcBef>
                <a:spcPts val="20"/>
              </a:spcBef>
            </a:pPr>
            <a:r>
              <a:rPr dirty="0" sz="2400" spc="-70">
                <a:solidFill>
                  <a:srgbClr val="FFFBEF"/>
                </a:solidFill>
                <a:latin typeface="Times New Roman"/>
                <a:cs typeface="Times New Roman"/>
              </a:rPr>
              <a:t>A.P. </a:t>
            </a:r>
            <a:r>
              <a:rPr dirty="0" sz="2400" spc="-5">
                <a:solidFill>
                  <a:srgbClr val="FFFBEF"/>
                </a:solidFill>
                <a:latin typeface="Times New Roman"/>
                <a:cs typeface="Times New Roman"/>
              </a:rPr>
              <a:t>Shah </a:t>
            </a:r>
            <a:r>
              <a:rPr dirty="0" sz="2400">
                <a:solidFill>
                  <a:srgbClr val="FFFBEF"/>
                </a:solidFill>
                <a:latin typeface="Times New Roman"/>
                <a:cs typeface="Times New Roman"/>
              </a:rPr>
              <a:t>Institute of </a:t>
            </a:r>
            <a:r>
              <a:rPr dirty="0" sz="2400" spc="-25">
                <a:solidFill>
                  <a:srgbClr val="FFFBEF"/>
                </a:solidFill>
                <a:latin typeface="Times New Roman"/>
                <a:cs typeface="Times New Roman"/>
              </a:rPr>
              <a:t>Technology  </a:t>
            </a:r>
            <a:r>
              <a:rPr dirty="0" sz="2400" spc="-5">
                <a:solidFill>
                  <a:srgbClr val="FFFBEF"/>
                </a:solidFill>
                <a:latin typeface="Times New Roman"/>
                <a:cs typeface="Times New Roman"/>
              </a:rPr>
              <a:t>G.B.Road,Kasarvadavli, Thane(W),</a:t>
            </a:r>
            <a:r>
              <a:rPr dirty="0" sz="2400" spc="-125">
                <a:solidFill>
                  <a:srgbClr val="FFFB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B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</a:pPr>
            <a:r>
              <a:rPr dirty="0" sz="2400" spc="-5">
                <a:solidFill>
                  <a:srgbClr val="FFFBEF"/>
                </a:solidFill>
                <a:latin typeface="Times New Roman"/>
                <a:cs typeface="Times New Roman"/>
              </a:rPr>
              <a:t>UNIVERSITY OF</a:t>
            </a:r>
            <a:r>
              <a:rPr dirty="0" sz="2400" spc="-100">
                <a:solidFill>
                  <a:srgbClr val="FFFB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B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</a:pPr>
            <a:r>
              <a:rPr dirty="0" sz="2400" spc="-5">
                <a:solidFill>
                  <a:srgbClr val="FFFBEF"/>
                </a:solidFill>
                <a:latin typeface="Times New Roman"/>
                <a:cs typeface="Times New Roman"/>
              </a:rPr>
              <a:t>Academic </a:t>
            </a:r>
            <a:r>
              <a:rPr dirty="0" sz="2400" spc="-65">
                <a:solidFill>
                  <a:srgbClr val="FFFBEF"/>
                </a:solidFill>
                <a:latin typeface="Times New Roman"/>
                <a:cs typeface="Times New Roman"/>
              </a:rPr>
              <a:t>Year</a:t>
            </a:r>
            <a:r>
              <a:rPr dirty="0" sz="2400" spc="-100">
                <a:solidFill>
                  <a:srgbClr val="FFFBE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BEF"/>
                </a:solidFill>
                <a:latin typeface="Times New Roman"/>
                <a:cs typeface="Times New Roman"/>
              </a:rPr>
              <a:t>2020-2021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63099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1.7 </a:t>
            </a:r>
            <a:r>
              <a:rPr dirty="0" sz="3000" spc="-10" b="1">
                <a:solidFill>
                  <a:srgbClr val="000000"/>
                </a:solidFill>
                <a:latin typeface="Times New Roman"/>
                <a:cs typeface="Times New Roman"/>
              </a:rPr>
              <a:t>Benefits </a:t>
            </a: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dirty="0" sz="3000" spc="-10" b="1">
                <a:solidFill>
                  <a:srgbClr val="000000"/>
                </a:solidFill>
                <a:latin typeface="Times New Roman"/>
                <a:cs typeface="Times New Roman"/>
              </a:rPr>
              <a:t>environment </a:t>
            </a: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  <a:r>
              <a:rPr dirty="0" sz="3000" spc="-10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Society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179965"/>
            <a:ext cx="8280400" cy="303085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Strengthens security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measures:</a:t>
            </a:r>
            <a:endParaRPr sz="1800">
              <a:latin typeface="Times New Roman"/>
              <a:cs typeface="Times New Roman"/>
            </a:endParaRPr>
          </a:p>
          <a:p>
            <a:pPr lvl="1" marL="836294" indent="-336550">
              <a:lnSpc>
                <a:spcPct val="100000"/>
              </a:lnSpc>
              <a:spcBef>
                <a:spcPts val="34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latin typeface="Times New Roman"/>
                <a:cs typeface="Times New Roman"/>
              </a:rPr>
              <a:t>Facial </a:t>
            </a:r>
            <a:r>
              <a:rPr dirty="0" sz="1400">
                <a:latin typeface="Times New Roman"/>
                <a:cs typeface="Times New Roman"/>
              </a:rPr>
              <a:t>recognition </a:t>
            </a:r>
            <a:r>
              <a:rPr dirty="0" sz="1400" spc="-5">
                <a:latin typeface="Times New Roman"/>
                <a:cs typeface="Times New Roman"/>
              </a:rPr>
              <a:t>also </a:t>
            </a:r>
            <a:r>
              <a:rPr dirty="0" sz="1400">
                <a:latin typeface="Times New Roman"/>
                <a:cs typeface="Times New Roman"/>
              </a:rPr>
              <a:t>helps </a:t>
            </a:r>
            <a:r>
              <a:rPr dirty="0" sz="1400" spc="-5">
                <a:latin typeface="Times New Roman"/>
                <a:cs typeface="Times New Roman"/>
              </a:rPr>
              <a:t>improve safety and </a:t>
            </a:r>
            <a:r>
              <a:rPr dirty="0" sz="1400" spc="-5">
                <a:latin typeface="Times New Roman"/>
                <a:cs typeface="Times New Roman"/>
                <a:hlinkClick r:id="rId2"/>
              </a:rPr>
              <a:t>security</a:t>
            </a:r>
            <a:r>
              <a:rPr dirty="0" sz="1400" spc="10">
                <a:latin typeface="Times New Roman"/>
                <a:cs typeface="Times New Roman"/>
                <a:hlinkClick r:id="rId2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too.</a:t>
            </a:r>
            <a:endParaRPr sz="14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Reduces the </a:t>
            </a:r>
            <a:r>
              <a:rPr dirty="0" sz="1800">
                <a:latin typeface="Times New Roman"/>
                <a:cs typeface="Times New Roman"/>
              </a:rPr>
              <a:t>number of</a:t>
            </a:r>
            <a:r>
              <a:rPr dirty="0" sz="1800" spc="-5">
                <a:latin typeface="Times New Roman"/>
                <a:cs typeface="Times New Roman"/>
              </a:rPr>
              <a:t> touchpoints:</a:t>
            </a:r>
            <a:endParaRPr sz="1800">
              <a:latin typeface="Times New Roman"/>
              <a:cs typeface="Times New Roman"/>
            </a:endParaRPr>
          </a:p>
          <a:p>
            <a:pPr lvl="1" marL="836294" marR="5080" indent="-336550">
              <a:lnSpc>
                <a:spcPct val="114999"/>
              </a:lnSpc>
              <a:spcBef>
                <a:spcPts val="9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latin typeface="Times New Roman"/>
                <a:cs typeface="Times New Roman"/>
              </a:rPr>
              <a:t>Facial </a:t>
            </a:r>
            <a:r>
              <a:rPr dirty="0" sz="1400">
                <a:latin typeface="Times New Roman"/>
                <a:cs typeface="Times New Roman"/>
              </a:rPr>
              <a:t>recognition requires fewer human resources </a:t>
            </a:r>
            <a:r>
              <a:rPr dirty="0" sz="1400" spc="-5">
                <a:latin typeface="Times New Roman"/>
                <a:cs typeface="Times New Roman"/>
              </a:rPr>
              <a:t>than </a:t>
            </a:r>
            <a:r>
              <a:rPr dirty="0" sz="1400">
                <a:latin typeface="Times New Roman"/>
                <a:cs typeface="Times New Roman"/>
              </a:rPr>
              <a:t>other </a:t>
            </a:r>
            <a:r>
              <a:rPr dirty="0" sz="1400" spc="-5">
                <a:latin typeface="Times New Roman"/>
                <a:cs typeface="Times New Roman"/>
              </a:rPr>
              <a:t>types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security measures, such as  </a:t>
            </a:r>
            <a:r>
              <a:rPr dirty="0" sz="1400">
                <a:latin typeface="Times New Roman"/>
                <a:cs typeface="Times New Roman"/>
              </a:rPr>
              <a:t>fingerprinting.</a:t>
            </a:r>
            <a:endParaRPr sz="14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Helps </a:t>
            </a:r>
            <a:r>
              <a:rPr dirty="0" sz="1800">
                <a:latin typeface="Times New Roman"/>
                <a:cs typeface="Times New Roman"/>
              </a:rPr>
              <a:t>find </a:t>
            </a:r>
            <a:r>
              <a:rPr dirty="0" sz="1800" spc="-5">
                <a:latin typeface="Times New Roman"/>
                <a:cs typeface="Times New Roman"/>
              </a:rPr>
              <a:t>missing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people:</a:t>
            </a:r>
            <a:endParaRPr sz="1800">
              <a:latin typeface="Times New Roman"/>
              <a:cs typeface="Times New Roman"/>
            </a:endParaRPr>
          </a:p>
          <a:p>
            <a:pPr lvl="1" marL="836294" marR="12700" indent="-336550">
              <a:lnSpc>
                <a:spcPct val="114999"/>
              </a:lnSpc>
              <a:spcBef>
                <a:spcPts val="9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latin typeface="Times New Roman"/>
                <a:cs typeface="Times New Roman"/>
              </a:rPr>
              <a:t>Law enforcement agencies </a:t>
            </a:r>
            <a:r>
              <a:rPr dirty="0" sz="1400">
                <a:latin typeface="Times New Roman"/>
                <a:cs typeface="Times New Roman"/>
              </a:rPr>
              <a:t>use facial recognition </a:t>
            </a: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find </a:t>
            </a:r>
            <a:r>
              <a:rPr dirty="0" sz="1400" spc="-5">
                <a:latin typeface="Times New Roman"/>
                <a:cs typeface="Times New Roman"/>
              </a:rPr>
              <a:t>missing </a:t>
            </a:r>
            <a:r>
              <a:rPr dirty="0" sz="1400">
                <a:latin typeface="Times New Roman"/>
                <a:cs typeface="Times New Roman"/>
              </a:rPr>
              <a:t>people, </a:t>
            </a:r>
            <a:r>
              <a:rPr dirty="0" sz="1400" spc="-5">
                <a:latin typeface="Times New Roman"/>
                <a:cs typeface="Times New Roman"/>
              </a:rPr>
              <a:t>and they've also </a:t>
            </a:r>
            <a:r>
              <a:rPr dirty="0" sz="1400">
                <a:latin typeface="Times New Roman"/>
                <a:cs typeface="Times New Roman"/>
              </a:rPr>
              <a:t>used </a:t>
            </a:r>
            <a:r>
              <a:rPr dirty="0" sz="1400" spc="-5">
                <a:latin typeface="Times New Roman"/>
                <a:cs typeface="Times New Roman"/>
              </a:rPr>
              <a:t>it to </a:t>
            </a:r>
            <a:r>
              <a:rPr dirty="0" sz="1400">
                <a:latin typeface="Times New Roman"/>
                <a:cs typeface="Times New Roman"/>
              </a:rPr>
              <a:t>find  </a:t>
            </a:r>
            <a:r>
              <a:rPr dirty="0" sz="1400" spc="-5">
                <a:latin typeface="Times New Roman"/>
                <a:cs typeface="Times New Roman"/>
              </a:rPr>
              <a:t>missing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children.</a:t>
            </a:r>
            <a:endParaRPr sz="14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Reduction 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cost:</a:t>
            </a:r>
            <a:endParaRPr sz="1800">
              <a:latin typeface="Times New Roman"/>
              <a:cs typeface="Times New Roman"/>
            </a:endParaRPr>
          </a:p>
          <a:p>
            <a:pPr lvl="1" marL="836294" marR="24130" indent="-336550">
              <a:lnSpc>
                <a:spcPct val="114999"/>
              </a:lnSpc>
              <a:spcBef>
                <a:spcPts val="9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20">
                <a:latin typeface="Times New Roman"/>
                <a:cs typeface="Times New Roman"/>
              </a:rPr>
              <a:t>With </a:t>
            </a:r>
            <a:r>
              <a:rPr dirty="0" sz="1400" spc="-5">
                <a:latin typeface="Times New Roman"/>
                <a:cs typeface="Times New Roman"/>
              </a:rPr>
              <a:t>modern technology it </a:t>
            </a:r>
            <a:r>
              <a:rPr dirty="0" sz="1400">
                <a:latin typeface="Times New Roman"/>
                <a:cs typeface="Times New Roman"/>
              </a:rPr>
              <a:t>has become </a:t>
            </a:r>
            <a:r>
              <a:rPr dirty="0" sz="1400" spc="-5">
                <a:latin typeface="Times New Roman"/>
                <a:cs typeface="Times New Roman"/>
              </a:rPr>
              <a:t>easy to implement </a:t>
            </a:r>
            <a:r>
              <a:rPr dirty="0" sz="1400">
                <a:latin typeface="Times New Roman"/>
                <a:cs typeface="Times New Roman"/>
              </a:rPr>
              <a:t>face recognition </a:t>
            </a:r>
            <a:r>
              <a:rPr dirty="0" sz="1400" spc="-5">
                <a:latin typeface="Times New Roman"/>
                <a:cs typeface="Times New Roman"/>
              </a:rPr>
              <a:t>effectively </a:t>
            </a:r>
            <a:r>
              <a:rPr dirty="0" sz="1400">
                <a:latin typeface="Times New Roman"/>
                <a:cs typeface="Times New Roman"/>
              </a:rPr>
              <a:t>&amp; </a:t>
            </a:r>
            <a:r>
              <a:rPr dirty="0" sz="1400" spc="-5">
                <a:latin typeface="Times New Roman"/>
                <a:cs typeface="Times New Roman"/>
              </a:rPr>
              <a:t>efficiently  </a:t>
            </a:r>
            <a:r>
              <a:rPr dirty="0" sz="1400">
                <a:latin typeface="Times New Roman"/>
                <a:cs typeface="Times New Roman"/>
              </a:rPr>
              <a:t>resulting </a:t>
            </a:r>
            <a:r>
              <a:rPr dirty="0" sz="1400" spc="-5">
                <a:latin typeface="Times New Roman"/>
                <a:cs typeface="Times New Roman"/>
              </a:rPr>
              <a:t>in cost </a:t>
            </a:r>
            <a:r>
              <a:rPr dirty="0" sz="1400">
                <a:latin typeface="Times New Roman"/>
                <a:cs typeface="Times New Roman"/>
              </a:rPr>
              <a:t>reduction rather </a:t>
            </a:r>
            <a:r>
              <a:rPr dirty="0" sz="1400" spc="-5">
                <a:latin typeface="Times New Roman"/>
                <a:cs typeface="Times New Roman"/>
              </a:rPr>
              <a:t>than </a:t>
            </a:r>
            <a:r>
              <a:rPr dirty="0" sz="1400">
                <a:latin typeface="Times New Roman"/>
                <a:cs typeface="Times New Roman"/>
              </a:rPr>
              <a:t>using big hardwares </a:t>
            </a:r>
            <a:r>
              <a:rPr dirty="0" sz="1400" spc="-5">
                <a:latin typeface="Times New Roman"/>
                <a:cs typeface="Times New Roman"/>
              </a:rPr>
              <a:t>and senors</a:t>
            </a:r>
            <a:r>
              <a:rPr dirty="0" sz="1400" spc="-15">
                <a:latin typeface="Times New Roman"/>
                <a:cs typeface="Times New Roman"/>
              </a:rPr>
              <a:t> altogether.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185" y="2656256"/>
            <a:ext cx="38804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2326640" algn="l"/>
              </a:tabLst>
            </a:pPr>
            <a:r>
              <a:rPr dirty="0" sz="4200" b="1">
                <a:latin typeface="Times New Roman"/>
                <a:cs typeface="Times New Roman"/>
              </a:rPr>
              <a:t>2.	</a:t>
            </a:r>
            <a:r>
              <a:rPr dirty="0" sz="4200" spc="-5" b="1">
                <a:latin typeface="Times New Roman"/>
                <a:cs typeface="Times New Roman"/>
              </a:rPr>
              <a:t>P</a:t>
            </a:r>
            <a:r>
              <a:rPr dirty="0" sz="4200" spc="-80" b="1">
                <a:latin typeface="Times New Roman"/>
                <a:cs typeface="Times New Roman"/>
              </a:rPr>
              <a:t>r</a:t>
            </a:r>
            <a:r>
              <a:rPr dirty="0" sz="4200" b="1">
                <a:latin typeface="Times New Roman"/>
                <a:cs typeface="Times New Roman"/>
              </a:rPr>
              <a:t>oject	</a:t>
            </a:r>
            <a:r>
              <a:rPr dirty="0" sz="4200" spc="-5" b="1">
                <a:latin typeface="Times New Roman"/>
                <a:cs typeface="Times New Roman"/>
              </a:rPr>
              <a:t>Design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33724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2.1 </a:t>
            </a:r>
            <a:r>
              <a:rPr dirty="0" sz="3000" spc="-10" b="1">
                <a:solidFill>
                  <a:srgbClr val="000000"/>
                </a:solidFill>
                <a:latin typeface="Times New Roman"/>
                <a:cs typeface="Times New Roman"/>
              </a:rPr>
              <a:t>Proposed</a:t>
            </a:r>
            <a:r>
              <a:rPr dirty="0" sz="3000" spc="-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194333"/>
            <a:ext cx="8091805" cy="31800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45">
                <a:latin typeface="Old Standard TT"/>
                <a:cs typeface="Old Standard TT"/>
              </a:rPr>
              <a:t>For </a:t>
            </a:r>
            <a:r>
              <a:rPr dirty="0" sz="1800">
                <a:latin typeface="Old Standard TT"/>
                <a:cs typeface="Old Standard TT"/>
              </a:rPr>
              <a:t>this </a:t>
            </a:r>
            <a:r>
              <a:rPr dirty="0" sz="1800" spc="-5">
                <a:latin typeface="Old Standard TT"/>
                <a:cs typeface="Old Standard TT"/>
              </a:rPr>
              <a:t>project </a:t>
            </a:r>
            <a:r>
              <a:rPr dirty="0" sz="1800" spc="-50">
                <a:latin typeface="Old Standard TT"/>
                <a:cs typeface="Old Standard TT"/>
              </a:rPr>
              <a:t>we </a:t>
            </a:r>
            <a:r>
              <a:rPr dirty="0" sz="1800" spc="-40">
                <a:latin typeface="Old Standard TT"/>
                <a:cs typeface="Old Standard TT"/>
              </a:rPr>
              <a:t>have </a:t>
            </a:r>
            <a:r>
              <a:rPr dirty="0" sz="1800" spc="-5">
                <a:latin typeface="Old Standard TT"/>
                <a:cs typeface="Old Standard TT"/>
              </a:rPr>
              <a:t>used the following models </a:t>
            </a:r>
            <a:r>
              <a:rPr dirty="0" sz="1800" spc="-15">
                <a:latin typeface="Old Standard TT"/>
                <a:cs typeface="Old Standard TT"/>
              </a:rPr>
              <a:t>provided </a:t>
            </a:r>
            <a:r>
              <a:rPr dirty="0" sz="1800" spc="-10">
                <a:latin typeface="Old Standard TT"/>
                <a:cs typeface="Old Standard TT"/>
              </a:rPr>
              <a:t>by</a:t>
            </a:r>
            <a:r>
              <a:rPr dirty="0" sz="1800" spc="245">
                <a:latin typeface="Old Standard TT"/>
                <a:cs typeface="Old Standard TT"/>
              </a:rPr>
              <a:t> </a:t>
            </a:r>
            <a:r>
              <a:rPr dirty="0" sz="1800" spc="-5">
                <a:latin typeface="Old Standard TT"/>
                <a:cs typeface="Old Standard TT"/>
              </a:rPr>
              <a:t>face-api.js:-</a:t>
            </a:r>
            <a:endParaRPr sz="1800">
              <a:latin typeface="Old Standard TT"/>
              <a:cs typeface="Old Standard TT"/>
            </a:endParaRPr>
          </a:p>
          <a:p>
            <a:pPr lvl="1" marL="836294" indent="-367665">
              <a:lnSpc>
                <a:spcPct val="100000"/>
              </a:lnSpc>
              <a:spcBef>
                <a:spcPts val="725"/>
              </a:spcBef>
              <a:buSzPct val="128571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latin typeface="Old Standard TT"/>
                <a:cs typeface="Old Standard TT"/>
              </a:rPr>
              <a:t>Tiny </a:t>
            </a:r>
            <a:r>
              <a:rPr dirty="0" sz="1400" spc="-25">
                <a:latin typeface="Old Standard TT"/>
                <a:cs typeface="Old Standard TT"/>
              </a:rPr>
              <a:t>Face</a:t>
            </a:r>
            <a:r>
              <a:rPr dirty="0" sz="1400">
                <a:latin typeface="Old Standard TT"/>
                <a:cs typeface="Old Standard TT"/>
              </a:rPr>
              <a:t> </a:t>
            </a:r>
            <a:r>
              <a:rPr dirty="0" sz="1400" spc="-5">
                <a:latin typeface="Old Standard TT"/>
                <a:cs typeface="Old Standard TT"/>
              </a:rPr>
              <a:t>Detector</a:t>
            </a:r>
            <a:endParaRPr sz="1400">
              <a:latin typeface="Old Standard TT"/>
              <a:cs typeface="Old Standard TT"/>
            </a:endParaRPr>
          </a:p>
          <a:p>
            <a:pPr lvl="1" marL="836294" indent="-367665">
              <a:lnSpc>
                <a:spcPct val="100000"/>
              </a:lnSpc>
              <a:spcBef>
                <a:spcPts val="805"/>
              </a:spcBef>
              <a:buSzPct val="128571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25">
                <a:latin typeface="Old Standard TT"/>
                <a:cs typeface="Old Standard TT"/>
              </a:rPr>
              <a:t>Face</a:t>
            </a:r>
            <a:r>
              <a:rPr dirty="0" sz="1400" spc="-5">
                <a:latin typeface="Old Standard TT"/>
                <a:cs typeface="Old Standard TT"/>
              </a:rPr>
              <a:t> Descriptor</a:t>
            </a:r>
            <a:endParaRPr sz="1400">
              <a:latin typeface="Old Standard TT"/>
              <a:cs typeface="Old Standard TT"/>
            </a:endParaRPr>
          </a:p>
          <a:p>
            <a:pPr lvl="1" marL="836294" indent="-367665">
              <a:lnSpc>
                <a:spcPct val="100000"/>
              </a:lnSpc>
              <a:spcBef>
                <a:spcPts val="805"/>
              </a:spcBef>
              <a:buSzPct val="128571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25">
                <a:latin typeface="Old Standard TT"/>
                <a:cs typeface="Old Standard TT"/>
              </a:rPr>
              <a:t>Face </a:t>
            </a:r>
            <a:r>
              <a:rPr dirty="0" sz="1400" spc="-5">
                <a:latin typeface="Old Standard TT"/>
                <a:cs typeface="Old Standard TT"/>
              </a:rPr>
              <a:t>Recognition</a:t>
            </a:r>
            <a:r>
              <a:rPr dirty="0" sz="1400" spc="20">
                <a:latin typeface="Old Standard TT"/>
                <a:cs typeface="Old Standard TT"/>
              </a:rPr>
              <a:t> </a:t>
            </a:r>
            <a:r>
              <a:rPr dirty="0" sz="1400" spc="-15">
                <a:latin typeface="Old Standard TT"/>
                <a:cs typeface="Old Standard TT"/>
              </a:rPr>
              <a:t>Network</a:t>
            </a:r>
            <a:endParaRPr sz="1400">
              <a:latin typeface="Old Standard TT"/>
              <a:cs typeface="Old Standard TT"/>
            </a:endParaRPr>
          </a:p>
          <a:p>
            <a:pPr marL="379095" marR="236220" indent="-367030">
              <a:lnSpc>
                <a:spcPct val="114999"/>
              </a:lnSpc>
              <a:spcBef>
                <a:spcPts val="8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Old Standard TT"/>
                <a:cs typeface="Old Standard TT"/>
              </a:rPr>
              <a:t>Back </a:t>
            </a:r>
            <a:r>
              <a:rPr dirty="0" sz="1800">
                <a:latin typeface="Old Standard TT"/>
                <a:cs typeface="Old Standard TT"/>
              </a:rPr>
              <a:t>to </a:t>
            </a:r>
            <a:r>
              <a:rPr dirty="0" sz="1800" spc="-5">
                <a:latin typeface="Old Standard TT"/>
                <a:cs typeface="Old Standard TT"/>
              </a:rPr>
              <a:t>our system. Once </a:t>
            </a:r>
            <a:r>
              <a:rPr dirty="0" sz="1800" spc="-10">
                <a:latin typeface="Old Standard TT"/>
                <a:cs typeface="Old Standard TT"/>
              </a:rPr>
              <a:t>a </a:t>
            </a:r>
            <a:r>
              <a:rPr dirty="0" sz="1800" spc="-5">
                <a:latin typeface="Old Standard TT"/>
                <a:cs typeface="Old Standard TT"/>
              </a:rPr>
              <a:t>face (or faces) detected, face detector model will  return with </a:t>
            </a:r>
            <a:r>
              <a:rPr dirty="0" sz="1800">
                <a:latin typeface="Old Standard TT"/>
                <a:cs typeface="Old Standard TT"/>
              </a:rPr>
              <a:t>bounding </a:t>
            </a:r>
            <a:r>
              <a:rPr dirty="0" sz="1800" spc="-20">
                <a:latin typeface="Old Standard TT"/>
                <a:cs typeface="Old Standard TT"/>
              </a:rPr>
              <a:t>boxes </a:t>
            </a:r>
            <a:r>
              <a:rPr dirty="0" sz="1800">
                <a:latin typeface="Old Standard TT"/>
                <a:cs typeface="Old Standard TT"/>
              </a:rPr>
              <a:t>of </a:t>
            </a:r>
            <a:r>
              <a:rPr dirty="0" sz="1800" spc="-5">
                <a:latin typeface="Old Standard TT"/>
                <a:cs typeface="Old Standard TT"/>
              </a:rPr>
              <a:t>each face, telling </a:t>
            </a:r>
            <a:r>
              <a:rPr dirty="0" sz="1800">
                <a:latin typeface="Old Standard TT"/>
                <a:cs typeface="Old Standard TT"/>
              </a:rPr>
              <a:t>us </a:t>
            </a:r>
            <a:r>
              <a:rPr dirty="0" sz="1800" spc="-5">
                <a:latin typeface="Old Standard TT"/>
                <a:cs typeface="Old Standard TT"/>
              </a:rPr>
              <a:t>where the face </a:t>
            </a:r>
            <a:r>
              <a:rPr dirty="0" sz="1800">
                <a:latin typeface="Old Standard TT"/>
                <a:cs typeface="Old Standard TT"/>
              </a:rPr>
              <a:t>is in </a:t>
            </a:r>
            <a:r>
              <a:rPr dirty="0" sz="1800" spc="-5">
                <a:latin typeface="Old Standard TT"/>
                <a:cs typeface="Old Standard TT"/>
              </a:rPr>
              <a:t>the  image.</a:t>
            </a:r>
            <a:endParaRPr sz="1800">
              <a:latin typeface="Old Standard TT"/>
              <a:cs typeface="Old Standard TT"/>
            </a:endParaRPr>
          </a:p>
          <a:p>
            <a:pPr marL="379095" marR="508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Old Standard TT"/>
                <a:cs typeface="Old Standard TT"/>
              </a:rPr>
              <a:t>The </a:t>
            </a:r>
            <a:r>
              <a:rPr dirty="0" sz="1800" spc="-35">
                <a:latin typeface="Old Standard TT"/>
                <a:cs typeface="Old Standard TT"/>
              </a:rPr>
              <a:t>Face </a:t>
            </a:r>
            <a:r>
              <a:rPr dirty="0" sz="1800" spc="-5">
                <a:latin typeface="Old Standard TT"/>
                <a:cs typeface="Old Standard TT"/>
              </a:rPr>
              <a:t>Recognition </a:t>
            </a:r>
            <a:r>
              <a:rPr dirty="0" sz="1800" spc="-15">
                <a:latin typeface="Old Standard TT"/>
                <a:cs typeface="Old Standard TT"/>
              </a:rPr>
              <a:t>Network </a:t>
            </a:r>
            <a:r>
              <a:rPr dirty="0" sz="1800">
                <a:latin typeface="Old Standard TT"/>
                <a:cs typeface="Old Standard TT"/>
              </a:rPr>
              <a:t>is </a:t>
            </a:r>
            <a:r>
              <a:rPr dirty="0" sz="1800" spc="-5">
                <a:latin typeface="Old Standard TT"/>
                <a:cs typeface="Old Standard TT"/>
              </a:rPr>
              <a:t>another neural </a:t>
            </a:r>
            <a:r>
              <a:rPr dirty="0" sz="1800" spc="-15">
                <a:latin typeface="Old Standard TT"/>
                <a:cs typeface="Old Standard TT"/>
              </a:rPr>
              <a:t>network </a:t>
            </a:r>
            <a:r>
              <a:rPr dirty="0" sz="1800" spc="-5">
                <a:latin typeface="Old Standard TT"/>
                <a:cs typeface="Old Standard TT"/>
              </a:rPr>
              <a:t>(RestNet-34 like  neural </a:t>
            </a:r>
            <a:r>
              <a:rPr dirty="0" sz="1800" spc="-15">
                <a:latin typeface="Old Standard TT"/>
                <a:cs typeface="Old Standard TT"/>
              </a:rPr>
              <a:t>network, </a:t>
            </a:r>
            <a:r>
              <a:rPr dirty="0" sz="1800">
                <a:latin typeface="Old Standard TT"/>
                <a:cs typeface="Old Standard TT"/>
              </a:rPr>
              <a:t>to </a:t>
            </a:r>
            <a:r>
              <a:rPr dirty="0" sz="1800" spc="-5">
                <a:latin typeface="Old Standard TT"/>
                <a:cs typeface="Old Standard TT"/>
              </a:rPr>
              <a:t>be precise) return </a:t>
            </a:r>
            <a:r>
              <a:rPr dirty="0" sz="1800" spc="-10">
                <a:latin typeface="Old Standard TT"/>
                <a:cs typeface="Old Standard TT"/>
              </a:rPr>
              <a:t>a </a:t>
            </a:r>
            <a:r>
              <a:rPr dirty="0" sz="1800" spc="-35">
                <a:latin typeface="Old Standard TT"/>
                <a:cs typeface="Old Standard TT"/>
              </a:rPr>
              <a:t>Face </a:t>
            </a:r>
            <a:r>
              <a:rPr dirty="0" sz="1800" spc="-5">
                <a:latin typeface="Old Standard TT"/>
                <a:cs typeface="Old Standard TT"/>
              </a:rPr>
              <a:t>Descriptor (feature </a:t>
            </a:r>
            <a:r>
              <a:rPr dirty="0" sz="1800" spc="-20">
                <a:latin typeface="Old Standard TT"/>
                <a:cs typeface="Old Standard TT"/>
              </a:rPr>
              <a:t>vector </a:t>
            </a:r>
            <a:r>
              <a:rPr dirty="0" sz="1800" spc="-5">
                <a:latin typeface="Old Standard TT"/>
                <a:cs typeface="Old Standard TT"/>
              </a:rPr>
              <a:t>contain  128 </a:t>
            </a:r>
            <a:r>
              <a:rPr dirty="0" sz="1800" spc="-10">
                <a:latin typeface="Old Standard TT"/>
                <a:cs typeface="Old Standard TT"/>
              </a:rPr>
              <a:t>values) </a:t>
            </a:r>
            <a:r>
              <a:rPr dirty="0" sz="1800" spc="-5">
                <a:latin typeface="Old Standard TT"/>
                <a:cs typeface="Old Standard TT"/>
              </a:rPr>
              <a:t>that </a:t>
            </a:r>
            <a:r>
              <a:rPr dirty="0" sz="1800" spc="-50">
                <a:latin typeface="Old Standard TT"/>
                <a:cs typeface="Old Standard TT"/>
              </a:rPr>
              <a:t>we </a:t>
            </a:r>
            <a:r>
              <a:rPr dirty="0" sz="1800" spc="-5">
                <a:latin typeface="Old Standard TT"/>
                <a:cs typeface="Old Standard TT"/>
              </a:rPr>
              <a:t>can use </a:t>
            </a:r>
            <a:r>
              <a:rPr dirty="0" sz="1800">
                <a:latin typeface="Old Standard TT"/>
                <a:cs typeface="Old Standard TT"/>
              </a:rPr>
              <a:t>to </a:t>
            </a:r>
            <a:r>
              <a:rPr dirty="0" sz="1800" spc="-5">
                <a:latin typeface="Old Standard TT"/>
                <a:cs typeface="Old Standard TT"/>
              </a:rPr>
              <a:t>compare and identify person </a:t>
            </a:r>
            <a:r>
              <a:rPr dirty="0" sz="1800">
                <a:latin typeface="Old Standard TT"/>
                <a:cs typeface="Old Standard TT"/>
              </a:rPr>
              <a:t>in </a:t>
            </a:r>
            <a:r>
              <a:rPr dirty="0" sz="1800" spc="-5">
                <a:latin typeface="Old Standard TT"/>
                <a:cs typeface="Old Standard TT"/>
              </a:rPr>
              <a:t>the</a:t>
            </a:r>
            <a:r>
              <a:rPr dirty="0" sz="1800" spc="140">
                <a:latin typeface="Old Standard TT"/>
                <a:cs typeface="Old Standard TT"/>
              </a:rPr>
              <a:t> </a:t>
            </a:r>
            <a:r>
              <a:rPr dirty="0" sz="1800" spc="-5">
                <a:latin typeface="Old Standard TT"/>
                <a:cs typeface="Old Standard TT"/>
              </a:rPr>
              <a:t>image.</a:t>
            </a:r>
            <a:endParaRPr sz="18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7618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2.2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Design(Flow Of</a:t>
            </a:r>
            <a:r>
              <a:rPr dirty="0" sz="30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Modules)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5123" y="1538171"/>
            <a:ext cx="1336497" cy="654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5123" y="1538171"/>
            <a:ext cx="1336675" cy="654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3569" y="1538171"/>
            <a:ext cx="1336497" cy="654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23569" y="1538171"/>
            <a:ext cx="1336675" cy="654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Photo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60640" y="1538171"/>
            <a:ext cx="1336497" cy="654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60640" y="1538171"/>
            <a:ext cx="1336675" cy="654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Upload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Photo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7042" y="3019119"/>
            <a:ext cx="1336497" cy="654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67042" y="3019119"/>
            <a:ext cx="1336675" cy="654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396240" marR="240665" indent="-148590">
              <a:lnSpc>
                <a:spcPts val="1650"/>
              </a:lnSpc>
              <a:spcBef>
                <a:spcPts val="950"/>
              </a:spcBef>
            </a:pPr>
            <a:r>
              <a:rPr dirty="0" sz="1400" spc="-5">
                <a:latin typeface="Arial"/>
                <a:cs typeface="Arial"/>
              </a:rPr>
              <a:t>Recognise  person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30113" y="3019119"/>
            <a:ext cx="1336497" cy="654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30113" y="3019119"/>
            <a:ext cx="1336675" cy="654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396240" marR="315595" indent="-74295">
              <a:lnSpc>
                <a:spcPts val="1650"/>
              </a:lnSpc>
              <a:spcBef>
                <a:spcPts val="950"/>
              </a:spcBef>
            </a:pPr>
            <a:r>
              <a:rPr dirty="0" sz="1400" spc="-5">
                <a:latin typeface="Arial"/>
                <a:cs typeface="Arial"/>
              </a:rPr>
              <a:t>Add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new  person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56253" y="2281385"/>
            <a:ext cx="434340" cy="625475"/>
            <a:chOff x="4456253" y="2281385"/>
            <a:chExt cx="434340" cy="625475"/>
          </a:xfrm>
        </p:grpSpPr>
        <p:sp>
          <p:nvSpPr>
            <p:cNvPr id="14" name="object 14"/>
            <p:cNvSpPr/>
            <p:nvPr/>
          </p:nvSpPr>
          <p:spPr>
            <a:xfrm>
              <a:off x="4461016" y="2286147"/>
              <a:ext cx="424499" cy="6154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61016" y="2286147"/>
              <a:ext cx="424815" cy="615950"/>
            </a:xfrm>
            <a:custGeom>
              <a:avLst/>
              <a:gdLst/>
              <a:ahLst/>
              <a:cxnLst/>
              <a:rect l="l" t="t" r="r" b="b"/>
              <a:pathLst>
                <a:path w="424814" h="615950">
                  <a:moveTo>
                    <a:pt x="0" y="487746"/>
                  </a:moveTo>
                  <a:lnTo>
                    <a:pt x="39974" y="511596"/>
                  </a:lnTo>
                  <a:lnTo>
                    <a:pt x="344549" y="0"/>
                  </a:lnTo>
                  <a:lnTo>
                    <a:pt x="424499" y="47697"/>
                  </a:lnTo>
                  <a:lnTo>
                    <a:pt x="119924" y="559296"/>
                  </a:lnTo>
                  <a:lnTo>
                    <a:pt x="159899" y="583146"/>
                  </a:lnTo>
                  <a:lnTo>
                    <a:pt x="32324" y="615446"/>
                  </a:lnTo>
                  <a:lnTo>
                    <a:pt x="0" y="48774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5398376" y="2255567"/>
            <a:ext cx="387985" cy="658495"/>
            <a:chOff x="5398376" y="2255567"/>
            <a:chExt cx="387985" cy="658495"/>
          </a:xfrm>
        </p:grpSpPr>
        <p:sp>
          <p:nvSpPr>
            <p:cNvPr id="17" name="object 17"/>
            <p:cNvSpPr/>
            <p:nvPr/>
          </p:nvSpPr>
          <p:spPr>
            <a:xfrm>
              <a:off x="5403139" y="2260330"/>
              <a:ext cx="377974" cy="6486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03139" y="2260330"/>
              <a:ext cx="378460" cy="648970"/>
            </a:xfrm>
            <a:custGeom>
              <a:avLst/>
              <a:gdLst/>
              <a:ahLst/>
              <a:cxnLst/>
              <a:rect l="l" t="t" r="r" b="b"/>
              <a:pathLst>
                <a:path w="378460" h="648969">
                  <a:moveTo>
                    <a:pt x="195874" y="598563"/>
                  </a:moveTo>
                  <a:lnTo>
                    <a:pt x="241399" y="578088"/>
                  </a:lnTo>
                  <a:lnTo>
                    <a:pt x="0" y="40949"/>
                  </a:lnTo>
                  <a:lnTo>
                    <a:pt x="91049" y="0"/>
                  </a:lnTo>
                  <a:lnTo>
                    <a:pt x="332449" y="537138"/>
                  </a:lnTo>
                  <a:lnTo>
                    <a:pt x="377974" y="516663"/>
                  </a:lnTo>
                  <a:lnTo>
                    <a:pt x="327824" y="648663"/>
                  </a:lnTo>
                  <a:lnTo>
                    <a:pt x="195874" y="5985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6520112" y="1538171"/>
            <a:ext cx="1336497" cy="6542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520112" y="1538171"/>
            <a:ext cx="1336675" cy="654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algn="ctr" marL="267970" marR="262255" indent="635">
              <a:lnSpc>
                <a:spcPts val="1650"/>
              </a:lnSpc>
              <a:spcBef>
                <a:spcPts val="125"/>
              </a:spcBef>
            </a:pPr>
            <a:r>
              <a:rPr dirty="0" sz="1400" spc="-5">
                <a:latin typeface="Arial"/>
                <a:cs typeface="Arial"/>
              </a:rPr>
              <a:t>Send  Whatsapp  </a:t>
            </a:r>
            <a:r>
              <a:rPr dirty="0" sz="1400">
                <a:latin typeface="Arial"/>
                <a:cs typeface="Arial"/>
              </a:rPr>
              <a:t>Message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17608" y="1761258"/>
            <a:ext cx="483234" cy="208279"/>
            <a:chOff x="2117608" y="1761258"/>
            <a:chExt cx="483234" cy="208279"/>
          </a:xfrm>
        </p:grpSpPr>
        <p:sp>
          <p:nvSpPr>
            <p:cNvPr id="22" name="object 22"/>
            <p:cNvSpPr/>
            <p:nvPr/>
          </p:nvSpPr>
          <p:spPr>
            <a:xfrm>
              <a:off x="2122370" y="1766021"/>
              <a:ext cx="473474" cy="1985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22370" y="1766021"/>
              <a:ext cx="473709" cy="198755"/>
            </a:xfrm>
            <a:custGeom>
              <a:avLst/>
              <a:gdLst/>
              <a:ahLst/>
              <a:cxnLst/>
              <a:rect l="l" t="t" r="r" b="b"/>
              <a:pathLst>
                <a:path w="473710" h="198755">
                  <a:moveTo>
                    <a:pt x="374024" y="198599"/>
                  </a:moveTo>
                  <a:lnTo>
                    <a:pt x="374099" y="148949"/>
                  </a:lnTo>
                  <a:lnTo>
                    <a:pt x="0" y="148949"/>
                  </a:lnTo>
                  <a:lnTo>
                    <a:pt x="149" y="49649"/>
                  </a:lnTo>
                  <a:lnTo>
                    <a:pt x="374249" y="49649"/>
                  </a:lnTo>
                  <a:lnTo>
                    <a:pt x="374324" y="0"/>
                  </a:lnTo>
                  <a:lnTo>
                    <a:pt x="473474" y="99299"/>
                  </a:lnTo>
                  <a:lnTo>
                    <a:pt x="374024" y="19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031604" y="1777008"/>
            <a:ext cx="403860" cy="177165"/>
            <a:chOff x="4031604" y="1777008"/>
            <a:chExt cx="403860" cy="177165"/>
          </a:xfrm>
        </p:grpSpPr>
        <p:sp>
          <p:nvSpPr>
            <p:cNvPr id="25" name="object 25"/>
            <p:cNvSpPr/>
            <p:nvPr/>
          </p:nvSpPr>
          <p:spPr>
            <a:xfrm>
              <a:off x="4036366" y="1781771"/>
              <a:ext cx="393974" cy="1670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036366" y="1781771"/>
              <a:ext cx="394335" cy="167640"/>
            </a:xfrm>
            <a:custGeom>
              <a:avLst/>
              <a:gdLst/>
              <a:ahLst/>
              <a:cxnLst/>
              <a:rect l="l" t="t" r="r" b="b"/>
              <a:pathLst>
                <a:path w="394335" h="167639">
                  <a:moveTo>
                    <a:pt x="310274" y="167099"/>
                  </a:moveTo>
                  <a:lnTo>
                    <a:pt x="310349" y="125324"/>
                  </a:lnTo>
                  <a:lnTo>
                    <a:pt x="0" y="125324"/>
                  </a:lnTo>
                  <a:lnTo>
                    <a:pt x="149" y="41774"/>
                  </a:lnTo>
                  <a:lnTo>
                    <a:pt x="310499" y="41774"/>
                  </a:lnTo>
                  <a:lnTo>
                    <a:pt x="310574" y="0"/>
                  </a:lnTo>
                  <a:lnTo>
                    <a:pt x="393974" y="83549"/>
                  </a:lnTo>
                  <a:lnTo>
                    <a:pt x="310274" y="167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5866075" y="1777008"/>
            <a:ext cx="585470" cy="177165"/>
            <a:chOff x="5866075" y="1777008"/>
            <a:chExt cx="585470" cy="177165"/>
          </a:xfrm>
        </p:grpSpPr>
        <p:sp>
          <p:nvSpPr>
            <p:cNvPr id="28" name="object 28"/>
            <p:cNvSpPr/>
            <p:nvPr/>
          </p:nvSpPr>
          <p:spPr>
            <a:xfrm>
              <a:off x="5870838" y="1781771"/>
              <a:ext cx="575473" cy="1670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70838" y="1781771"/>
              <a:ext cx="575945" cy="167640"/>
            </a:xfrm>
            <a:custGeom>
              <a:avLst/>
              <a:gdLst/>
              <a:ahLst/>
              <a:cxnLst/>
              <a:rect l="l" t="t" r="r" b="b"/>
              <a:pathLst>
                <a:path w="575945" h="167639">
                  <a:moveTo>
                    <a:pt x="491774" y="167099"/>
                  </a:moveTo>
                  <a:lnTo>
                    <a:pt x="491849" y="125324"/>
                  </a:lnTo>
                  <a:lnTo>
                    <a:pt x="0" y="125324"/>
                  </a:lnTo>
                  <a:lnTo>
                    <a:pt x="149" y="41774"/>
                  </a:lnTo>
                  <a:lnTo>
                    <a:pt x="492024" y="41774"/>
                  </a:lnTo>
                  <a:lnTo>
                    <a:pt x="492074" y="0"/>
                  </a:lnTo>
                  <a:lnTo>
                    <a:pt x="575473" y="83549"/>
                  </a:lnTo>
                  <a:lnTo>
                    <a:pt x="491774" y="167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5618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2.3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Description Of Use</a:t>
            </a:r>
            <a:r>
              <a:rPr dirty="0" sz="30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Case</a:t>
            </a:r>
            <a:endParaRPr sz="3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6936" y="1702759"/>
          <a:ext cx="8535035" cy="2573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70"/>
                <a:gridCol w="6918959"/>
              </a:tblGrid>
              <a:tr h="4396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Use Case</a:t>
                      </a:r>
                      <a:r>
                        <a:rPr dirty="0" sz="14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Name: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Photo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Upload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Description: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Photo upload functionality to add/recognise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person.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Actors: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Teachers,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college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staff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117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Pre-condition: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React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&amp;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nodejs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must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running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background.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198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Post-condition: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 marR="610870" indent="-377190">
                        <a:lnSpc>
                          <a:spcPct val="100000"/>
                        </a:lnSpc>
                        <a:spcBef>
                          <a:spcPts val="61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If new person after entering name and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clicking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upload button ‘saved data’  pop-up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should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appear.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42925" indent="-3771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If person is already added after uploading photo person name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should</a:t>
                      </a:r>
                      <a:r>
                        <a:rPr dirty="0" sz="14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appear.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8587" y="902335"/>
          <a:ext cx="8535035" cy="2573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70"/>
                <a:gridCol w="6918959"/>
              </a:tblGrid>
              <a:tr h="4396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Use Case</a:t>
                      </a:r>
                      <a:r>
                        <a:rPr dirty="0" sz="14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Name: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Sending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message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whatsapp through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twilio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Description: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With help of twilio we will be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sending message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whatsapp.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Actors: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Teachers,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college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staff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117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Pre-condition: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Message receiver contact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should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 already</a:t>
                      </a:r>
                      <a:r>
                        <a:rPr dirty="0" sz="14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added.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198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Post-condition: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should receive message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on whatsapp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successfully.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47859"/>
            <a:ext cx="33362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2.4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Activity</a:t>
            </a:r>
            <a:r>
              <a:rPr dirty="0" sz="3000" spc="-25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3441100"/>
            <a:ext cx="825373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As the above activity </a:t>
            </a:r>
            <a:r>
              <a:rPr dirty="0" sz="1500">
                <a:latin typeface="Times New Roman"/>
                <a:cs typeface="Times New Roman"/>
              </a:rPr>
              <a:t>diagram depicts, firstly </a:t>
            </a: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user </a:t>
            </a:r>
            <a:r>
              <a:rPr dirty="0" sz="1500" spc="-5">
                <a:latin typeface="Times New Roman"/>
                <a:cs typeface="Times New Roman"/>
              </a:rPr>
              <a:t>will launch the application, then </a:t>
            </a:r>
            <a:r>
              <a:rPr dirty="0" sz="1500">
                <a:latin typeface="Times New Roman"/>
                <a:cs typeface="Times New Roman"/>
              </a:rPr>
              <a:t>he </a:t>
            </a:r>
            <a:r>
              <a:rPr dirty="0" sz="1500" spc="-5">
                <a:latin typeface="Times New Roman"/>
                <a:cs typeface="Times New Roman"/>
              </a:rPr>
              <a:t>will </a:t>
            </a:r>
            <a:r>
              <a:rPr dirty="0" sz="1500">
                <a:latin typeface="Times New Roman"/>
                <a:cs typeface="Times New Roman"/>
              </a:rPr>
              <a:t>go </a:t>
            </a:r>
            <a:r>
              <a:rPr dirty="0" sz="1500" spc="-5">
                <a:latin typeface="Times New Roman"/>
                <a:cs typeface="Times New Roman"/>
              </a:rPr>
              <a:t>to input  </a:t>
            </a:r>
            <a:r>
              <a:rPr dirty="0" sz="1500">
                <a:latin typeface="Times New Roman"/>
                <a:cs typeface="Times New Roman"/>
              </a:rPr>
              <a:t>photo </a:t>
            </a:r>
            <a:r>
              <a:rPr dirty="0" sz="1500" spc="-5">
                <a:latin typeface="Times New Roman"/>
                <a:cs typeface="Times New Roman"/>
              </a:rPr>
              <a:t>section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top left where </a:t>
            </a:r>
            <a:r>
              <a:rPr dirty="0" sz="1500">
                <a:latin typeface="Times New Roman"/>
                <a:cs typeface="Times New Roman"/>
              </a:rPr>
              <a:t>user </a:t>
            </a:r>
            <a:r>
              <a:rPr dirty="0" sz="1500" spc="-5">
                <a:latin typeface="Times New Roman"/>
                <a:cs typeface="Times New Roman"/>
              </a:rPr>
              <a:t>will </a:t>
            </a:r>
            <a:r>
              <a:rPr dirty="0" sz="1500">
                <a:latin typeface="Times New Roman"/>
                <a:cs typeface="Times New Roman"/>
              </a:rPr>
              <a:t>be </a:t>
            </a:r>
            <a:r>
              <a:rPr dirty="0" sz="1500" spc="-5">
                <a:latin typeface="Times New Roman"/>
                <a:cs typeface="Times New Roman"/>
              </a:rPr>
              <a:t>able to </a:t>
            </a:r>
            <a:r>
              <a:rPr dirty="0" sz="1500">
                <a:latin typeface="Times New Roman"/>
                <a:cs typeface="Times New Roman"/>
              </a:rPr>
              <a:t>perform </a:t>
            </a:r>
            <a:r>
              <a:rPr dirty="0" sz="1500" spc="-5">
                <a:latin typeface="Times New Roman"/>
                <a:cs typeface="Times New Roman"/>
              </a:rPr>
              <a:t>all </a:t>
            </a:r>
            <a:r>
              <a:rPr dirty="0" sz="1500">
                <a:latin typeface="Times New Roman"/>
                <a:cs typeface="Times New Roman"/>
              </a:rPr>
              <a:t>operations, </a:t>
            </a:r>
            <a:r>
              <a:rPr dirty="0" sz="1500" spc="-5">
                <a:latin typeface="Times New Roman"/>
                <a:cs typeface="Times New Roman"/>
              </a:rPr>
              <a:t>then </a:t>
            </a:r>
            <a:r>
              <a:rPr dirty="0" sz="1500">
                <a:latin typeface="Times New Roman"/>
                <a:cs typeface="Times New Roman"/>
              </a:rPr>
              <a:t>user </a:t>
            </a:r>
            <a:r>
              <a:rPr dirty="0" sz="1500" spc="-5">
                <a:latin typeface="Times New Roman"/>
                <a:cs typeface="Times New Roman"/>
              </a:rPr>
              <a:t>will </a:t>
            </a:r>
            <a:r>
              <a:rPr dirty="0" sz="1500">
                <a:latin typeface="Times New Roman"/>
                <a:cs typeface="Times New Roman"/>
              </a:rPr>
              <a:t>upload a photo </a:t>
            </a:r>
            <a:r>
              <a:rPr dirty="0" sz="1500" spc="-5">
                <a:latin typeface="Times New Roman"/>
                <a:cs typeface="Times New Roman"/>
              </a:rPr>
              <a:t>and  if </a:t>
            </a:r>
            <a:r>
              <a:rPr dirty="0" sz="1500">
                <a:latin typeface="Times New Roman"/>
                <a:cs typeface="Times New Roman"/>
              </a:rPr>
              <a:t>user </a:t>
            </a:r>
            <a:r>
              <a:rPr dirty="0" sz="1500" spc="-5">
                <a:latin typeface="Times New Roman"/>
                <a:cs typeface="Times New Roman"/>
              </a:rPr>
              <a:t>wants to </a:t>
            </a:r>
            <a:r>
              <a:rPr dirty="0" sz="1500">
                <a:latin typeface="Times New Roman"/>
                <a:cs typeface="Times New Roman"/>
              </a:rPr>
              <a:t>register new </a:t>
            </a:r>
            <a:r>
              <a:rPr dirty="0" sz="1500" spc="-5">
                <a:latin typeface="Times New Roman"/>
                <a:cs typeface="Times New Roman"/>
              </a:rPr>
              <a:t>student they will enter </a:t>
            </a:r>
            <a:r>
              <a:rPr dirty="0" sz="1500">
                <a:latin typeface="Times New Roman"/>
                <a:cs typeface="Times New Roman"/>
              </a:rPr>
              <a:t>name of </a:t>
            </a:r>
            <a:r>
              <a:rPr dirty="0" sz="1500" spc="-5">
                <a:latin typeface="Times New Roman"/>
                <a:cs typeface="Times New Roman"/>
              </a:rPr>
              <a:t>student and click </a:t>
            </a:r>
            <a:r>
              <a:rPr dirty="0" sz="1500">
                <a:latin typeface="Times New Roman"/>
                <a:cs typeface="Times New Roman"/>
              </a:rPr>
              <a:t>upload or </a:t>
            </a:r>
            <a:r>
              <a:rPr dirty="0" sz="1500" spc="-5">
                <a:latin typeface="Times New Roman"/>
                <a:cs typeface="Times New Roman"/>
              </a:rPr>
              <a:t>if student is already  </a:t>
            </a:r>
            <a:r>
              <a:rPr dirty="0" sz="1500">
                <a:latin typeface="Times New Roman"/>
                <a:cs typeface="Times New Roman"/>
              </a:rPr>
              <a:t>registered name </a:t>
            </a:r>
            <a:r>
              <a:rPr dirty="0" sz="1500" spc="-5">
                <a:latin typeface="Times New Roman"/>
                <a:cs typeface="Times New Roman"/>
              </a:rPr>
              <a:t>will </a:t>
            </a:r>
            <a:r>
              <a:rPr dirty="0" sz="1500">
                <a:latin typeface="Times New Roman"/>
                <a:cs typeface="Times New Roman"/>
              </a:rPr>
              <a:t>be </a:t>
            </a:r>
            <a:r>
              <a:rPr dirty="0" sz="1500" spc="-5">
                <a:latin typeface="Times New Roman"/>
                <a:cs typeface="Times New Roman"/>
              </a:rPr>
              <a:t>shown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the screen. Lastly if </a:t>
            </a:r>
            <a:r>
              <a:rPr dirty="0" sz="1500">
                <a:latin typeface="Times New Roman"/>
                <a:cs typeface="Times New Roman"/>
              </a:rPr>
              <a:t>user </a:t>
            </a:r>
            <a:r>
              <a:rPr dirty="0" sz="1500" spc="-5">
                <a:latin typeface="Times New Roman"/>
                <a:cs typeface="Times New Roman"/>
              </a:rPr>
              <a:t>wants to type and send any message so they can  also </a:t>
            </a:r>
            <a:r>
              <a:rPr dirty="0" sz="1500">
                <a:latin typeface="Times New Roman"/>
                <a:cs typeface="Times New Roman"/>
              </a:rPr>
              <a:t>do </a:t>
            </a:r>
            <a:r>
              <a:rPr dirty="0" sz="1500" spc="-5">
                <a:latin typeface="Times New Roman"/>
                <a:cs typeface="Times New Roman"/>
              </a:rPr>
              <a:t>that message will </a:t>
            </a:r>
            <a:r>
              <a:rPr dirty="0" sz="1500">
                <a:latin typeface="Times New Roman"/>
                <a:cs typeface="Times New Roman"/>
              </a:rPr>
              <a:t>be </a:t>
            </a:r>
            <a:r>
              <a:rPr dirty="0" sz="1500" spc="-5">
                <a:latin typeface="Times New Roman"/>
                <a:cs typeface="Times New Roman"/>
              </a:rPr>
              <a:t>send through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whatsapp.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6795" y="907123"/>
            <a:ext cx="3819517" cy="229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252234"/>
            <a:ext cx="36537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2.5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Sequence</a:t>
            </a:r>
            <a:r>
              <a:rPr dirty="0" sz="3000" spc="-9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47" y="1171597"/>
            <a:ext cx="6429362" cy="3742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47859"/>
            <a:ext cx="21609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2.6</a:t>
            </a:r>
            <a:r>
              <a:rPr dirty="0" sz="3000" spc="-9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Module-1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765179"/>
            <a:ext cx="1098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Photo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Input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5469" y="816623"/>
            <a:ext cx="4238816" cy="380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82659"/>
            <a:ext cx="15894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Times New Roman"/>
                <a:cs typeface="Times New Roman"/>
              </a:rPr>
              <a:t>Module-2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745980"/>
            <a:ext cx="2749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Old Standard TT"/>
                <a:cs typeface="Old Standard TT"/>
              </a:rPr>
              <a:t>Identify Newly Added</a:t>
            </a:r>
            <a:r>
              <a:rPr dirty="0" sz="1800" spc="-25">
                <a:latin typeface="Old Standard TT"/>
                <a:cs typeface="Old Standard TT"/>
              </a:rPr>
              <a:t> </a:t>
            </a:r>
            <a:r>
              <a:rPr dirty="0" sz="1800" spc="-5">
                <a:latin typeface="Old Standard TT"/>
                <a:cs typeface="Old Standard TT"/>
              </a:rPr>
              <a:t>User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3519" y="1092722"/>
            <a:ext cx="3782942" cy="3886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896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1593"/>
                </a:moveTo>
                <a:lnTo>
                  <a:pt x="9143981" y="3431593"/>
                </a:lnTo>
                <a:lnTo>
                  <a:pt x="9143981" y="0"/>
                </a:lnTo>
                <a:lnTo>
                  <a:pt x="0" y="0"/>
                </a:lnTo>
                <a:lnTo>
                  <a:pt x="0" y="3431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9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81" y="1711796"/>
                </a:moveTo>
                <a:lnTo>
                  <a:pt x="0" y="1711796"/>
                </a:lnTo>
                <a:lnTo>
                  <a:pt x="0" y="0"/>
                </a:lnTo>
                <a:lnTo>
                  <a:pt x="9143981" y="0"/>
                </a:lnTo>
                <a:lnTo>
                  <a:pt x="9143981" y="1711796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933" y="3597492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B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198755">
              <a:lnSpc>
                <a:spcPts val="215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Project Report</a:t>
            </a:r>
            <a:r>
              <a:rPr dirty="0" spc="-114"/>
              <a:t> </a:t>
            </a:r>
            <a:r>
              <a:rPr dirty="0"/>
              <a:t>on</a:t>
            </a:r>
          </a:p>
          <a:p>
            <a:pPr marL="12700">
              <a:lnSpc>
                <a:spcPts val="2870"/>
              </a:lnSpc>
            </a:pPr>
            <a:r>
              <a:rPr dirty="0" sz="2400" spc="-5" b="1">
                <a:latin typeface="Times New Roman"/>
                <a:cs typeface="Times New Roman"/>
              </a:rPr>
              <a:t>IdClick: Identify Students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Digitally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5031" y="979459"/>
            <a:ext cx="4371975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Submitted in </a:t>
            </a:r>
            <a:r>
              <a:rPr dirty="0" sz="1800">
                <a:solidFill>
                  <a:srgbClr val="FFFBEF"/>
                </a:solidFill>
                <a:latin typeface="Times New Roman"/>
                <a:cs typeface="Times New Roman"/>
              </a:rPr>
              <a:t>partial fulfillment of </a:t>
            </a: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FFFBEF"/>
                </a:solidFill>
                <a:latin typeface="Times New Roman"/>
                <a:cs typeface="Times New Roman"/>
              </a:rPr>
              <a:t>degree</a:t>
            </a:r>
            <a:r>
              <a:rPr dirty="0" sz="1800" spc="-85">
                <a:solidFill>
                  <a:srgbClr val="FFFB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BEF"/>
                </a:solidFill>
                <a:latin typeface="Times New Roman"/>
                <a:cs typeface="Times New Roman"/>
              </a:rPr>
              <a:t>of  </a:t>
            </a: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Bachelor </a:t>
            </a:r>
            <a:r>
              <a:rPr dirty="0" sz="1800">
                <a:solidFill>
                  <a:srgbClr val="FFFBEF"/>
                </a:solidFill>
                <a:latin typeface="Times New Roman"/>
                <a:cs typeface="Times New Roman"/>
              </a:rPr>
              <a:t>of</a:t>
            </a:r>
            <a:r>
              <a:rPr dirty="0" sz="1800" spc="-15">
                <a:solidFill>
                  <a:srgbClr val="FFFB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Engineering(Sem-7)</a:t>
            </a:r>
            <a:endParaRPr sz="18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20" b="1">
                <a:solidFill>
                  <a:srgbClr val="FFFBEF"/>
                </a:solidFill>
                <a:latin typeface="Times New Roman"/>
                <a:cs typeface="Times New Roman"/>
              </a:rPr>
              <a:t>INFORMATION</a:t>
            </a:r>
            <a:r>
              <a:rPr dirty="0" sz="1800" spc="-50" b="1">
                <a:solidFill>
                  <a:srgbClr val="FFFBE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BE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algn="ctr" marL="824865" marR="815975" indent="-2540">
              <a:lnSpc>
                <a:spcPct val="100000"/>
              </a:lnSpc>
            </a:pP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Karan Thakkar(17104039)  Gunasekar</a:t>
            </a:r>
            <a:r>
              <a:rPr dirty="0" sz="1800" spc="-90">
                <a:solidFill>
                  <a:srgbClr val="FFFB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Naikar(17104055)  Arun</a:t>
            </a:r>
            <a:r>
              <a:rPr dirty="0" sz="1800" spc="-25">
                <a:solidFill>
                  <a:srgbClr val="FFFB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Pandey(17104020)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1142365" marR="1134745">
              <a:lnSpc>
                <a:spcPct val="100000"/>
              </a:lnSpc>
            </a:pP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Under the Guidance</a:t>
            </a:r>
            <a:r>
              <a:rPr dirty="0" sz="1800" spc="-90">
                <a:solidFill>
                  <a:srgbClr val="FFFB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BEF"/>
                </a:solidFill>
                <a:latin typeface="Times New Roman"/>
                <a:cs typeface="Times New Roman"/>
              </a:rPr>
              <a:t>of  </a:t>
            </a: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Ms. Rujata</a:t>
            </a:r>
            <a:r>
              <a:rPr dirty="0" sz="1800" spc="-70">
                <a:solidFill>
                  <a:srgbClr val="FFFB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BEF"/>
                </a:solidFill>
                <a:latin typeface="Times New Roman"/>
                <a:cs typeface="Times New Roman"/>
              </a:rPr>
              <a:t>Chaudhari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2414" y="689348"/>
            <a:ext cx="2315595" cy="433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724" y="133934"/>
            <a:ext cx="16306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Old Standard TT"/>
                <a:cs typeface="Old Standard TT"/>
              </a:rPr>
              <a:t>Module-3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753229"/>
            <a:ext cx="2815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Old Standard TT"/>
                <a:cs typeface="Old Standard TT"/>
              </a:rPr>
              <a:t>Send Message </a:t>
            </a:r>
            <a:r>
              <a:rPr dirty="0" sz="1800" spc="-65">
                <a:latin typeface="Old Standard TT"/>
                <a:cs typeface="Old Standard TT"/>
              </a:rPr>
              <a:t>To</a:t>
            </a:r>
            <a:r>
              <a:rPr dirty="0" sz="1800" spc="-30">
                <a:latin typeface="Old Standard TT"/>
                <a:cs typeface="Old Standard TT"/>
              </a:rPr>
              <a:t> </a:t>
            </a:r>
            <a:r>
              <a:rPr dirty="0" sz="1800" spc="-5">
                <a:latin typeface="Old Standard TT"/>
                <a:cs typeface="Old Standard TT"/>
              </a:rPr>
              <a:t>Whatsapp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5867" y="1634796"/>
            <a:ext cx="2679051" cy="2514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23653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2.7</a:t>
            </a:r>
            <a:r>
              <a:rPr dirty="0" sz="3000" spc="-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00000"/>
                </a:solidFill>
                <a:latin typeface="Times New Roman"/>
                <a:cs typeface="Times New Roman"/>
              </a:rPr>
              <a:t>References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194333"/>
            <a:ext cx="5057140" cy="12877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latin typeface="Old Standard TT"/>
                <a:cs typeface="Old Standard TT"/>
              </a:rPr>
              <a:t>Youtube </a:t>
            </a:r>
            <a:r>
              <a:rPr dirty="0" sz="1800" spc="-5">
                <a:latin typeface="Old Standard TT"/>
                <a:cs typeface="Old Standard TT"/>
              </a:rPr>
              <a:t>channel: </a:t>
            </a:r>
            <a:r>
              <a:rPr dirty="0" sz="1800" spc="-20">
                <a:latin typeface="Old Standard TT"/>
                <a:cs typeface="Old Standard TT"/>
              </a:rPr>
              <a:t>WebStylePress,</a:t>
            </a:r>
            <a:r>
              <a:rPr dirty="0" sz="1800" spc="50">
                <a:latin typeface="Old Standard TT"/>
                <a:cs typeface="Old Standard TT"/>
              </a:rPr>
              <a:t> </a:t>
            </a:r>
            <a:r>
              <a:rPr dirty="0" sz="1800" spc="-10">
                <a:latin typeface="Old Standard TT"/>
                <a:cs typeface="Old Standard TT"/>
              </a:rPr>
              <a:t>Codevolution</a:t>
            </a:r>
            <a:endParaRPr sz="180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Old Standard TT"/>
                <a:cs typeface="Old Standard TT"/>
              </a:rPr>
              <a:t>Reactjs Ofﬁcial</a:t>
            </a:r>
            <a:r>
              <a:rPr dirty="0" sz="1800" spc="5">
                <a:latin typeface="Old Standard TT"/>
                <a:cs typeface="Old Standard TT"/>
              </a:rPr>
              <a:t> </a:t>
            </a:r>
            <a:r>
              <a:rPr dirty="0" sz="1800" spc="-5">
                <a:latin typeface="Old Standard TT"/>
                <a:cs typeface="Old Standard TT"/>
              </a:rPr>
              <a:t>Documentation</a:t>
            </a:r>
            <a:endParaRPr sz="180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Old Standard TT"/>
                <a:cs typeface="Old Standard TT"/>
              </a:rPr>
              <a:t>Nodejs Ofﬁcial</a:t>
            </a:r>
            <a:r>
              <a:rPr dirty="0" sz="1800" spc="5">
                <a:latin typeface="Old Standard TT"/>
                <a:cs typeface="Old Standard TT"/>
              </a:rPr>
              <a:t> </a:t>
            </a:r>
            <a:r>
              <a:rPr dirty="0" sz="1800" spc="-5">
                <a:latin typeface="Old Standard TT"/>
                <a:cs typeface="Old Standard TT"/>
              </a:rPr>
              <a:t>Documentation</a:t>
            </a:r>
            <a:endParaRPr sz="180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Old Standard TT"/>
                <a:cs typeface="Old Standard TT"/>
              </a:rPr>
              <a:t>towardsdatascience.com/facial-recognition</a:t>
            </a:r>
            <a:endParaRPr sz="18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724" y="2656256"/>
            <a:ext cx="75266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395" algn="l"/>
                <a:tab pos="3347085" algn="l"/>
                <a:tab pos="4351020" algn="l"/>
                <a:tab pos="6122035" algn="l"/>
              </a:tabLst>
            </a:pPr>
            <a:r>
              <a:rPr dirty="0" sz="4200" b="1">
                <a:latin typeface="Old Standard TT"/>
                <a:cs typeface="Old Standard TT"/>
              </a:rPr>
              <a:t>3.</a:t>
            </a:r>
            <a:r>
              <a:rPr dirty="0" sz="4200" b="1">
                <a:latin typeface="Old Standard TT"/>
                <a:cs typeface="Old Standard TT"/>
              </a:rPr>
              <a:t>	Conclusion	and	Future	</a:t>
            </a:r>
            <a:r>
              <a:rPr dirty="0" sz="4200" b="1">
                <a:latin typeface="Old Standard TT"/>
                <a:cs typeface="Old Standard TT"/>
              </a:rPr>
              <a:t>Scope</a:t>
            </a:r>
            <a:endParaRPr sz="42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8" y="1194333"/>
            <a:ext cx="8273415" cy="252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79095" marR="10795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The App could </a:t>
            </a:r>
            <a:r>
              <a:rPr dirty="0" sz="1800">
                <a:latin typeface="Times New Roman"/>
                <a:cs typeface="Times New Roman"/>
              </a:rPr>
              <a:t>detect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recognize Idol face quite </a:t>
            </a:r>
            <a:r>
              <a:rPr dirty="0" sz="1800" spc="-15">
                <a:latin typeface="Times New Roman"/>
                <a:cs typeface="Times New Roman"/>
              </a:rPr>
              <a:t>accurately, </a:t>
            </a:r>
            <a:r>
              <a:rPr dirty="0" sz="1800">
                <a:latin typeface="Times New Roman"/>
                <a:cs typeface="Times New Roman"/>
              </a:rPr>
              <a:t>but </a:t>
            </a:r>
            <a:r>
              <a:rPr dirty="0" sz="1800" spc="-5">
                <a:latin typeface="Times New Roman"/>
                <a:cs typeface="Times New Roman"/>
              </a:rPr>
              <a:t>still </a:t>
            </a:r>
            <a:r>
              <a:rPr dirty="0" sz="1800">
                <a:latin typeface="Times New Roman"/>
                <a:cs typeface="Times New Roman"/>
              </a:rPr>
              <a:t>have </a:t>
            </a:r>
            <a:r>
              <a:rPr dirty="0" sz="1800" spc="-5">
                <a:latin typeface="Times New Roman"/>
                <a:cs typeface="Times New Roman"/>
              </a:rPr>
              <a:t>some  error </a:t>
            </a:r>
            <a:r>
              <a:rPr dirty="0" sz="1800">
                <a:latin typeface="Times New Roman"/>
                <a:cs typeface="Times New Roman"/>
              </a:rPr>
              <a:t>happen </a:t>
            </a:r>
            <a:r>
              <a:rPr dirty="0" sz="1800" spc="-5">
                <a:latin typeface="Times New Roman"/>
                <a:cs typeface="Times New Roman"/>
              </a:rPr>
              <a:t>sometimes. This is </a:t>
            </a:r>
            <a:r>
              <a:rPr dirty="0" sz="1800">
                <a:latin typeface="Times New Roman"/>
                <a:cs typeface="Times New Roman"/>
              </a:rPr>
              <a:t>due </a:t>
            </a:r>
            <a:r>
              <a:rPr dirty="0" sz="1800" spc="-5">
                <a:latin typeface="Times New Roman"/>
                <a:cs typeface="Times New Roman"/>
              </a:rPr>
              <a:t>to the subject might </a:t>
            </a:r>
            <a:r>
              <a:rPr dirty="0" sz="1800">
                <a:latin typeface="Times New Roman"/>
                <a:cs typeface="Times New Roman"/>
              </a:rPr>
              <a:t>not face directly </a:t>
            </a:r>
            <a:r>
              <a:rPr dirty="0" sz="1800" spc="-5">
                <a:latin typeface="Times New Roman"/>
                <a:cs typeface="Times New Roman"/>
              </a:rPr>
              <a:t>to camera,  their </a:t>
            </a:r>
            <a:r>
              <a:rPr dirty="0" sz="1800">
                <a:latin typeface="Times New Roman"/>
                <a:cs typeface="Times New Roman"/>
              </a:rPr>
              <a:t>faces </a:t>
            </a:r>
            <a:r>
              <a:rPr dirty="0" sz="1800" spc="-5">
                <a:latin typeface="Times New Roman"/>
                <a:cs typeface="Times New Roman"/>
              </a:rPr>
              <a:t>might tilt,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photo </a:t>
            </a:r>
            <a:r>
              <a:rPr dirty="0" sz="1800" spc="-5">
                <a:latin typeface="Times New Roman"/>
                <a:cs typeface="Times New Roman"/>
              </a:rPr>
              <a:t>was edited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-5">
                <a:latin typeface="Times New Roman"/>
                <a:cs typeface="Times New Roman"/>
              </a:rPr>
              <a:t>some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apps.</a:t>
            </a:r>
            <a:endParaRPr sz="1800">
              <a:latin typeface="Times New Roman"/>
              <a:cs typeface="Times New Roman"/>
            </a:endParaRPr>
          </a:p>
          <a:p>
            <a:pPr algn="just" marL="37909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all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face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recognition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helps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identify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seamlessly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  <a:p>
            <a:pPr algn="just" marL="379095" marR="11430">
              <a:lnSpc>
                <a:spcPct val="150000"/>
              </a:lnSpc>
            </a:pPr>
            <a:r>
              <a:rPr dirty="0" sz="1800" spc="-5">
                <a:latin typeface="Times New Roman"/>
                <a:cs typeface="Times New Roman"/>
              </a:rPr>
              <a:t>technology can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implemented anywhere where we want to identify </a:t>
            </a:r>
            <a:r>
              <a:rPr dirty="0" sz="1800">
                <a:latin typeface="Times New Roman"/>
                <a:cs typeface="Times New Roman"/>
              </a:rPr>
              <a:t>person on a  regular basis </a:t>
            </a:r>
            <a:r>
              <a:rPr dirty="0" sz="1800" spc="-5">
                <a:latin typeface="Times New Roman"/>
                <a:cs typeface="Times New Roman"/>
              </a:rPr>
              <a:t>and make the </a:t>
            </a:r>
            <a:r>
              <a:rPr dirty="0" sz="1800">
                <a:latin typeface="Times New Roman"/>
                <a:cs typeface="Times New Roman"/>
              </a:rPr>
              <a:t>process </a:t>
            </a:r>
            <a:r>
              <a:rPr dirty="0" sz="1800" spc="-5">
                <a:latin typeface="Times New Roman"/>
                <a:cs typeface="Times New Roman"/>
              </a:rPr>
              <a:t>easy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authenticating the </a:t>
            </a:r>
            <a:r>
              <a:rPr dirty="0" sz="1800">
                <a:latin typeface="Times New Roman"/>
                <a:cs typeface="Times New Roman"/>
              </a:rPr>
              <a:t>person. </a:t>
            </a:r>
            <a:r>
              <a:rPr dirty="0" sz="1800" spc="-5">
                <a:latin typeface="Times New Roman"/>
                <a:cs typeface="Times New Roman"/>
              </a:rPr>
              <a:t>This </a:t>
            </a:r>
            <a:r>
              <a:rPr dirty="0" sz="1800">
                <a:latin typeface="Times New Roman"/>
                <a:cs typeface="Times New Roman"/>
              </a:rPr>
              <a:t>places  </a:t>
            </a:r>
            <a:r>
              <a:rPr dirty="0" sz="1800" spc="-5">
                <a:latin typeface="Times New Roman"/>
                <a:cs typeface="Times New Roman"/>
              </a:rPr>
              <a:t>could </a:t>
            </a:r>
            <a:r>
              <a:rPr dirty="0" sz="1800">
                <a:latin typeface="Times New Roman"/>
                <a:cs typeface="Times New Roman"/>
              </a:rPr>
              <a:t>be gyms, </a:t>
            </a:r>
            <a:r>
              <a:rPr dirty="0" sz="1800" spc="-5">
                <a:latin typeface="Times New Roman"/>
                <a:cs typeface="Times New Roman"/>
              </a:rPr>
              <a:t>colleges, offices, Buildings,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581" y="2656256"/>
            <a:ext cx="25361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0" b="1">
                <a:latin typeface="Times New Roman"/>
                <a:cs typeface="Times New Roman"/>
              </a:rPr>
              <a:t>Thank</a:t>
            </a:r>
            <a:r>
              <a:rPr dirty="0" sz="4200" spc="-245" b="1">
                <a:latin typeface="Times New Roman"/>
                <a:cs typeface="Times New Roman"/>
              </a:rPr>
              <a:t> </a:t>
            </a:r>
            <a:r>
              <a:rPr dirty="0" sz="4200" spc="-155" b="1">
                <a:latin typeface="Times New Roman"/>
                <a:cs typeface="Times New Roman"/>
              </a:rPr>
              <a:t>You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108" y="2687752"/>
            <a:ext cx="769048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latin typeface="Times New Roman"/>
                <a:cs typeface="Times New Roman"/>
              </a:rPr>
              <a:t>1.Project </a:t>
            </a:r>
            <a:r>
              <a:rPr dirty="0" sz="4000" spc="-5" b="1">
                <a:latin typeface="Times New Roman"/>
                <a:cs typeface="Times New Roman"/>
              </a:rPr>
              <a:t>Conception </a:t>
            </a:r>
            <a:r>
              <a:rPr dirty="0" sz="4000" b="1">
                <a:latin typeface="Times New Roman"/>
                <a:cs typeface="Times New Roman"/>
              </a:rPr>
              <a:t>and</a:t>
            </a:r>
            <a:r>
              <a:rPr dirty="0" sz="4000" spc="-70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Initiation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99326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1.1</a:t>
            </a:r>
            <a:r>
              <a:rPr dirty="0" sz="3000" spc="-2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194333"/>
            <a:ext cx="8276590" cy="286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79095" marR="12065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Face </a:t>
            </a:r>
            <a:r>
              <a:rPr dirty="0" sz="1800">
                <a:latin typeface="Times New Roman"/>
                <a:cs typeface="Times New Roman"/>
              </a:rPr>
              <a:t>recognition has been one of </a:t>
            </a:r>
            <a:r>
              <a:rPr dirty="0" sz="1800" spc="-5">
                <a:latin typeface="Times New Roman"/>
                <a:cs typeface="Times New Roman"/>
              </a:rPr>
              <a:t>the most interesting and important </a:t>
            </a:r>
            <a:r>
              <a:rPr dirty="0" sz="1800">
                <a:latin typeface="Times New Roman"/>
                <a:cs typeface="Times New Roman"/>
              </a:rPr>
              <a:t>research fields </a:t>
            </a:r>
            <a:r>
              <a:rPr dirty="0" sz="1800" spc="-5">
                <a:latin typeface="Times New Roman"/>
                <a:cs typeface="Times New Roman"/>
              </a:rPr>
              <a:t>in  the </a:t>
            </a:r>
            <a:r>
              <a:rPr dirty="0" sz="1800">
                <a:latin typeface="Times New Roman"/>
                <a:cs typeface="Times New Roman"/>
              </a:rPr>
              <a:t>past </a:t>
            </a:r>
            <a:r>
              <a:rPr dirty="0" sz="1800" spc="-5">
                <a:latin typeface="Times New Roman"/>
                <a:cs typeface="Times New Roman"/>
              </a:rPr>
              <a:t>two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decades.</a:t>
            </a:r>
            <a:endParaRPr sz="1800">
              <a:latin typeface="Times New Roman"/>
              <a:cs typeface="Times New Roman"/>
            </a:endParaRPr>
          </a:p>
          <a:p>
            <a:pPr algn="just" marL="37909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379730" algn="l"/>
              </a:tabLst>
            </a:pP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known </a:t>
            </a:r>
            <a:r>
              <a:rPr dirty="0" sz="1800" spc="-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be reliable, </a:t>
            </a:r>
            <a:r>
              <a:rPr dirty="0" sz="1800" spc="-5">
                <a:latin typeface="Times New Roman"/>
                <a:cs typeface="Times New Roman"/>
              </a:rPr>
              <a:t>effective, secure then why </a:t>
            </a:r>
            <a:r>
              <a:rPr dirty="0" sz="1800">
                <a:latin typeface="Times New Roman"/>
                <a:cs typeface="Times New Roman"/>
              </a:rPr>
              <a:t>not use </a:t>
            </a:r>
            <a:r>
              <a:rPr dirty="0" sz="1800" spc="-5">
                <a:latin typeface="Times New Roman"/>
                <a:cs typeface="Times New Roman"/>
              </a:rPr>
              <a:t>it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college as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well.</a:t>
            </a:r>
            <a:endParaRPr sz="1800">
              <a:latin typeface="Times New Roman"/>
              <a:cs typeface="Times New Roman"/>
            </a:endParaRPr>
          </a:p>
          <a:p>
            <a:pPr algn="just" marL="379095" marR="6985" indent="-367030">
              <a:lnSpc>
                <a:spcPct val="114999"/>
              </a:lnSpc>
              <a:buFont typeface="Arial"/>
              <a:buChar char="●"/>
              <a:tabLst>
                <a:tab pos="379730" algn="l"/>
              </a:tabLst>
            </a:pP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this </a:t>
            </a:r>
            <a:r>
              <a:rPr dirty="0" sz="1800">
                <a:latin typeface="Times New Roman"/>
                <a:cs typeface="Times New Roman"/>
              </a:rPr>
              <a:t>project </a:t>
            </a:r>
            <a:r>
              <a:rPr dirty="0" sz="1800" spc="-5">
                <a:latin typeface="Times New Roman"/>
                <a:cs typeface="Times New Roman"/>
              </a:rPr>
              <a:t>we will </a:t>
            </a:r>
            <a:r>
              <a:rPr dirty="0" sz="1800">
                <a:latin typeface="Times New Roman"/>
                <a:cs typeface="Times New Roman"/>
              </a:rPr>
              <a:t>be developing a face recognition </a:t>
            </a:r>
            <a:r>
              <a:rPr dirty="0" sz="1800" spc="-5">
                <a:latin typeface="Times New Roman"/>
                <a:cs typeface="Times New Roman"/>
              </a:rPr>
              <a:t>application which will </a:t>
            </a:r>
            <a:r>
              <a:rPr dirty="0" sz="1800">
                <a:latin typeface="Times New Roman"/>
                <a:cs typeface="Times New Roman"/>
              </a:rPr>
              <a:t>give  details </a:t>
            </a:r>
            <a:r>
              <a:rPr dirty="0" sz="1800" spc="-5">
                <a:latin typeface="Times New Roman"/>
                <a:cs typeface="Times New Roman"/>
              </a:rPr>
              <a:t>about the students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-5">
                <a:latin typeface="Times New Roman"/>
                <a:cs typeface="Times New Roman"/>
              </a:rPr>
              <a:t>capturing their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face.</a:t>
            </a:r>
            <a:endParaRPr sz="1800">
              <a:latin typeface="Times New Roman"/>
              <a:cs typeface="Times New Roman"/>
            </a:endParaRPr>
          </a:p>
          <a:p>
            <a:pPr algn="just" marL="379095" marR="5080" indent="-367030">
              <a:lnSpc>
                <a:spcPct val="114999"/>
              </a:lnSpc>
              <a:buFont typeface="Arial"/>
              <a:buChar char="●"/>
              <a:tabLst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For </a:t>
            </a:r>
            <a:r>
              <a:rPr dirty="0" sz="1800">
                <a:latin typeface="Times New Roman"/>
                <a:cs typeface="Times New Roman"/>
              </a:rPr>
              <a:t>our project, </a:t>
            </a:r>
            <a:r>
              <a:rPr dirty="0" sz="1800" spc="-5">
                <a:latin typeface="Times New Roman"/>
                <a:cs typeface="Times New Roman"/>
              </a:rPr>
              <a:t>we will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implementing </a:t>
            </a:r>
            <a:r>
              <a:rPr dirty="0" sz="1800">
                <a:latin typeface="Times New Roman"/>
                <a:cs typeface="Times New Roman"/>
              </a:rPr>
              <a:t>face recognition using reactjs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nodejs  </a:t>
            </a:r>
            <a:r>
              <a:rPr dirty="0" sz="1800" spc="-5">
                <a:latin typeface="Times New Roman"/>
                <a:cs typeface="Times New Roman"/>
              </a:rPr>
              <a:t>which are two most </a:t>
            </a:r>
            <a:r>
              <a:rPr dirty="0" sz="1800">
                <a:latin typeface="Times New Roman"/>
                <a:cs typeface="Times New Roman"/>
              </a:rPr>
              <a:t>popular frameworks </a:t>
            </a:r>
            <a:r>
              <a:rPr dirty="0" sz="1800" spc="-5">
                <a:latin typeface="Times New Roman"/>
                <a:cs typeface="Times New Roman"/>
              </a:rPr>
              <a:t>and also the </a:t>
            </a:r>
            <a:r>
              <a:rPr dirty="0" sz="1800">
                <a:latin typeface="Times New Roman"/>
                <a:cs typeface="Times New Roman"/>
              </a:rPr>
              <a:t>faceapi.js </a:t>
            </a:r>
            <a:r>
              <a:rPr dirty="0" sz="1800" spc="-5">
                <a:latin typeface="Times New Roman"/>
                <a:cs typeface="Times New Roman"/>
              </a:rPr>
              <a:t>which </a:t>
            </a:r>
            <a:r>
              <a:rPr dirty="0" sz="1800">
                <a:latin typeface="Times New Roman"/>
                <a:cs typeface="Times New Roman"/>
              </a:rPr>
              <a:t>helps us </a:t>
            </a:r>
            <a:r>
              <a:rPr dirty="0" sz="1800" spc="-5">
                <a:latin typeface="Times New Roman"/>
                <a:cs typeface="Times New Roman"/>
              </a:rPr>
              <a:t>in  </a:t>
            </a:r>
            <a:r>
              <a:rPr dirty="0" sz="1800">
                <a:latin typeface="Times New Roman"/>
                <a:cs typeface="Times New Roman"/>
              </a:rPr>
              <a:t>detection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recognition of face </a:t>
            </a:r>
            <a:r>
              <a:rPr dirty="0" sz="1800" spc="-5">
                <a:latin typeface="Times New Roman"/>
                <a:cs typeface="Times New Roman"/>
              </a:rPr>
              <a:t>without actually training </a:t>
            </a:r>
            <a:r>
              <a:rPr dirty="0" sz="1800">
                <a:latin typeface="Times New Roman"/>
                <a:cs typeface="Times New Roman"/>
              </a:rPr>
              <a:t>our own </a:t>
            </a:r>
            <a:r>
              <a:rPr dirty="0" sz="1800" spc="-5">
                <a:latin typeface="Times New Roman"/>
                <a:cs typeface="Times New Roman"/>
              </a:rPr>
              <a:t>model with  thousands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image.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23082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1.2</a:t>
            </a:r>
            <a:r>
              <a:rPr dirty="0" sz="30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Objectives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194333"/>
            <a:ext cx="8275320" cy="25958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Platform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20">
                <a:latin typeface="Times New Roman"/>
                <a:cs typeface="Times New Roman"/>
              </a:rPr>
              <a:t>Teachers </a:t>
            </a:r>
            <a:r>
              <a:rPr dirty="0" sz="1800">
                <a:latin typeface="Times New Roman"/>
                <a:cs typeface="Times New Roman"/>
              </a:rPr>
              <a:t>&amp; </a:t>
            </a:r>
            <a:r>
              <a:rPr dirty="0" sz="1800" spc="-5">
                <a:latin typeface="Times New Roman"/>
                <a:cs typeface="Times New Roman"/>
              </a:rPr>
              <a:t>College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Staff:</a:t>
            </a:r>
            <a:endParaRPr sz="1800">
              <a:latin typeface="Times New Roman"/>
              <a:cs typeface="Times New Roman"/>
            </a:endParaRPr>
          </a:p>
          <a:p>
            <a:pPr lvl="1" marL="836294" marR="35560" indent="-367030">
              <a:lnSpc>
                <a:spcPct val="125000"/>
              </a:lnSpc>
              <a:spcBef>
                <a:spcPts val="305"/>
              </a:spcBef>
              <a:buSzPct val="128571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latin typeface="Times New Roman"/>
                <a:cs typeface="Times New Roman"/>
              </a:rPr>
              <a:t>Using </a:t>
            </a:r>
            <a:r>
              <a:rPr dirty="0" sz="1400">
                <a:latin typeface="Times New Roman"/>
                <a:cs typeface="Times New Roman"/>
              </a:rPr>
              <a:t>IdClick </a:t>
            </a:r>
            <a:r>
              <a:rPr dirty="0" sz="1400" spc="-5">
                <a:latin typeface="Times New Roman"/>
                <a:cs typeface="Times New Roman"/>
              </a:rPr>
              <a:t>Application </a:t>
            </a:r>
            <a:r>
              <a:rPr dirty="0" sz="1400">
                <a:latin typeface="Times New Roman"/>
                <a:cs typeface="Times New Roman"/>
              </a:rPr>
              <a:t>for </a:t>
            </a:r>
            <a:r>
              <a:rPr dirty="0" sz="1400" spc="-5">
                <a:latin typeface="Times New Roman"/>
                <a:cs typeface="Times New Roman"/>
              </a:rPr>
              <a:t>identifying student effortlessly can </a:t>
            </a:r>
            <a:r>
              <a:rPr dirty="0" sz="1400">
                <a:latin typeface="Times New Roman"/>
                <a:cs typeface="Times New Roman"/>
              </a:rPr>
              <a:t>be very beneficial </a:t>
            </a:r>
            <a:r>
              <a:rPr dirty="0" sz="1400" spc="-5">
                <a:latin typeface="Times New Roman"/>
                <a:cs typeface="Times New Roman"/>
              </a:rPr>
              <a:t>to indented </a:t>
            </a:r>
            <a:r>
              <a:rPr dirty="0" sz="1400" spc="-20">
                <a:latin typeface="Times New Roman"/>
                <a:cs typeface="Times New Roman"/>
              </a:rPr>
              <a:t>user. </a:t>
            </a:r>
            <a:r>
              <a:rPr dirty="0" sz="1400">
                <a:latin typeface="Times New Roman"/>
                <a:cs typeface="Times New Roman"/>
              </a:rPr>
              <a:t>A  </a:t>
            </a:r>
            <a:r>
              <a:rPr dirty="0" sz="1400" spc="-5">
                <a:latin typeface="Times New Roman"/>
                <a:cs typeface="Times New Roman"/>
              </a:rPr>
              <a:t>student will </a:t>
            </a:r>
            <a:r>
              <a:rPr dirty="0" sz="1400">
                <a:latin typeface="Times New Roman"/>
                <a:cs typeface="Times New Roman"/>
              </a:rPr>
              <a:t>be free of registering </a:t>
            </a:r>
            <a:r>
              <a:rPr dirty="0" sz="1400" spc="-5">
                <a:latin typeface="Times New Roman"/>
                <a:cs typeface="Times New Roman"/>
              </a:rPr>
              <a:t>themselves </a:t>
            </a:r>
            <a:r>
              <a:rPr dirty="0" sz="1400">
                <a:latin typeface="Times New Roman"/>
                <a:cs typeface="Times New Roman"/>
              </a:rPr>
              <a:t>on gate </a:t>
            </a:r>
            <a:r>
              <a:rPr dirty="0" sz="1400" spc="-5">
                <a:latin typeface="Times New Roman"/>
                <a:cs typeface="Times New Roman"/>
              </a:rPr>
              <a:t>when they forget their </a:t>
            </a:r>
            <a:r>
              <a:rPr dirty="0" sz="1400">
                <a:latin typeface="Times New Roman"/>
                <a:cs typeface="Times New Roman"/>
              </a:rPr>
              <a:t>Id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card.</a:t>
            </a:r>
            <a:endParaRPr sz="14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latin typeface="Times New Roman"/>
                <a:cs typeface="Times New Roman"/>
              </a:rPr>
              <a:t>Visitors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outside:</a:t>
            </a:r>
            <a:endParaRPr sz="1800">
              <a:latin typeface="Times New Roman"/>
              <a:cs typeface="Times New Roman"/>
            </a:endParaRPr>
          </a:p>
          <a:p>
            <a:pPr lvl="1" marL="836294" marR="5080" indent="-367030">
              <a:lnSpc>
                <a:spcPct val="125000"/>
              </a:lnSpc>
              <a:spcBef>
                <a:spcPts val="305"/>
              </a:spcBef>
              <a:buSzPct val="128571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latin typeface="Times New Roman"/>
                <a:cs typeface="Times New Roman"/>
              </a:rPr>
              <a:t>Consider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situation where an </a:t>
            </a:r>
            <a:r>
              <a:rPr dirty="0" sz="1400">
                <a:latin typeface="Times New Roman"/>
                <a:cs typeface="Times New Roman"/>
              </a:rPr>
              <a:t>unknown person </a:t>
            </a:r>
            <a:r>
              <a:rPr dirty="0" sz="1400" spc="-5">
                <a:latin typeface="Times New Roman"/>
                <a:cs typeface="Times New Roman"/>
              </a:rPr>
              <a:t>wants an entry into the institution </a:t>
            </a:r>
            <a:r>
              <a:rPr dirty="0" sz="1400">
                <a:latin typeface="Times New Roman"/>
                <a:cs typeface="Times New Roman"/>
              </a:rPr>
              <a:t>he or </a:t>
            </a:r>
            <a:r>
              <a:rPr dirty="0" sz="1400" spc="-5">
                <a:latin typeface="Times New Roman"/>
                <a:cs typeface="Times New Roman"/>
              </a:rPr>
              <a:t>she should </a:t>
            </a:r>
            <a:r>
              <a:rPr dirty="0" sz="1400">
                <a:latin typeface="Times New Roman"/>
                <a:cs typeface="Times New Roman"/>
              </a:rPr>
              <a:t>be  verifiable </a:t>
            </a:r>
            <a:r>
              <a:rPr dirty="0" sz="1400" spc="-5">
                <a:latin typeface="Times New Roman"/>
                <a:cs typeface="Times New Roman"/>
              </a:rPr>
              <a:t>including their </a:t>
            </a:r>
            <a:r>
              <a:rPr dirty="0" sz="1400">
                <a:latin typeface="Times New Roman"/>
                <a:cs typeface="Times New Roman"/>
              </a:rPr>
              <a:t>purpose of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visit.</a:t>
            </a:r>
            <a:endParaRPr sz="14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Authenticate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student:</a:t>
            </a:r>
            <a:endParaRPr sz="1800">
              <a:latin typeface="Times New Roman"/>
              <a:cs typeface="Times New Roman"/>
            </a:endParaRPr>
          </a:p>
          <a:p>
            <a:pPr lvl="1" marL="836294" marR="12065" indent="-336550">
              <a:lnSpc>
                <a:spcPct val="114999"/>
              </a:lnSpc>
              <a:spcBef>
                <a:spcPts val="9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>
                <a:latin typeface="Times New Roman"/>
                <a:cs typeface="Times New Roman"/>
              </a:rPr>
              <a:t>If </a:t>
            </a:r>
            <a:r>
              <a:rPr dirty="0" sz="1400" spc="-5">
                <a:latin typeface="Times New Roman"/>
                <a:cs typeface="Times New Roman"/>
              </a:rPr>
              <a:t>we are able to </a:t>
            </a:r>
            <a:r>
              <a:rPr dirty="0" sz="1400">
                <a:latin typeface="Times New Roman"/>
                <a:cs typeface="Times New Roman"/>
              </a:rPr>
              <a:t>provide </a:t>
            </a:r>
            <a:r>
              <a:rPr dirty="0" sz="1400" spc="-5">
                <a:latin typeface="Times New Roman"/>
                <a:cs typeface="Times New Roman"/>
              </a:rPr>
              <a:t>the information to the concerned teacher and </a:t>
            </a:r>
            <a:r>
              <a:rPr dirty="0" sz="1400">
                <a:latin typeface="Times New Roman"/>
                <a:cs typeface="Times New Roman"/>
              </a:rPr>
              <a:t>verify </a:t>
            </a:r>
            <a:r>
              <a:rPr dirty="0" sz="1400" spc="-5">
                <a:latin typeface="Times New Roman"/>
                <a:cs typeface="Times New Roman"/>
              </a:rPr>
              <a:t>student identity it leads to  informed </a:t>
            </a:r>
            <a:r>
              <a:rPr dirty="0" sz="1400">
                <a:latin typeface="Times New Roman"/>
                <a:cs typeface="Times New Roman"/>
              </a:rPr>
              <a:t>decision</a:t>
            </a:r>
            <a:r>
              <a:rPr dirty="0" sz="1400" spc="-5">
                <a:latin typeface="Times New Roman"/>
                <a:cs typeface="Times New Roman"/>
              </a:rPr>
              <a:t> making.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35585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1.3 </a:t>
            </a:r>
            <a:r>
              <a:rPr dirty="0" sz="3000" spc="-10" b="1">
                <a:solidFill>
                  <a:srgbClr val="000000"/>
                </a:solidFill>
                <a:latin typeface="Times New Roman"/>
                <a:cs typeface="Times New Roman"/>
              </a:rPr>
              <a:t>Literature</a:t>
            </a:r>
            <a:r>
              <a:rPr dirty="0" sz="3000" spc="-10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Review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194333"/>
            <a:ext cx="8266430" cy="191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79095" marR="4572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Authors </a:t>
            </a:r>
            <a:r>
              <a:rPr dirty="0" sz="1800" spc="-85">
                <a:latin typeface="Times New Roman"/>
                <a:cs typeface="Times New Roman"/>
              </a:rPr>
              <a:t>W. </a:t>
            </a:r>
            <a:r>
              <a:rPr dirty="0" sz="1800" spc="-5">
                <a:latin typeface="Times New Roman"/>
                <a:cs typeface="Times New Roman"/>
              </a:rPr>
              <a:t>ZHAO, R. </a:t>
            </a:r>
            <a:r>
              <a:rPr dirty="0" sz="1800" spc="-25">
                <a:latin typeface="Times New Roman"/>
                <a:cs typeface="Times New Roman"/>
              </a:rPr>
              <a:t>CHELLAPPA, </a:t>
            </a:r>
            <a:r>
              <a:rPr dirty="0" sz="1800" spc="-100">
                <a:latin typeface="Times New Roman"/>
                <a:cs typeface="Times New Roman"/>
              </a:rPr>
              <a:t>P. </a:t>
            </a:r>
            <a:r>
              <a:rPr dirty="0" sz="1800" spc="-5">
                <a:latin typeface="Times New Roman"/>
                <a:cs typeface="Times New Roman"/>
              </a:rPr>
              <a:t>J. PHILLIPS, A. ROSENFELD </a:t>
            </a:r>
            <a:r>
              <a:rPr dirty="0" sz="1800">
                <a:latin typeface="Times New Roman"/>
                <a:cs typeface="Times New Roman"/>
              </a:rPr>
              <a:t>have  published a paper </a:t>
            </a:r>
            <a:r>
              <a:rPr dirty="0" sz="1800" spc="-5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2003 </a:t>
            </a:r>
            <a:r>
              <a:rPr dirty="0" sz="1800" spc="-5">
                <a:latin typeface="Times New Roman"/>
                <a:cs typeface="Times New Roman"/>
              </a:rPr>
              <a:t>ACM Computing Surveys, </a:t>
            </a:r>
            <a:r>
              <a:rPr dirty="0" sz="1800" spc="-60">
                <a:latin typeface="Times New Roman"/>
                <a:cs typeface="Times New Roman"/>
              </a:rPr>
              <a:t>Vol. </a:t>
            </a:r>
            <a:r>
              <a:rPr dirty="0" sz="1800">
                <a:latin typeface="Times New Roman"/>
                <a:cs typeface="Times New Roman"/>
              </a:rPr>
              <a:t>35 </a:t>
            </a:r>
            <a:r>
              <a:rPr dirty="0" sz="1800" spc="-5">
                <a:latin typeface="Times New Roman"/>
                <a:cs typeface="Times New Roman"/>
              </a:rPr>
              <a:t>entitled “Face  Recognition: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Literature</a:t>
            </a:r>
            <a:r>
              <a:rPr dirty="0" sz="1800" spc="-2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Survey”.</a:t>
            </a:r>
            <a:endParaRPr sz="1800">
              <a:latin typeface="Times New Roman"/>
              <a:cs typeface="Times New Roman"/>
            </a:endParaRPr>
          </a:p>
          <a:p>
            <a:pPr algn="just" marL="379095" marR="5080" indent="-367030">
              <a:lnSpc>
                <a:spcPct val="114999"/>
              </a:lnSpc>
              <a:buFont typeface="Arial"/>
              <a:buChar char="●"/>
              <a:tabLst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The authors in this </a:t>
            </a:r>
            <a:r>
              <a:rPr dirty="0" sz="1800">
                <a:latin typeface="Times New Roman"/>
                <a:cs typeface="Times New Roman"/>
              </a:rPr>
              <a:t>have </a:t>
            </a:r>
            <a:r>
              <a:rPr dirty="0" sz="1800" spc="-5">
                <a:latin typeface="Times New Roman"/>
                <a:cs typeface="Times New Roman"/>
              </a:rPr>
              <a:t>explained steps as shown in </a:t>
            </a:r>
            <a:r>
              <a:rPr dirty="0" sz="1800">
                <a:latin typeface="Times New Roman"/>
                <a:cs typeface="Times New Roman"/>
              </a:rPr>
              <a:t>below </a:t>
            </a:r>
            <a:r>
              <a:rPr dirty="0" sz="1800" spc="-5">
                <a:latin typeface="Times New Roman"/>
                <a:cs typeface="Times New Roman"/>
              </a:rPr>
              <a:t>image to </a:t>
            </a:r>
            <a:r>
              <a:rPr dirty="0" sz="1800">
                <a:latin typeface="Times New Roman"/>
                <a:cs typeface="Times New Roman"/>
              </a:rPr>
              <a:t>detect </a:t>
            </a:r>
            <a:r>
              <a:rPr dirty="0" sz="1800" spc="-5">
                <a:latin typeface="Times New Roman"/>
                <a:cs typeface="Times New Roman"/>
              </a:rPr>
              <a:t>and  </a:t>
            </a:r>
            <a:r>
              <a:rPr dirty="0" sz="1800">
                <a:latin typeface="Times New Roman"/>
                <a:cs typeface="Times New Roman"/>
              </a:rPr>
              <a:t>recognition faces from </a:t>
            </a:r>
            <a:r>
              <a:rPr dirty="0" sz="1800" spc="-5">
                <a:latin typeface="Times New Roman"/>
                <a:cs typeface="Times New Roman"/>
              </a:rPr>
              <a:t>still image as well as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video.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5372" y="3042510"/>
            <a:ext cx="2495544" cy="1763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37109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1.4 </a:t>
            </a:r>
            <a:r>
              <a:rPr dirty="0" sz="3000" spc="-10" b="1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dirty="0" sz="30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Definition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194333"/>
            <a:ext cx="8266430" cy="191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college campus sometimes students enter without identifying themselves </a:t>
            </a:r>
            <a:r>
              <a:rPr dirty="0" sz="1800">
                <a:latin typeface="Times New Roman"/>
                <a:cs typeface="Times New Roman"/>
              </a:rPr>
              <a:t>due </a:t>
            </a:r>
            <a:r>
              <a:rPr dirty="0" sz="1800" spc="-5">
                <a:latin typeface="Times New Roman"/>
                <a:cs typeface="Times New Roman"/>
              </a:rPr>
              <a:t>to  which security </a:t>
            </a:r>
            <a:r>
              <a:rPr dirty="0" sz="1800">
                <a:latin typeface="Times New Roman"/>
                <a:cs typeface="Times New Roman"/>
              </a:rPr>
              <a:t>personnel faces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consequences.</a:t>
            </a:r>
            <a:endParaRPr sz="1800">
              <a:latin typeface="Times New Roman"/>
              <a:cs typeface="Times New Roman"/>
            </a:endParaRPr>
          </a:p>
          <a:p>
            <a:pPr marL="379095" marR="508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Sometimes teachers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10">
                <a:latin typeface="Times New Roman"/>
                <a:cs typeface="Times New Roman"/>
              </a:rPr>
              <a:t>staff </a:t>
            </a:r>
            <a:r>
              <a:rPr dirty="0" sz="1800">
                <a:latin typeface="Times New Roman"/>
                <a:cs typeface="Times New Roman"/>
              </a:rPr>
              <a:t>need </a:t>
            </a:r>
            <a:r>
              <a:rPr dirty="0" sz="1800" spc="-5">
                <a:latin typeface="Times New Roman"/>
                <a:cs typeface="Times New Roman"/>
              </a:rPr>
              <a:t>to take action against </a:t>
            </a:r>
            <a:r>
              <a:rPr dirty="0" sz="1800">
                <a:latin typeface="Times New Roman"/>
                <a:cs typeface="Times New Roman"/>
              </a:rPr>
              <a:t>other department </a:t>
            </a:r>
            <a:r>
              <a:rPr dirty="0" sz="1800" spc="-5">
                <a:latin typeface="Times New Roman"/>
                <a:cs typeface="Times New Roman"/>
              </a:rPr>
              <a:t>students </a:t>
            </a:r>
            <a:r>
              <a:rPr dirty="0" sz="1800">
                <a:latin typeface="Times New Roman"/>
                <a:cs typeface="Times New Roman"/>
              </a:rPr>
              <a:t>but  </a:t>
            </a:r>
            <a:r>
              <a:rPr dirty="0" sz="1800" spc="-5">
                <a:latin typeface="Times New Roman"/>
                <a:cs typeface="Times New Roman"/>
              </a:rPr>
              <a:t>they </a:t>
            </a:r>
            <a:r>
              <a:rPr dirty="0" sz="1800" spc="-10">
                <a:latin typeface="Times New Roman"/>
                <a:cs typeface="Times New Roman"/>
              </a:rPr>
              <a:t>don’t </a:t>
            </a:r>
            <a:r>
              <a:rPr dirty="0" sz="1800">
                <a:latin typeface="Times New Roman"/>
                <a:cs typeface="Times New Roman"/>
              </a:rPr>
              <a:t>know </a:t>
            </a:r>
            <a:r>
              <a:rPr dirty="0" sz="1800" spc="-5">
                <a:latin typeface="Times New Roman"/>
                <a:cs typeface="Times New Roman"/>
              </a:rPr>
              <a:t>their </a:t>
            </a:r>
            <a:r>
              <a:rPr dirty="0" sz="1800">
                <a:latin typeface="Times New Roman"/>
                <a:cs typeface="Times New Roman"/>
              </a:rPr>
              <a:t>proper details.</a:t>
            </a:r>
            <a:endParaRPr sz="1800">
              <a:latin typeface="Times New Roman"/>
              <a:cs typeface="Times New Roman"/>
            </a:endParaRPr>
          </a:p>
          <a:p>
            <a:pPr marL="379095" marR="635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For this there must </a:t>
            </a:r>
            <a:r>
              <a:rPr dirty="0" sz="1800">
                <a:latin typeface="Times New Roman"/>
                <a:cs typeface="Times New Roman"/>
              </a:rPr>
              <a:t>be proper </a:t>
            </a:r>
            <a:r>
              <a:rPr dirty="0" sz="1800" spc="-5">
                <a:latin typeface="Times New Roman"/>
                <a:cs typeface="Times New Roman"/>
              </a:rPr>
              <a:t>and secured method to identify students and take actions  </a:t>
            </a:r>
            <a:r>
              <a:rPr dirty="0" sz="1800" spc="-15">
                <a:latin typeface="Times New Roman"/>
                <a:cs typeface="Times New Roman"/>
              </a:rPr>
              <a:t>accordingly.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1.5</a:t>
            </a:r>
            <a:r>
              <a:rPr dirty="0" sz="30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Scope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208259"/>
            <a:ext cx="6367780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applied to identify students </a:t>
            </a:r>
            <a:r>
              <a:rPr dirty="0" sz="1800">
                <a:latin typeface="Times New Roman"/>
                <a:cs typeface="Times New Roman"/>
              </a:rPr>
              <a:t>&amp; register visitors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colleges.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applied to send message 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whatsapp.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8" y="1194333"/>
            <a:ext cx="8274684" cy="34016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Reactjs:</a:t>
            </a:r>
            <a:endParaRPr sz="1800">
              <a:latin typeface="Times New Roman"/>
              <a:cs typeface="Times New Roman"/>
            </a:endParaRPr>
          </a:p>
          <a:p>
            <a:pPr lvl="1" marL="836294" marR="5080" indent="-367030">
              <a:lnSpc>
                <a:spcPct val="125000"/>
              </a:lnSpc>
              <a:spcBef>
                <a:spcPts val="305"/>
              </a:spcBef>
              <a:buSzPct val="128571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latin typeface="Times New Roman"/>
                <a:cs typeface="Times New Roman"/>
              </a:rPr>
              <a:t>React is an </a:t>
            </a:r>
            <a:r>
              <a:rPr dirty="0" sz="1400">
                <a:latin typeface="Times New Roman"/>
                <a:cs typeface="Times New Roman"/>
              </a:rPr>
              <a:t>open-source, front </a:t>
            </a:r>
            <a:r>
              <a:rPr dirty="0" sz="1400" spc="-5">
                <a:latin typeface="Times New Roman"/>
                <a:cs typeface="Times New Roman"/>
              </a:rPr>
              <a:t>end, JavaScript library </a:t>
            </a:r>
            <a:r>
              <a:rPr dirty="0" sz="1400">
                <a:latin typeface="Times New Roman"/>
                <a:cs typeface="Times New Roman"/>
              </a:rPr>
              <a:t>for building user </a:t>
            </a:r>
            <a:r>
              <a:rPr dirty="0" sz="1400" spc="-5">
                <a:latin typeface="Times New Roman"/>
                <a:cs typeface="Times New Roman"/>
              </a:rPr>
              <a:t>interfaces </a:t>
            </a:r>
            <a:r>
              <a:rPr dirty="0" sz="1400">
                <a:latin typeface="Times New Roman"/>
                <a:cs typeface="Times New Roman"/>
              </a:rPr>
              <a:t>or </a:t>
            </a:r>
            <a:r>
              <a:rPr dirty="0" sz="1400" spc="-5">
                <a:latin typeface="Times New Roman"/>
                <a:cs typeface="Times New Roman"/>
              </a:rPr>
              <a:t>UI components.  React can </a:t>
            </a:r>
            <a:r>
              <a:rPr dirty="0" sz="1400">
                <a:latin typeface="Times New Roman"/>
                <a:cs typeface="Times New Roman"/>
              </a:rPr>
              <a:t>be used </a:t>
            </a:r>
            <a:r>
              <a:rPr dirty="0" sz="1400" spc="-5">
                <a:latin typeface="Times New Roman"/>
                <a:cs typeface="Times New Roman"/>
              </a:rPr>
              <a:t>as </a:t>
            </a:r>
            <a:r>
              <a:rPr dirty="0" sz="1400">
                <a:latin typeface="Times New Roman"/>
                <a:cs typeface="Times New Roman"/>
              </a:rPr>
              <a:t>a base </a:t>
            </a:r>
            <a:r>
              <a:rPr dirty="0" sz="1400" spc="-5">
                <a:latin typeface="Times New Roman"/>
                <a:cs typeface="Times New Roman"/>
              </a:rPr>
              <a:t>in the </a:t>
            </a:r>
            <a:r>
              <a:rPr dirty="0" sz="1400">
                <a:latin typeface="Times New Roman"/>
                <a:cs typeface="Times New Roman"/>
              </a:rPr>
              <a:t>development of </a:t>
            </a:r>
            <a:r>
              <a:rPr dirty="0" sz="1400" spc="-5">
                <a:latin typeface="Times New Roman"/>
                <a:cs typeface="Times New Roman"/>
              </a:rPr>
              <a:t>single-page </a:t>
            </a:r>
            <a:r>
              <a:rPr dirty="0" sz="1400">
                <a:latin typeface="Times New Roman"/>
                <a:cs typeface="Times New Roman"/>
              </a:rPr>
              <a:t>or </a:t>
            </a:r>
            <a:r>
              <a:rPr dirty="0" sz="1400" spc="-5">
                <a:latin typeface="Times New Roman"/>
                <a:cs typeface="Times New Roman"/>
              </a:rPr>
              <a:t>mobile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Nodejs:</a:t>
            </a:r>
            <a:endParaRPr sz="1800">
              <a:latin typeface="Times New Roman"/>
              <a:cs typeface="Times New Roman"/>
            </a:endParaRPr>
          </a:p>
          <a:p>
            <a:pPr lvl="1" marL="836294" marR="6985" indent="-367030">
              <a:lnSpc>
                <a:spcPct val="125000"/>
              </a:lnSpc>
              <a:spcBef>
                <a:spcPts val="305"/>
              </a:spcBef>
              <a:buSzPct val="128571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latin typeface="Times New Roman"/>
                <a:cs typeface="Times New Roman"/>
              </a:rPr>
              <a:t>Node.js is an </a:t>
            </a:r>
            <a:r>
              <a:rPr dirty="0" sz="1400">
                <a:latin typeface="Times New Roman"/>
                <a:cs typeface="Times New Roman"/>
              </a:rPr>
              <a:t>open-source, </a:t>
            </a:r>
            <a:r>
              <a:rPr dirty="0" sz="1400" spc="-5">
                <a:latin typeface="Times New Roman"/>
                <a:cs typeface="Times New Roman"/>
              </a:rPr>
              <a:t>cross-platform, </a:t>
            </a:r>
            <a:r>
              <a:rPr dirty="0" sz="1400">
                <a:latin typeface="Times New Roman"/>
                <a:cs typeface="Times New Roman"/>
              </a:rPr>
              <a:t>back-end </a:t>
            </a:r>
            <a:r>
              <a:rPr dirty="0" sz="1400" spc="-5">
                <a:latin typeface="Times New Roman"/>
                <a:cs typeface="Times New Roman"/>
              </a:rPr>
              <a:t>JavaScript </a:t>
            </a:r>
            <a:r>
              <a:rPr dirty="0" sz="1400">
                <a:latin typeface="Times New Roman"/>
                <a:cs typeface="Times New Roman"/>
              </a:rPr>
              <a:t>runtime </a:t>
            </a:r>
            <a:r>
              <a:rPr dirty="0" sz="1400" spc="-5">
                <a:latin typeface="Times New Roman"/>
                <a:cs typeface="Times New Roman"/>
              </a:rPr>
              <a:t>environment that </a:t>
            </a:r>
            <a:r>
              <a:rPr dirty="0" sz="1400">
                <a:latin typeface="Times New Roman"/>
                <a:cs typeface="Times New Roman"/>
              </a:rPr>
              <a:t>runs on </a:t>
            </a:r>
            <a:r>
              <a:rPr dirty="0" sz="1400" spc="-5">
                <a:latin typeface="Times New Roman"/>
                <a:cs typeface="Times New Roman"/>
              </a:rPr>
              <a:t>the V8  engine and executes JavaScript code </a:t>
            </a:r>
            <a:r>
              <a:rPr dirty="0" sz="1400">
                <a:latin typeface="Times New Roman"/>
                <a:cs typeface="Times New Roman"/>
              </a:rPr>
              <a:t>outside a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browser.</a:t>
            </a:r>
            <a:endParaRPr sz="14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Times New Roman"/>
                <a:cs typeface="Times New Roman"/>
              </a:rPr>
              <a:t>Face-api.js:</a:t>
            </a:r>
            <a:endParaRPr sz="1800">
              <a:latin typeface="Times New Roman"/>
              <a:cs typeface="Times New Roman"/>
            </a:endParaRPr>
          </a:p>
          <a:p>
            <a:pPr lvl="1" marL="836294" marR="9525" indent="-336550">
              <a:lnSpc>
                <a:spcPct val="114999"/>
              </a:lnSpc>
              <a:spcBef>
                <a:spcPts val="9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latin typeface="Times New Roman"/>
                <a:cs typeface="Times New Roman"/>
              </a:rPr>
              <a:t>JavaScript API </a:t>
            </a:r>
            <a:r>
              <a:rPr dirty="0" sz="1400">
                <a:latin typeface="Times New Roman"/>
                <a:cs typeface="Times New Roman"/>
              </a:rPr>
              <a:t>for face detection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face recognition </a:t>
            </a:r>
            <a:r>
              <a:rPr dirty="0" sz="1400" spc="-5">
                <a:latin typeface="Times New Roman"/>
                <a:cs typeface="Times New Roman"/>
              </a:rPr>
              <a:t>in the </a:t>
            </a:r>
            <a:r>
              <a:rPr dirty="0" sz="1400">
                <a:latin typeface="Times New Roman"/>
                <a:cs typeface="Times New Roman"/>
              </a:rPr>
              <a:t>browser </a:t>
            </a:r>
            <a:r>
              <a:rPr dirty="0" sz="1400" spc="-5">
                <a:latin typeface="Times New Roman"/>
                <a:cs typeface="Times New Roman"/>
              </a:rPr>
              <a:t>implemented </a:t>
            </a:r>
            <a:r>
              <a:rPr dirty="0" sz="1400">
                <a:latin typeface="Times New Roman"/>
                <a:cs typeface="Times New Roman"/>
              </a:rPr>
              <a:t>on </a:t>
            </a:r>
            <a:r>
              <a:rPr dirty="0" sz="1400" spc="-5">
                <a:latin typeface="Times New Roman"/>
                <a:cs typeface="Times New Roman"/>
              </a:rPr>
              <a:t>top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the  </a:t>
            </a:r>
            <a:r>
              <a:rPr dirty="0" sz="1400" spc="-15">
                <a:latin typeface="Times New Roman"/>
                <a:cs typeface="Times New Roman"/>
              </a:rPr>
              <a:t>tensorflow.js </a:t>
            </a:r>
            <a:r>
              <a:rPr dirty="0" sz="1400" spc="-5">
                <a:latin typeface="Times New Roman"/>
                <a:cs typeface="Times New Roman"/>
              </a:rPr>
              <a:t>core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API.</a:t>
            </a:r>
            <a:endParaRPr sz="14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latin typeface="Times New Roman"/>
                <a:cs typeface="Times New Roman"/>
              </a:rPr>
              <a:t>Twilio:</a:t>
            </a:r>
            <a:endParaRPr sz="1800">
              <a:latin typeface="Times New Roman"/>
              <a:cs typeface="Times New Roman"/>
            </a:endParaRPr>
          </a:p>
          <a:p>
            <a:pPr lvl="1" marL="836294" marR="13335" indent="-336550">
              <a:lnSpc>
                <a:spcPct val="114999"/>
              </a:lnSpc>
              <a:spcBef>
                <a:spcPts val="9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20">
                <a:latin typeface="Times New Roman"/>
                <a:cs typeface="Times New Roman"/>
              </a:rPr>
              <a:t>Twilio </a:t>
            </a:r>
            <a:r>
              <a:rPr dirty="0" sz="1400" spc="-5">
                <a:latin typeface="Times New Roman"/>
                <a:cs typeface="Times New Roman"/>
              </a:rPr>
              <a:t>allows software </a:t>
            </a:r>
            <a:r>
              <a:rPr dirty="0" sz="1400">
                <a:latin typeface="Times New Roman"/>
                <a:cs typeface="Times New Roman"/>
              </a:rPr>
              <a:t>developers </a:t>
            </a: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programmatically </a:t>
            </a:r>
            <a:r>
              <a:rPr dirty="0" sz="1400" spc="-5">
                <a:latin typeface="Times New Roman"/>
                <a:cs typeface="Times New Roman"/>
              </a:rPr>
              <a:t>make and </a:t>
            </a:r>
            <a:r>
              <a:rPr dirty="0" sz="1400">
                <a:latin typeface="Times New Roman"/>
                <a:cs typeface="Times New Roman"/>
              </a:rPr>
              <a:t>receive phone </a:t>
            </a:r>
            <a:r>
              <a:rPr dirty="0" sz="1400" spc="-5">
                <a:latin typeface="Times New Roman"/>
                <a:cs typeface="Times New Roman"/>
              </a:rPr>
              <a:t>calls, send and </a:t>
            </a:r>
            <a:r>
              <a:rPr dirty="0" sz="1400">
                <a:latin typeface="Times New Roman"/>
                <a:cs typeface="Times New Roman"/>
              </a:rPr>
              <a:t>receive  </a:t>
            </a:r>
            <a:r>
              <a:rPr dirty="0" sz="1400" spc="-5">
                <a:latin typeface="Times New Roman"/>
                <a:cs typeface="Times New Roman"/>
              </a:rPr>
              <a:t>text messages, and </a:t>
            </a:r>
            <a:r>
              <a:rPr dirty="0" sz="1400">
                <a:latin typeface="Times New Roman"/>
                <a:cs typeface="Times New Roman"/>
              </a:rPr>
              <a:t>perform other </a:t>
            </a:r>
            <a:r>
              <a:rPr dirty="0" sz="1400" spc="-5">
                <a:latin typeface="Times New Roman"/>
                <a:cs typeface="Times New Roman"/>
              </a:rPr>
              <a:t>communication </a:t>
            </a:r>
            <a:r>
              <a:rPr dirty="0" sz="1400">
                <a:latin typeface="Times New Roman"/>
                <a:cs typeface="Times New Roman"/>
              </a:rPr>
              <a:t>functions using </a:t>
            </a:r>
            <a:r>
              <a:rPr dirty="0" sz="1400" spc="-5">
                <a:latin typeface="Times New Roman"/>
                <a:cs typeface="Times New Roman"/>
              </a:rPr>
              <a:t>its web service</a:t>
            </a:r>
            <a:r>
              <a:rPr dirty="0" sz="1400" spc="-1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APIs.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33750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Times New Roman"/>
                <a:cs typeface="Times New Roman"/>
              </a:rPr>
              <a:t>1.6 </a:t>
            </a:r>
            <a:r>
              <a:rPr dirty="0" sz="3000" spc="-40" b="1">
                <a:solidFill>
                  <a:srgbClr val="000000"/>
                </a:solidFill>
                <a:latin typeface="Times New Roman"/>
                <a:cs typeface="Times New Roman"/>
              </a:rPr>
              <a:t>Technology</a:t>
            </a:r>
            <a:r>
              <a:rPr dirty="0" sz="3000" spc="-1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Times New Roman"/>
                <a:cs typeface="Times New Roman"/>
              </a:rPr>
              <a:t>stack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2021-05-22T16:51:05Z</dcterms:created>
  <dcterms:modified xsi:type="dcterms:W3CDTF">2021-05-22T16:51:05Z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2021-05-22T00:00:00Z</vt:filetime>
  </property>
</Properties>
</file>