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11/30/2020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11/30/2020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catalog/all-india-pincode-directory?filters%5Bfield_catalog_reference%5D=85840&amp;format=json&amp;offset=0&amp;limit=6&amp;sort%5Bcreated%5D=de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dirty="0"/>
              <a:t>Comparing similarity of neighborhoods in the cities of India</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fontScale="62500" lnSpcReduction="20000"/>
          </a:bodyPr>
          <a:lstStyle/>
          <a:p>
            <a:r>
              <a:rPr lang="en-IN" dirty="0">
                <a:latin typeface="Arial" panose="020B0604020202020204" pitchFamily="34" charset="0"/>
                <a:cs typeface="Arial" panose="020B0604020202020204" pitchFamily="34" charset="0"/>
              </a:rPr>
              <a:t>India is the seventh largest country in the world by geographical area and world’s second-most populous country with more than 1.38 crore people. According to Census of India 2011, there are 7935 cities. </a:t>
            </a:r>
          </a:p>
          <a:p>
            <a:r>
              <a:rPr lang="en-IN" dirty="0">
                <a:latin typeface="Arial" panose="020B0604020202020204" pitchFamily="34" charset="0"/>
                <a:cs typeface="Arial" panose="020B0604020202020204" pitchFamily="34" charset="0"/>
              </a:rPr>
              <a:t>The number of metropolitan cities having million plus population has also increased from 35 to 53 as per 2011 census. </a:t>
            </a:r>
          </a:p>
          <a:p>
            <a:r>
              <a:rPr lang="en-IN" dirty="0">
                <a:latin typeface="Arial" panose="020B0604020202020204" pitchFamily="34" charset="0"/>
                <a:cs typeface="Arial" panose="020B0604020202020204" pitchFamily="34" charset="0"/>
              </a:rPr>
              <a:t>In the current modern world citizens migrate from one place to another for a better opportunity.</a:t>
            </a:r>
          </a:p>
          <a:p>
            <a:r>
              <a:rPr lang="en-IN" dirty="0">
                <a:latin typeface="Arial" panose="020B0604020202020204" pitchFamily="34" charset="0"/>
                <a:cs typeface="Arial" panose="020B0604020202020204" pitchFamily="34" charset="0"/>
              </a:rPr>
              <a:t>The world is facing an unprecedented threat from the COVID-19 pandemic. It is difficult for a citizen who wants to explore the whole new city and choose the locality in order to find a place of reside. </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aim of the project is to compare the cities of India to find the similarities based on the venues in the neighbourhood. This helps the working class people who may have to move to new city and are looking for the comfortable locality to stay. The locality they would want to choose is dependent on the lifestyle they carry that is in turn dependent majorly on the venues in the nearby locality. For example some people prefer to stay in a neighbourhood which has restaurants, shopping malls in the near vicinity whereas some people prefer staying near to parks, recreational zones etc. In this project, I will be making an attempt to compare the similarities of cities Pune and Bangalore City, and this methodology can be extended to compare any cities of India. Both these cities are culturally diversified, vibrant and full of opportunities for a working professional.</a:t>
            </a: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Data</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IN" sz="1800" dirty="0">
                <a:latin typeface="Arial" panose="020B0604020202020204" pitchFamily="34" charset="0"/>
                <a:cs typeface="Arial" panose="020B0604020202020204" pitchFamily="34" charset="0"/>
              </a:rPr>
              <a:t>Post office is a Indian public facility that provides mail services, including accepting of letters and parcels, providing post office boxes to every nook and corner of the country, a dataset All India </a:t>
            </a:r>
            <a:r>
              <a:rPr lang="en-IN" sz="1800" dirty="0" err="1">
                <a:latin typeface="Arial" panose="020B0604020202020204" pitchFamily="34" charset="0"/>
                <a:cs typeface="Arial" panose="020B0604020202020204" pitchFamily="34" charset="0"/>
              </a:rPr>
              <a:t>Pincode</a:t>
            </a:r>
            <a:r>
              <a:rPr lang="en-IN" sz="1800" dirty="0">
                <a:latin typeface="Arial" panose="020B0604020202020204" pitchFamily="34" charset="0"/>
                <a:cs typeface="Arial" panose="020B0604020202020204" pitchFamily="34" charset="0"/>
              </a:rPr>
              <a:t> </a:t>
            </a:r>
            <a:r>
              <a:rPr lang="en-IN" sz="1800" u="sng" dirty="0">
                <a:latin typeface="Arial" panose="020B0604020202020204" pitchFamily="34" charset="0"/>
                <a:cs typeface="Arial" panose="020B0604020202020204" pitchFamily="34" charset="0"/>
                <a:hlinkClick r:id="rId2"/>
              </a:rPr>
              <a:t>Dataset</a:t>
            </a:r>
            <a:r>
              <a:rPr lang="en-IN" sz="1800" dirty="0">
                <a:latin typeface="Arial" panose="020B0604020202020204" pitchFamily="34" charset="0"/>
                <a:cs typeface="Arial" panose="020B0604020202020204" pitchFamily="34" charset="0"/>
              </a:rPr>
              <a:t> from the Open Government Data(OGD) Platform India is used to derive the </a:t>
            </a:r>
            <a:r>
              <a:rPr lang="en-IN" sz="1800" dirty="0" err="1">
                <a:latin typeface="Arial" panose="020B0604020202020204" pitchFamily="34" charset="0"/>
                <a:cs typeface="Arial" panose="020B0604020202020204" pitchFamily="34" charset="0"/>
              </a:rPr>
              <a:t>neighborhoods</a:t>
            </a:r>
            <a:r>
              <a:rPr lang="en-IN" sz="1800" dirty="0">
                <a:latin typeface="Arial" panose="020B0604020202020204" pitchFamily="34" charset="0"/>
                <a:cs typeface="Arial" panose="020B0604020202020204" pitchFamily="34" charset="0"/>
              </a:rPr>
              <a:t> of cities.</a:t>
            </a:r>
          </a:p>
          <a:p>
            <a:r>
              <a:rPr lang="en-IN" sz="1800" dirty="0" err="1">
                <a:latin typeface="Arial" panose="020B0604020202020204" pitchFamily="34" charset="0"/>
                <a:cs typeface="Arial" panose="020B0604020202020204" pitchFamily="34" charset="0"/>
              </a:rPr>
              <a:t>Geopy</a:t>
            </a:r>
            <a:r>
              <a:rPr lang="en-IN" sz="1800" dirty="0">
                <a:latin typeface="Arial" panose="020B0604020202020204" pitchFamily="34" charset="0"/>
                <a:cs typeface="Arial" panose="020B0604020202020204" pitchFamily="34" charset="0"/>
              </a:rPr>
              <a:t> client to fetch the coordinates of the neighbourhood.</a:t>
            </a:r>
          </a:p>
          <a:p>
            <a:r>
              <a:rPr lang="en-IN" sz="1800" dirty="0" err="1">
                <a:latin typeface="Arial" panose="020B0604020202020204" pitchFamily="34" charset="0"/>
                <a:cs typeface="Arial" panose="020B0604020202020204" pitchFamily="34" charset="0"/>
              </a:rPr>
              <a:t>FourSquare</a:t>
            </a:r>
            <a:r>
              <a:rPr lang="en-IN" sz="1800" dirty="0">
                <a:latin typeface="Arial" panose="020B0604020202020204" pitchFamily="34" charset="0"/>
                <a:cs typeface="Arial" panose="020B0604020202020204" pitchFamily="34" charset="0"/>
              </a:rPr>
              <a:t> API to get 100 venues in the 1500 meters radius of the </a:t>
            </a:r>
            <a:r>
              <a:rPr lang="en-IN" sz="1800" dirty="0" err="1">
                <a:latin typeface="Arial" panose="020B0604020202020204" pitchFamily="34" charset="0"/>
                <a:cs typeface="Arial" panose="020B0604020202020204" pitchFamily="34" charset="0"/>
              </a:rPr>
              <a:t>neighborhood</a:t>
            </a:r>
            <a:r>
              <a:rPr lang="en-IN" sz="1800" dirty="0">
                <a:latin typeface="Arial" panose="020B0604020202020204" pitchFamily="34" charset="0"/>
                <a:cs typeface="Arial" panose="020B0604020202020204" pitchFamily="34" charset="0"/>
              </a:rPr>
              <a:t>.</a:t>
            </a:r>
          </a:p>
          <a:p>
            <a:r>
              <a:rPr lang="en-IN" sz="1800" dirty="0">
                <a:latin typeface="Arial" panose="020B0604020202020204" pitchFamily="34" charset="0"/>
                <a:cs typeface="Arial" panose="020B0604020202020204" pitchFamily="34" charset="0"/>
              </a:rPr>
              <a:t>Data cleaning to discard unnecessary features, duplicate records on the filtered dataset of Pune and Bangalore.</a:t>
            </a:r>
          </a:p>
          <a:p>
            <a:r>
              <a:rPr lang="en-US" sz="1800" dirty="0">
                <a:latin typeface="Arial" panose="020B0604020202020204" pitchFamily="34" charset="0"/>
                <a:cs typeface="Arial" panose="020B0604020202020204" pitchFamily="34" charset="0"/>
              </a:rPr>
              <a:t>We have 105 and 147 neighborhoods with their geographical coordinates.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a:xfrm>
            <a:off x="848412" y="327417"/>
            <a:ext cx="10505388" cy="728385"/>
          </a:xfrm>
        </p:spPr>
        <p:txBody>
          <a:bodyPr>
            <a:normAutofit fontScale="90000"/>
          </a:bodyPr>
          <a:lstStyle/>
          <a:p>
            <a:r>
              <a:rPr lang="en-US" b="1" dirty="0">
                <a:latin typeface="Arial" panose="020B0604020202020204" pitchFamily="34" charset="0"/>
                <a:cs typeface="Arial" panose="020B0604020202020204" pitchFamily="34" charset="0"/>
              </a:rPr>
              <a:t>Methodology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B96667D2-57AB-4E9B-80B9-3BA970BBE4D3}"/>
              </a:ext>
            </a:extLst>
          </p:cNvPr>
          <p:cNvPicPr/>
          <p:nvPr/>
        </p:nvPicPr>
        <p:blipFill>
          <a:blip r:embed="rId2"/>
          <a:stretch>
            <a:fillRect/>
          </a:stretch>
        </p:blipFill>
        <p:spPr>
          <a:xfrm>
            <a:off x="2238640" y="901403"/>
            <a:ext cx="7971817" cy="4900795"/>
          </a:xfrm>
          <a:prstGeom prst="rect">
            <a:avLst/>
          </a:prstGeom>
        </p:spPr>
      </p:pic>
      <p:sp>
        <p:nvSpPr>
          <p:cNvPr id="7" name="TextBox 6">
            <a:extLst>
              <a:ext uri="{FF2B5EF4-FFF2-40B4-BE49-F238E27FC236}">
                <a16:creationId xmlns:a16="http://schemas.microsoft.com/office/drawing/2014/main" id="{1C9C0ED2-6B8B-4575-825B-E8949D146C3D}"/>
              </a:ext>
            </a:extLst>
          </p:cNvPr>
          <p:cNvSpPr txBox="1"/>
          <p:nvPr/>
        </p:nvSpPr>
        <p:spPr>
          <a:xfrm>
            <a:off x="4699744" y="5802198"/>
            <a:ext cx="2557089"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Neighbourhoods of Pune </a:t>
            </a:r>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110693-1A36-40DE-A471-6B8BE7C1DA11}"/>
              </a:ext>
            </a:extLst>
          </p:cNvPr>
          <p:cNvPicPr/>
          <p:nvPr/>
        </p:nvPicPr>
        <p:blipFill>
          <a:blip r:embed="rId2"/>
          <a:stretch>
            <a:fillRect/>
          </a:stretch>
        </p:blipFill>
        <p:spPr>
          <a:xfrm>
            <a:off x="2033080" y="583660"/>
            <a:ext cx="7859949" cy="4727642"/>
          </a:xfrm>
          <a:prstGeom prst="rect">
            <a:avLst/>
          </a:prstGeom>
        </p:spPr>
      </p:pic>
      <p:sp>
        <p:nvSpPr>
          <p:cNvPr id="5" name="TextBox 4">
            <a:extLst>
              <a:ext uri="{FF2B5EF4-FFF2-40B4-BE49-F238E27FC236}">
                <a16:creationId xmlns:a16="http://schemas.microsoft.com/office/drawing/2014/main" id="{F81B794E-01C8-4924-B77C-87EC892E5D6F}"/>
              </a:ext>
            </a:extLst>
          </p:cNvPr>
          <p:cNvSpPr txBox="1"/>
          <p:nvPr/>
        </p:nvSpPr>
        <p:spPr>
          <a:xfrm>
            <a:off x="4684509" y="5311302"/>
            <a:ext cx="2894642"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Neighbourhoods of Bangalore </a:t>
            </a:r>
          </a:p>
        </p:txBody>
      </p:sp>
    </p:spTree>
    <p:extLst>
      <p:ext uri="{BB962C8B-B14F-4D97-AF65-F5344CB8AC3E}">
        <p14:creationId xmlns:p14="http://schemas.microsoft.com/office/powerpoint/2010/main" val="30696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7B934-956D-4BB4-AF56-A9E0A4DB9769}"/>
              </a:ext>
            </a:extLst>
          </p:cNvPr>
          <p:cNvSpPr>
            <a:spLocks noGrp="1"/>
          </p:cNvSpPr>
          <p:nvPr>
            <p:ph idx="1"/>
          </p:nvPr>
        </p:nvSpPr>
        <p:spPr>
          <a:xfrm>
            <a:off x="838200" y="631596"/>
            <a:ext cx="10515600" cy="5545367"/>
          </a:xfrm>
        </p:spPr>
        <p:txBody>
          <a:bodyPr>
            <a:normAutofit/>
          </a:bodyPr>
          <a:lstStyle/>
          <a:p>
            <a:r>
              <a:rPr lang="en-IN" sz="1800" dirty="0">
                <a:latin typeface="Arial" panose="020B0604020202020204" pitchFamily="34" charset="0"/>
                <a:cs typeface="Arial" panose="020B0604020202020204" pitchFamily="34" charset="0"/>
              </a:rPr>
              <a:t>The neighbourhood points on the map are closely and uniformly placed. Hence the radius of 1500 meters is chosen to get the venues in the </a:t>
            </a:r>
            <a:r>
              <a:rPr lang="en-IN" sz="1800" dirty="0" err="1">
                <a:latin typeface="Arial" panose="020B0604020202020204" pitchFamily="34" charset="0"/>
                <a:cs typeface="Arial" panose="020B0604020202020204" pitchFamily="34" charset="0"/>
              </a:rPr>
              <a:t>neighborhoods</a:t>
            </a:r>
            <a:r>
              <a:rPr lang="en-IN" sz="1800" dirty="0">
                <a:latin typeface="Arial" panose="020B0604020202020204" pitchFamily="34" charset="0"/>
                <a:cs typeface="Arial" panose="020B0604020202020204" pitchFamily="34" charset="0"/>
              </a:rPr>
              <a:t>.</a:t>
            </a:r>
          </a:p>
          <a:p>
            <a:r>
              <a:rPr lang="en-IN" sz="1800" dirty="0">
                <a:latin typeface="Arial" panose="020B0604020202020204" pitchFamily="34" charset="0"/>
                <a:cs typeface="Arial" panose="020B0604020202020204" pitchFamily="34" charset="0"/>
              </a:rPr>
              <a:t>Unsupervised learning methodology to be applied to identify the existing relationship(similarity) between two cities.</a:t>
            </a:r>
          </a:p>
          <a:p>
            <a:r>
              <a:rPr lang="en-IN" sz="1800" dirty="0">
                <a:latin typeface="Arial" panose="020B0604020202020204" pitchFamily="34" charset="0"/>
                <a:cs typeface="Arial" panose="020B0604020202020204" pitchFamily="34" charset="0"/>
              </a:rPr>
              <a:t>To apply the machine learning technique, the data is required to be meaningful and in terms of the type of venues that exist in the neighbourhood. </a:t>
            </a:r>
          </a:p>
          <a:p>
            <a:r>
              <a:rPr lang="en-IN" sz="1800" dirty="0">
                <a:latin typeface="Arial" panose="020B0604020202020204" pitchFamily="34" charset="0"/>
                <a:cs typeface="Arial" panose="020B0604020202020204" pitchFamily="34" charset="0"/>
              </a:rPr>
              <a:t>One-hot encoding is used on the categorical data venue type and the mean of the values is taken to represent the neighbourhood in terms of venue type.</a:t>
            </a:r>
          </a:p>
          <a:p>
            <a:r>
              <a:rPr lang="en-IN" sz="1800" dirty="0">
                <a:latin typeface="Arial" panose="020B0604020202020204" pitchFamily="34" charset="0"/>
                <a:cs typeface="Arial" panose="020B0604020202020204" pitchFamily="34" charset="0"/>
              </a:rPr>
              <a:t>K-means clustering algorithm identifies the k number of centroids, and then allocates every data point to the nearest cluster centroid. K-means clustering is one of the simplest, popular unsupervised machine learning algorithms and is suited to solve the problem of this project</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70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Cluster 0 - </a:t>
            </a:r>
            <a:r>
              <a:rPr lang="en-IN" sz="1800" dirty="0">
                <a:latin typeface="Arial" panose="020B0604020202020204" pitchFamily="34" charset="0"/>
                <a:cs typeface="Arial" panose="020B0604020202020204" pitchFamily="34" charset="0"/>
              </a:rPr>
              <a:t>Many restaurants, departmental stores, café, coffee shop, brewery.</a:t>
            </a:r>
          </a:p>
          <a:p>
            <a:r>
              <a:rPr lang="en-IN" sz="1800" dirty="0">
                <a:latin typeface="Arial" panose="020B0604020202020204" pitchFamily="34" charset="0"/>
                <a:cs typeface="Arial" panose="020B0604020202020204" pitchFamily="34" charset="0"/>
              </a:rPr>
              <a:t>Cluster 1- Scenic outlook, zoo.</a:t>
            </a:r>
          </a:p>
          <a:p>
            <a:r>
              <a:rPr lang="en-IN" sz="1800" dirty="0">
                <a:latin typeface="Arial" panose="020B0604020202020204" pitchFamily="34" charset="0"/>
                <a:cs typeface="Arial" panose="020B0604020202020204" pitchFamily="34" charset="0"/>
              </a:rPr>
              <a:t>Cluster 2 - Indian restaurants, café, coffee shop, fast food, dessert shops</a:t>
            </a:r>
          </a:p>
          <a:p>
            <a:r>
              <a:rPr lang="en-IN" sz="1800" dirty="0">
                <a:latin typeface="Arial" panose="020B0604020202020204" pitchFamily="34" charset="0"/>
                <a:cs typeface="Arial" panose="020B0604020202020204" pitchFamily="34" charset="0"/>
              </a:rPr>
              <a:t>Cluster 3 – ATMs, Auto workshops, Restaurants, Pizza shops.</a:t>
            </a:r>
          </a:p>
          <a:p>
            <a:r>
              <a:rPr lang="en-IN" sz="1800" dirty="0">
                <a:latin typeface="Arial" panose="020B0604020202020204" pitchFamily="34" charset="0"/>
                <a:cs typeface="Arial" panose="020B0604020202020204" pitchFamily="34" charset="0"/>
              </a:rPr>
              <a:t>Cluster 4 – Resorts, Lake, Trails, Farms, </a:t>
            </a:r>
          </a:p>
          <a:p>
            <a:r>
              <a:rPr lang="en-IN" sz="1800" dirty="0">
                <a:latin typeface="Arial" panose="020B0604020202020204" pitchFamily="34" charset="0"/>
                <a:cs typeface="Arial" panose="020B0604020202020204" pitchFamily="34" charset="0"/>
              </a:rPr>
              <a:t>Cluster 5 – Indian restaurants, flea market, Gym, bakery, garden , super markets.</a:t>
            </a:r>
          </a:p>
        </p:txBody>
      </p:sp>
    </p:spTree>
    <p:extLst>
      <p:ext uri="{BB962C8B-B14F-4D97-AF65-F5344CB8AC3E}">
        <p14:creationId xmlns:p14="http://schemas.microsoft.com/office/powerpoint/2010/main" val="312758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 purpose of this project was to demonstrate the methodology to explore and find similarities of the neighborhoods based on the venues in the neighborhoods in any two cities.</a:t>
            </a:r>
          </a:p>
          <a:p>
            <a:r>
              <a:rPr lang="en-US" sz="1800" dirty="0">
                <a:latin typeface="Arial" panose="020B0604020202020204" pitchFamily="34" charset="0"/>
                <a:cs typeface="Arial" panose="020B0604020202020204" pitchFamily="34" charset="0"/>
              </a:rPr>
              <a:t>This idea can be applied to any other cities of India, the all </a:t>
            </a:r>
            <a:r>
              <a:rPr lang="en-US" sz="1800" dirty="0" err="1">
                <a:latin typeface="Arial" panose="020B0604020202020204" pitchFamily="34" charset="0"/>
                <a:cs typeface="Arial" panose="020B0604020202020204" pitchFamily="34" charset="0"/>
              </a:rPr>
              <a:t>india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pincode</a:t>
            </a:r>
            <a:r>
              <a:rPr lang="en-US" sz="1800" dirty="0">
                <a:latin typeface="Arial" panose="020B0604020202020204" pitchFamily="34" charset="0"/>
                <a:cs typeface="Arial" panose="020B0604020202020204" pitchFamily="34" charset="0"/>
              </a:rPr>
              <a:t> dataset provided by OGD India platform has </a:t>
            </a:r>
            <a:r>
              <a:rPr lang="en-US" sz="1800" dirty="0" err="1">
                <a:latin typeface="Arial" panose="020B0604020202020204" pitchFamily="34" charset="0"/>
                <a:cs typeface="Arial" panose="020B0604020202020204" pitchFamily="34" charset="0"/>
              </a:rPr>
              <a:t>neighbourhoods</a:t>
            </a:r>
            <a:r>
              <a:rPr lang="en-US" sz="1800" dirty="0">
                <a:latin typeface="Arial" panose="020B0604020202020204" pitchFamily="34" charset="0"/>
                <a:cs typeface="Arial" panose="020B0604020202020204" pitchFamily="34" charset="0"/>
              </a:rPr>
              <a:t> of all the cities in India.</a:t>
            </a:r>
          </a:p>
          <a:p>
            <a:r>
              <a:rPr lang="en-US" sz="1800" dirty="0">
                <a:latin typeface="Arial" panose="020B0604020202020204" pitchFamily="34" charset="0"/>
                <a:cs typeface="Arial" panose="020B0604020202020204" pitchFamily="34" charset="0"/>
              </a:rPr>
              <a:t>Further we could include the cost of living by including the rental data for creating clusters, there are lot of websites which advertise and display the rental price of the properties.</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731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Battle of Neighborhood</vt:lpstr>
      <vt:lpstr>Introduction</vt:lpstr>
      <vt:lpstr>Data</vt:lpstr>
      <vt:lpstr>Methodology </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Karan Thakur</cp:lastModifiedBy>
  <cp:revision>13</cp:revision>
  <dcterms:created xsi:type="dcterms:W3CDTF">2018-12-27T16:20:20Z</dcterms:created>
  <dcterms:modified xsi:type="dcterms:W3CDTF">2020-11-30T10:14:28Z</dcterms:modified>
</cp:coreProperties>
</file>