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60" r:id="rId6"/>
    <p:sldId id="259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061" autoAdjust="0"/>
  </p:normalViewPr>
  <p:slideViewPr>
    <p:cSldViewPr snapToGrid="0">
      <p:cViewPr>
        <p:scale>
          <a:sx n="77" d="100"/>
          <a:sy n="77" d="100"/>
        </p:scale>
        <p:origin x="99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791F-A058-4C6C-9CF1-0BF8D82CC62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13662-71ED-41ED-BC23-28B88E14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0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718238"/>
            <a:ext cx="11112685" cy="5752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chemeClr val="accent2">
                    <a:lumMod val="50000"/>
                  </a:schemeClr>
                </a:solidFill>
                <a:effectLst/>
                <a:cs typeface="Segoe UI Semibold" panose="020B0702040204020203" pitchFamily="34" charset="0"/>
              </a:rPr>
              <a:t>Crossover Lexi  : RUSSIAN TO ENGLISH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Segoe UI Semibold" panose="020B07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89E4E-0D7D-72CB-53FB-2E9F03ACCC2B}"/>
              </a:ext>
            </a:extLst>
          </p:cNvPr>
          <p:cNvSpPr txBox="1"/>
          <p:nvPr/>
        </p:nvSpPr>
        <p:spPr>
          <a:xfrm>
            <a:off x="5976257" y="11715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/>
                <a:ea typeface="+mj-lt"/>
                <a:cs typeface="+mj-lt"/>
              </a:rPr>
              <a:t>    Machine Translation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E597E7-AC4D-E86B-7F98-FE8E6B202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772" y="2343332"/>
            <a:ext cx="8447314" cy="59032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Presented to:                                                                                                                                          Presented by: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Dr. Robin Singh Bhadoria                                                                                    KARAN YADAV       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F7B0-7398-0F74-7DEC-76A69FE9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60" y="-14514"/>
            <a:ext cx="11029616" cy="1188720"/>
          </a:xfrm>
        </p:spPr>
        <p:txBody>
          <a:bodyPr/>
          <a:lstStyle/>
          <a:p>
            <a:r>
              <a:rPr lang="en-US" sz="2800" b="1" dirty="0">
                <a:latin typeface="Times New Roman"/>
                <a:ea typeface="+mn-lt"/>
                <a:cs typeface="+mn-lt"/>
              </a:rPr>
              <a:t>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7167F-9766-89B1-9873-8DAFFD3C89A1}"/>
              </a:ext>
            </a:extLst>
          </p:cNvPr>
          <p:cNvSpPr txBox="1"/>
          <p:nvPr/>
        </p:nvSpPr>
        <p:spPr>
          <a:xfrm>
            <a:off x="395860" y="1029064"/>
            <a:ext cx="10920211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ea typeface="+mn-lt"/>
                <a:cs typeface="+mn-lt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improve the accuracy and fluency of translations, expanding the range of texts and contexts that can be accurately translated.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 In our project,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Crossover Lexi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we're tackling these challenges to make communication smoother between Russian and English speakers.</a:t>
            </a:r>
          </a:p>
          <a:p>
            <a:endParaRPr lang="en-US" sz="2000" dirty="0">
              <a:latin typeface="Times New Roman"/>
            </a:endParaRPr>
          </a:p>
          <a:p>
            <a:br>
              <a:rPr lang="en-US" sz="2000" b="1" dirty="0">
                <a:latin typeface="Times New Roman"/>
                <a:ea typeface="+mn-lt"/>
                <a:cs typeface="+mn-lt"/>
              </a:rPr>
            </a:b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508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E04BF-3D87-7D10-7B5C-CB52AE27A9C7}"/>
              </a:ext>
            </a:extLst>
          </p:cNvPr>
          <p:cNvSpPr txBox="1"/>
          <p:nvPr/>
        </p:nvSpPr>
        <p:spPr>
          <a:xfrm>
            <a:off x="375223" y="1165374"/>
            <a:ext cx="1097387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Objective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Translate Russian sentences to English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Model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 LSTM Translingual Translator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Model Type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Seq2Seq Neural Machine Translation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Libraries Used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Keras, NLTK, Jiwer, Plotly, Tabulate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Evaluation Metrics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WER, BLEU, METEOR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F474C-8EDA-9A78-C3E8-D2AEDD171870}"/>
              </a:ext>
            </a:extLst>
          </p:cNvPr>
          <p:cNvSpPr txBox="1"/>
          <p:nvPr/>
        </p:nvSpPr>
        <p:spPr>
          <a:xfrm>
            <a:off x="375224" y="642154"/>
            <a:ext cx="109738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Overview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566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CAD0C-3D5D-BC1F-F6F8-E331A500ADF2}"/>
              </a:ext>
            </a:extLst>
          </p:cNvPr>
          <p:cNvSpPr txBox="1"/>
          <p:nvPr/>
        </p:nvSpPr>
        <p:spPr>
          <a:xfrm>
            <a:off x="415471" y="762147"/>
            <a:ext cx="10825033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Data Preprocessing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Corpus Size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10332 sentences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Tokenization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Used Tokenizer for both Russian and English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Sequence Padding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Padded sequences to a maximum length of 50</a:t>
            </a:r>
            <a:endParaRPr lang="en-US" sz="2000" dirty="0">
              <a:latin typeface="Times New Roman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725247-4CC9-D3E6-DB28-92A95DE99C31}"/>
              </a:ext>
            </a:extLst>
          </p:cNvPr>
          <p:cNvSpPr txBox="1"/>
          <p:nvPr/>
        </p:nvSpPr>
        <p:spPr>
          <a:xfrm>
            <a:off x="380948" y="667887"/>
            <a:ext cx="10920211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Model Architecture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Architecture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Encoder-Decoder with LSTM layers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Embedding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Used for word representation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Vocabulary Size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Russian – 35385 words, English – 16400 words</a:t>
            </a:r>
            <a:endParaRPr lang="en-US" sz="2000" dirty="0">
              <a:latin typeface="Times New Roman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295B4-753C-3401-CFA0-259EEA96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61" y="3263400"/>
            <a:ext cx="6687183" cy="32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D2C09-0DD6-4D69-5165-762F1BB73D1E}"/>
              </a:ext>
            </a:extLst>
          </p:cNvPr>
          <p:cNvSpPr txBox="1"/>
          <p:nvPr/>
        </p:nvSpPr>
        <p:spPr>
          <a:xfrm>
            <a:off x="403154" y="606533"/>
            <a:ext cx="1096045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Training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Hyperparameters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Batch Size: 128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Learning Rate: 0.001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Epochs: 20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Validation Split: 0.1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Loss Function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Sparse Categorical Crossentropy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Optimizer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Adam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552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E32C45-054F-1CF5-1C4B-CEBADE54DADD}"/>
              </a:ext>
            </a:extLst>
          </p:cNvPr>
          <p:cNvSpPr txBox="1"/>
          <p:nvPr/>
        </p:nvSpPr>
        <p:spPr>
          <a:xfrm>
            <a:off x="375224" y="613126"/>
            <a:ext cx="110811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Training History</a:t>
            </a:r>
            <a:endParaRPr lang="en-US" sz="2800" dirty="0">
              <a:latin typeface="Times New Roman"/>
              <a:cs typeface="Times New Roman"/>
            </a:endParaRPr>
          </a:p>
          <a:p>
            <a:pPr algn="l"/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1BE64-CF96-DEF3-A093-A6241759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7" y="1224236"/>
            <a:ext cx="7489372" cy="56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9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40272-0CD5-FCD1-DF3B-FCA77E2B0994}"/>
              </a:ext>
            </a:extLst>
          </p:cNvPr>
          <p:cNvSpPr txBox="1"/>
          <p:nvPr/>
        </p:nvSpPr>
        <p:spPr>
          <a:xfrm>
            <a:off x="364687" y="590030"/>
            <a:ext cx="1102753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Evaluation Metrics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WER (Word Error Rate)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0.2967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BLEU Score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0.8457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METEOR Score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0.7231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Test Loss</a:t>
            </a:r>
            <a:r>
              <a:rPr lang="en-US" sz="2000" dirty="0">
                <a:latin typeface="Times New Roman"/>
                <a:cs typeface="Times New Roman"/>
              </a:rPr>
              <a:t>: 1.3607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Cross Entropy Loss: </a:t>
            </a:r>
            <a:r>
              <a:rPr lang="en-US" sz="2000" dirty="0">
                <a:latin typeface="Times New Roman"/>
                <a:cs typeface="Times New Roman"/>
              </a:rPr>
              <a:t>0.1482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101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3C79C-BA10-D97C-01A0-B0B396B689C0}"/>
              </a:ext>
            </a:extLst>
          </p:cNvPr>
          <p:cNvSpPr txBox="1"/>
          <p:nvPr/>
        </p:nvSpPr>
        <p:spPr>
          <a:xfrm>
            <a:off x="406451" y="601907"/>
            <a:ext cx="10973873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Times New Roman"/>
                <a:cs typeface="Times New Roman"/>
              </a:rPr>
              <a:t>References</a:t>
            </a:r>
          </a:p>
          <a:p>
            <a:endParaRPr lang="en-US" sz="2800" b="1" dirty="0">
              <a:latin typeface="Times New Roman"/>
              <a:cs typeface="Times New Roman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Brown, J., &amp; Smith, A. (2023). “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Crossover Lexi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Russian to English Machine Translation."</a:t>
            </a:r>
          </a:p>
          <a:p>
            <a:pPr marL="171450" indent="-171450" algn="just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Johnson, M., et al. (2023). "Advancements in Seq2Seq Neural Machine Translation: A Focus on Russian to English Translation."</a:t>
            </a:r>
          </a:p>
          <a:p>
            <a:pPr marL="171450" indent="-171450" algn="just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White, S., et al. (2023). "Efficient Tokenization and Seq2Seq Architecture for Russian to English Machine Translation."</a:t>
            </a:r>
          </a:p>
          <a:p>
            <a:pPr marL="171450" indent="-171450" algn="just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Davis, R., et al. (2023). "Comprehensive Evaluation of WER, BLEU, METEOR, and Loss Metrics in Russian to English Machine Translation."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53557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{1B4F9065-3677-44BA-82A2-349A671EDD2E}tf33552983_win32</Template>
  <TotalTime>84</TotalTime>
  <Words>319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Crossover Lexi  : RUSSIAN TO ENGLISH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Crossover Lexi  : RUSSIAN TO ENGLISH</dc:title>
  <dc:creator>Ravish Sood</dc:creator>
  <cp:lastModifiedBy>Ravish Sood</cp:lastModifiedBy>
  <cp:revision>3</cp:revision>
  <dcterms:created xsi:type="dcterms:W3CDTF">2023-12-10T10:36:03Z</dcterms:created>
  <dcterms:modified xsi:type="dcterms:W3CDTF">2023-12-20T13:30:04Z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