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1" r:id="rId12"/>
    <p:sldId id="272" r:id="rId13"/>
    <p:sldId id="270" r:id="rId14"/>
    <p:sldId id="277" r:id="rId15"/>
    <p:sldId id="274" r:id="rId16"/>
    <p:sldId id="278" r:id="rId17"/>
    <p:sldId id="273" r:id="rId18"/>
    <p:sldId id="280" r:id="rId19"/>
    <p:sldId id="2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2" autoAdjust="0"/>
    <p:restoredTop sz="94607" autoAdjust="0"/>
  </p:normalViewPr>
  <p:slideViewPr>
    <p:cSldViewPr>
      <p:cViewPr>
        <p:scale>
          <a:sx n="73" d="100"/>
          <a:sy n="73" d="100"/>
        </p:scale>
        <p:origin x="-124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11D7-E199-4404-82CE-47F3D0EACD60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93AE-4623-4C25-8A6D-93C0A1DEE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3AE-4623-4C25-8A6D-93C0A1DEE0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C779-2472-46E3-8E07-545DE7C0CD32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EC4B-14C3-4E7A-AF1C-CAA08259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QUALITY OF WATER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AQUACULTURE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KARANAM SAI MADHURI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(20001F00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guidance of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P. RADHIKA RAJU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.Tech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Ph. D.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Professor (Ad-hoc)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COMPUTER SCIENCE AND ENGINEERING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JAWAHARLAL NEHRU TECHNOLOGICAL UNIVERSITY ANANTAPUR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COLLEGE OF ENGINEERING (Autonomous)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ANANTHAPURAMU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2022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1"/>
          <p:cNvPicPr/>
          <p:nvPr/>
        </p:nvPicPr>
        <p:blipFill>
          <a:blip r:embed="rId2" cstate="print"/>
          <a:srcRect/>
          <a:stretch/>
        </p:blipFill>
        <p:spPr>
          <a:xfrm>
            <a:off x="3505200" y="3581400"/>
            <a:ext cx="19812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selection</a:t>
            </a:r>
          </a:p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Preprocessing</a:t>
            </a:r>
          </a:p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splitting</a:t>
            </a:r>
          </a:p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</a:p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Performance Metrics</a:t>
            </a:r>
          </a:p>
          <a:p>
            <a:pPr lvl="0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Prediction</a:t>
            </a:r>
          </a:p>
          <a:p>
            <a:pPr>
              <a:lnSpc>
                <a:spcPct val="16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1999" y="367485"/>
            <a:ext cx="7772401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SELECTION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input data was collected from dataset repository like UCI,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kaggle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 contains the information about the water such as ph, Hardness, Solids and so on. And it is fed into classification and regression algorithms.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953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pre-processing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04813" marR="0" lvl="0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pre-processing is the process of removing the unwanted data from the dataset.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04813" marR="0" lvl="0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this process, the null values such as missing values and Nan values are replaced by 0 and data was cleaned of any abnormalities.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04813" marR="0" lvl="0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Encoding Categorical data: That categorical data is defined as variables with a finite set of label values.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953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Splitting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4813" marR="0" lvl="0" indent="-1174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splitting is the act of partitioning available data into two portions.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04813" marR="0" lvl="0" indent="-1174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One Portion of the data is used to develop a predictive model and the other to evaluate the model's performance.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04813" marR="0" lvl="0" indent="-1174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53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Separating data into training and testing sets is an important part of evaluating data mining models.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533399" y="916154"/>
            <a:ext cx="7924801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Classification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this process, different classification algorithms such as CNN+LSTM, CNN+GRU and logistic regression are used.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CNN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a kind of network architecture for deep learning algorithms and is specifically used for image recognition and tasks that involve the processing of pixel data.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Long short-term memory 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LSTM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is an artificial neural network used in the fields of artificial intelligence and deep learning. LSTM has feedback connections.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Performance Metrics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3972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Final Result will get generated based on the overall classification and prediction. The performance of this proposed approach is evaluated using some measures like,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92150" marR="0" lvl="0" indent="-1825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Mean absolute error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692150" marR="0" lvl="0" indent="-1825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Mean squared error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692150" marR="0" lvl="0" indent="-1825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Root Mean squared error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600200"/>
            <a:ext cx="67056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304801"/>
            <a:ext cx="33890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9097" t="26543" r="53299" b="24108"/>
          <a:stretch>
            <a:fillRect/>
          </a:stretch>
        </p:blipFill>
        <p:spPr bwMode="auto">
          <a:xfrm>
            <a:off x="914400" y="17526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990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 l="2105" t="5405"/>
          <a:stretch>
            <a:fillRect/>
          </a:stretch>
        </p:blipFill>
        <p:spPr>
          <a:xfrm>
            <a:off x="4572000" y="1143000"/>
            <a:ext cx="40386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/>
          <a:srcRect t="3333"/>
          <a:stretch>
            <a:fillRect/>
          </a:stretch>
        </p:blipFill>
        <p:spPr>
          <a:xfrm>
            <a:off x="1676400" y="3962400"/>
            <a:ext cx="6334125" cy="23241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/>
          <a:srcRect t="3493"/>
          <a:stretch>
            <a:fillRect/>
          </a:stretch>
        </p:blipFill>
        <p:spPr>
          <a:xfrm>
            <a:off x="762000" y="1066800"/>
            <a:ext cx="37338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381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4953000" cy="2438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5334000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457200"/>
            <a:ext cx="616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Performance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l="45658" t="50364" r="25891" b="16461"/>
          <a:stretch>
            <a:fillRect/>
          </a:stretch>
        </p:blipFill>
        <p:spPr>
          <a:xfrm>
            <a:off x="1295400" y="1524000"/>
            <a:ext cx="47244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 l="45940" t="58508" r="19579" b="16056"/>
          <a:stretch>
            <a:fillRect/>
          </a:stretch>
        </p:blipFill>
        <p:spPr>
          <a:xfrm>
            <a:off x="3276600" y="3773124"/>
            <a:ext cx="5029199" cy="23228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66800" y="67927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14454" t="51946" r="56726" b="12367"/>
          <a:stretch>
            <a:fillRect/>
          </a:stretch>
        </p:blipFill>
        <p:spPr>
          <a:xfrm>
            <a:off x="1295400" y="1524000"/>
            <a:ext cx="6857999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438400" y="914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project proposed a new method for predicting the quality of water based on the parameters by using deep learning based CNN, LSTM and GRU.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provides the prediction of water quality to maintain aquaculture and also provides accurate classification.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6705600" cy="5791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System Requirements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Block Diagram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Usecase Diagram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“Water Quality Prediction for Smart Aquaculture Using Hybrid Deep Learning Models”, K. P. Rasheed Abdul Haq and V. P. Hari Govindhan, vol 10, June.2022.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S. S. Ahuja, ‘‘Monitoring water quality, pollution assessment, and remediation to assure sustainability,’’ in Monitoring Water Quality, S. Ahuja, Ed. Amsterdam, The Netherlands: Elsevier, 2013, pp. 1–18.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H. S. Ayele and M. Atlabachew, ‘‘Review of characterization, factors, impacts, and solutions of lake eutrophication: Lesson for lake tana, Ethiopia,’’ Environ. Sci. Pollut. Res., vol. 28, no. 12, pp. 14233–14252, Jan. 2021.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J. A. Martos-Sitcha, J. M. Mancera, P. Prunet, and L. J. Magnoni, ‘‘Editorial: Welfare and stressors in fish: Challenges facing aquaculture,’’ Frontiers Physiol., vol. 11, p. 162, Feb. 2020.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6753225" algn="l"/>
              </a:tabLst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algn="ctr">
              <a:buNone/>
            </a:pPr>
            <a:r>
              <a:rPr lang="en-US" sz="8800" b="1" i="1" dirty="0" smtClean="0"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8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943600"/>
          </a:xfrm>
        </p:spPr>
        <p:txBody>
          <a:bodyPr anchor="ctr">
            <a:no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Deep learning can be considered as a subset of machine learning.</a:t>
            </a:r>
          </a:p>
          <a:p>
            <a:pPr marL="344488" indent="-344488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Deep learning works with artificial neural networks, which are designed to imitate how humans think and learn.</a:t>
            </a:r>
          </a:p>
          <a:p>
            <a:pPr marL="344488" indent="-344488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deep learning, a computer model learns to perform classification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tasks directly from images, text and sound.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4488" indent="-344488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Deep learning models can achieve state-of-the-art accuracy,  sometimes exceeding human-level performance.</a:t>
            </a:r>
          </a:p>
          <a:p>
            <a:pPr marL="284163" indent="-284163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Some of the Deep Learning Models are Convolutional Neural Networks, Recurrent Neural Networks, Long Short-Term Memory Networks and Multilayer Perceptrons.</a:t>
            </a:r>
          </a:p>
          <a:p>
            <a:pPr marL="344488" indent="-344488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Existing system is implemented by the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Learning (DL) models, Convolutional Neural Network (CNN) with the Long Short-Term Memory (LSTM) and Gated Recurrent Unit (GRU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process is implemented without removing unwanted data so this system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is unable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to predict the actual quality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water.</a:t>
            </a:r>
          </a:p>
          <a:p>
            <a:pPr algn="just">
              <a:lnSpc>
                <a:spcPct val="150000"/>
              </a:lnSpc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techniques used in the existing system is not efficient for large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data.</a:t>
            </a:r>
          </a:p>
          <a:p>
            <a:pPr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Training time of the models is very high.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existing system contains unwanted data so it is not efficient for large amount of data.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proposed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different deep and machine learning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quality for aquaculture.</a:t>
            </a:r>
          </a:p>
          <a:p>
            <a:pPr algn="just">
              <a:lnSpc>
                <a:spcPct val="150000"/>
              </a:lnSpc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 overcome the disadvantage of data duplicates here feature extraction techniques are used.</a:t>
            </a:r>
          </a:p>
          <a:p>
            <a:pPr algn="just">
              <a:lnSpc>
                <a:spcPct val="150000"/>
              </a:lnSpc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proposed system uses the hybrid models such as CNN with LSTM, CNN with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GRU.</a:t>
            </a:r>
          </a:p>
          <a:p>
            <a:pPr algn="just">
              <a:lnSpc>
                <a:spcPct val="150000"/>
              </a:lnSpc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Logistic Regression is performed on the result obtained by the CNN with LSTM and CNN with GRU. 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is implemented by removing unwanted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efficient for large amounts of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287338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Operating System : Windows 10</a:t>
            </a:r>
          </a:p>
          <a:p>
            <a:pPr marL="457200" lvl="0" indent="-287338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Language	   : Python</a:t>
            </a:r>
          </a:p>
          <a:p>
            <a:pPr marL="457200" lvl="0" indent="-287338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Front End              : Anaconda Navigator – Spyder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107950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System	   : Pentium IV 2.4 GHz </a:t>
            </a:r>
          </a:p>
          <a:p>
            <a:pPr lvl="0" indent="-107950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Hard Disk  : 200 GB</a:t>
            </a:r>
          </a:p>
          <a:p>
            <a:pPr lvl="0" indent="-107950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RAM	   : 4 GB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4478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Water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200400"/>
            <a:ext cx="13716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876800"/>
            <a:ext cx="1371600" cy="167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990600"/>
            <a:ext cx="2057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1905000"/>
            <a:ext cx="19050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2895600"/>
            <a:ext cx="1752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Splitting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810000"/>
            <a:ext cx="1752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4648200"/>
            <a:ext cx="1600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5562600"/>
            <a:ext cx="1676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0" y="6324600"/>
            <a:ext cx="1676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219200"/>
            <a:ext cx="16002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2667000"/>
            <a:ext cx="18288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81800" y="5257800"/>
            <a:ext cx="1828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3276600"/>
            <a:ext cx="1219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40386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5562600"/>
            <a:ext cx="1219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4953000"/>
            <a:ext cx="1219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6096000"/>
            <a:ext cx="1219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4686300" y="137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46863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4686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4191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48200" y="5867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48200" y="502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934200" y="1295400"/>
            <a:ext cx="1447800" cy="106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Checking Missing Values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58000" y="2819400"/>
            <a:ext cx="1676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CNN+LSTM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858000" y="3505200"/>
            <a:ext cx="1676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CNN+GRU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858000" y="4191000"/>
            <a:ext cx="1676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858000" y="5334000"/>
            <a:ext cx="1676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</a:t>
            </a:r>
            <a:endParaRPr lang="en-US" dirty="0"/>
          </a:p>
        </p:txBody>
      </p:sp>
      <p:cxnSp>
        <p:nvCxnSpPr>
          <p:cNvPr id="142" name="Elbow Connector 141"/>
          <p:cNvCxnSpPr>
            <a:stCxn id="5" idx="3"/>
            <a:endCxn id="8" idx="1"/>
          </p:cNvCxnSpPr>
          <p:nvPr/>
        </p:nvCxnSpPr>
        <p:spPr>
          <a:xfrm flipV="1">
            <a:off x="2590800" y="1181100"/>
            <a:ext cx="10668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0" idx="1"/>
            <a:endCxn id="6" idx="3"/>
          </p:cNvCxnSpPr>
          <p:nvPr/>
        </p:nvCxnSpPr>
        <p:spPr>
          <a:xfrm rot="10800000" flipV="1">
            <a:off x="2514600" y="3124200"/>
            <a:ext cx="129540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2" idx="1"/>
            <a:endCxn id="7" idx="3"/>
          </p:cNvCxnSpPr>
          <p:nvPr/>
        </p:nvCxnSpPr>
        <p:spPr>
          <a:xfrm rot="10800000" flipV="1">
            <a:off x="2514600" y="4838700"/>
            <a:ext cx="1447800" cy="876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9" idx="3"/>
          </p:cNvCxnSpPr>
          <p:nvPr/>
        </p:nvCxnSpPr>
        <p:spPr>
          <a:xfrm flipV="1">
            <a:off x="5638800" y="1600200"/>
            <a:ext cx="121920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1" idx="3"/>
          </p:cNvCxnSpPr>
          <p:nvPr/>
        </p:nvCxnSpPr>
        <p:spPr>
          <a:xfrm flipV="1">
            <a:off x="5562600" y="3352800"/>
            <a:ext cx="1219200" cy="647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3" idx="3"/>
          </p:cNvCxnSpPr>
          <p:nvPr/>
        </p:nvCxnSpPr>
        <p:spPr>
          <a:xfrm flipV="1">
            <a:off x="5562600" y="5562600"/>
            <a:ext cx="1219200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809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PREDICTING QUALITY OF WATER FOR  SMART AQUACULTURE</vt:lpstr>
      <vt:lpstr>CONTENTS</vt:lpstr>
      <vt:lpstr>INTRODUCTION</vt:lpstr>
      <vt:lpstr>EXISTING SYSTEM </vt:lpstr>
      <vt:lpstr>DISADVANTAGES </vt:lpstr>
      <vt:lpstr>PROPOSED SYSTEM</vt:lpstr>
      <vt:lpstr>ADVANTAGES</vt:lpstr>
      <vt:lpstr>SYSTEM REQUIREMENTS</vt:lpstr>
      <vt:lpstr>BLOCK DIAGRAM</vt:lpstr>
      <vt:lpstr>MODULES </vt:lpstr>
      <vt:lpstr>Slide 11</vt:lpstr>
      <vt:lpstr>Slide 12</vt:lpstr>
      <vt:lpstr>USECASE DIAGRAM</vt:lpstr>
      <vt:lpstr>Slide 14</vt:lpstr>
      <vt:lpstr>Slide 15</vt:lpstr>
      <vt:lpstr>Slide 16</vt:lpstr>
      <vt:lpstr>Slide 17</vt:lpstr>
      <vt:lpstr>Slide 18</vt:lpstr>
      <vt:lpstr>Conclusion</vt:lpstr>
      <vt:lpstr>REFERENCES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Madhu</cp:lastModifiedBy>
  <cp:revision>100</cp:revision>
  <dcterms:created xsi:type="dcterms:W3CDTF">2022-09-04T11:49:54Z</dcterms:created>
  <dcterms:modified xsi:type="dcterms:W3CDTF">2022-11-23T02:13:27Z</dcterms:modified>
</cp:coreProperties>
</file>