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4" r:id="rId4"/>
    <p:sldId id="257" r:id="rId5"/>
    <p:sldId id="258" r:id="rId6"/>
    <p:sldId id="259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2424-D878-4EF7-B5C0-9B32F69CF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976" y="1038225"/>
            <a:ext cx="10906124" cy="2390775"/>
          </a:xfrm>
        </p:spPr>
        <p:txBody>
          <a:bodyPr/>
          <a:lstStyle/>
          <a:p>
            <a:pPr algn="ctr"/>
            <a:r>
              <a:rPr lang="en-US" dirty="0"/>
              <a:t>POWER BI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63E90-709D-428D-B228-FB99E9E0C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3605" y="3539130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en-US" sz="2800" b="1" i="1" dirty="0" err="1">
                <a:solidFill>
                  <a:schemeClr val="tx1"/>
                </a:solidFill>
              </a:rPr>
              <a:t>iVision</a:t>
            </a:r>
            <a:r>
              <a:rPr lang="en-US" sz="2800" b="1" i="1" dirty="0">
                <a:solidFill>
                  <a:schemeClr val="tx1"/>
                </a:solidFill>
              </a:rPr>
              <a:t> Analytics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C900AC5-0341-4203-A9A9-995A88A2A8F3}"/>
              </a:ext>
            </a:extLst>
          </p:cNvPr>
          <p:cNvSpPr txBox="1">
            <a:spLocks/>
          </p:cNvSpPr>
          <p:nvPr/>
        </p:nvSpPr>
        <p:spPr>
          <a:xfrm>
            <a:off x="478680" y="5739405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/>
              <a:t>Cma</a:t>
            </a:r>
            <a:r>
              <a:rPr lang="en-US" dirty="0"/>
              <a:t> </a:t>
            </a:r>
            <a:r>
              <a:rPr lang="en-US" dirty="0" err="1"/>
              <a:t>acma</a:t>
            </a:r>
            <a:r>
              <a:rPr lang="en-US" dirty="0"/>
              <a:t> </a:t>
            </a:r>
            <a:r>
              <a:rPr lang="en-US" dirty="0" err="1"/>
              <a:t>cgma</a:t>
            </a:r>
            <a:r>
              <a:rPr lang="en-US" dirty="0"/>
              <a:t> Karan </a:t>
            </a:r>
            <a:r>
              <a:rPr lang="en-US" dirty="0" err="1"/>
              <a:t>bhanushali</a:t>
            </a:r>
            <a:endParaRPr lang="en-US" dirty="0"/>
          </a:p>
          <a:p>
            <a:r>
              <a:rPr lang="en-US" dirty="0"/>
              <a:t>Hero </a:t>
            </a:r>
            <a:r>
              <a:rPr lang="en-US" dirty="0" err="1"/>
              <a:t>Vired</a:t>
            </a:r>
            <a:r>
              <a:rPr lang="en-US" dirty="0"/>
              <a:t> – Batch 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25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7E029C7-522E-456D-844D-8AC4D078DB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0" r="5507" b="1612"/>
          <a:stretch/>
        </p:blipFill>
        <p:spPr>
          <a:xfrm>
            <a:off x="196378" y="1285874"/>
            <a:ext cx="4955436" cy="49244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59A928-B101-424D-BDF2-2BCC3A8A4BF2}"/>
              </a:ext>
            </a:extLst>
          </p:cNvPr>
          <p:cNvSpPr txBox="1"/>
          <p:nvPr/>
        </p:nvSpPr>
        <p:spPr>
          <a:xfrm>
            <a:off x="2228850" y="352425"/>
            <a:ext cx="7353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ASSESSING DISTRICT LOCATION SCORES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E5A16A-4C40-4196-A203-28885C50F366}"/>
              </a:ext>
            </a:extLst>
          </p:cNvPr>
          <p:cNvSpPr txBox="1"/>
          <p:nvPr/>
        </p:nvSpPr>
        <p:spPr>
          <a:xfrm>
            <a:off x="5381625" y="1724025"/>
            <a:ext cx="6181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Assessing District Location Scores:</a:t>
            </a:r>
            <a:r>
              <a:rPr lang="en-US" dirty="0"/>
              <a:t> The aim is to pinpoint the location in the district with the least favorable location scores.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5252DC-67EA-44FB-9DBD-5F8E4B157F43}"/>
              </a:ext>
            </a:extLst>
          </p:cNvPr>
          <p:cNvSpPr txBox="1"/>
          <p:nvPr/>
        </p:nvSpPr>
        <p:spPr>
          <a:xfrm>
            <a:off x="5476874" y="3661291"/>
            <a:ext cx="6086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district with the least favorable location score is </a:t>
            </a:r>
            <a:r>
              <a:rPr lang="en-US" b="1" dirty="0"/>
              <a:t>Staten Island.</a:t>
            </a:r>
            <a:r>
              <a:rPr lang="en-US" dirty="0"/>
              <a:t> Only 290 people have voted in favor of Staten Island.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94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358F3-9E0B-413F-B2D5-F32AB7D4D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94" y="1617045"/>
            <a:ext cx="5447899" cy="49842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671E32-60E0-473F-820E-999EBE46B1D8}"/>
              </a:ext>
            </a:extLst>
          </p:cNvPr>
          <p:cNvSpPr txBox="1"/>
          <p:nvPr/>
        </p:nvSpPr>
        <p:spPr>
          <a:xfrm>
            <a:off x="2228850" y="352425"/>
            <a:ext cx="7353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latin typeface="Arial Black" panose="020B0A04020102020204" pitchFamily="34" charset="0"/>
            </a:endParaRPr>
          </a:p>
          <a:p>
            <a:pPr algn="ctr"/>
            <a:r>
              <a:rPr lang="en-US" sz="2400" b="1" dirty="0">
                <a:latin typeface="Arial Black" panose="020B0A04020102020204" pitchFamily="34" charset="0"/>
              </a:rPr>
              <a:t> Examining Host Response Time Impact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0BE9BF-5965-42D8-A1F5-970AD733DF72}"/>
              </a:ext>
            </a:extLst>
          </p:cNvPr>
          <p:cNvSpPr/>
          <p:nvPr/>
        </p:nvSpPr>
        <p:spPr>
          <a:xfrm>
            <a:off x="5715000" y="125432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b="1" dirty="0"/>
              <a:t>Examining Host Response Time Impact: </a:t>
            </a:r>
            <a:r>
              <a:rPr lang="en-US" dirty="0"/>
              <a:t>The goal is to delve into the relationship between host response times and the overall ratings of Airbnb listings providing valuable insights. 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FDA14F-8385-48AB-9C51-C1285C8F9A1D}"/>
              </a:ext>
            </a:extLst>
          </p:cNvPr>
          <p:cNvSpPr/>
          <p:nvPr/>
        </p:nvSpPr>
        <p:spPr>
          <a:xfrm>
            <a:off x="5515276" y="1617044"/>
            <a:ext cx="544789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386972-9F09-4251-BC16-940099417269}"/>
              </a:ext>
            </a:extLst>
          </p:cNvPr>
          <p:cNvSpPr/>
          <p:nvPr/>
        </p:nvSpPr>
        <p:spPr>
          <a:xfrm>
            <a:off x="5715000" y="262102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As per the inputs received Airbnb host are responding to the consumer at the earliest this helps to improve the Guest experience for the consumers.</a:t>
            </a:r>
          </a:p>
          <a:p>
            <a:endParaRPr lang="en-US" dirty="0"/>
          </a:p>
          <a:p>
            <a:r>
              <a:rPr lang="en-US" dirty="0"/>
              <a:t>On the other hand they also have a Competitive Advantage in the market which can attract more bookings which can also lead to Enhanced Ratings as well.</a:t>
            </a:r>
          </a:p>
          <a:p>
            <a:endParaRPr lang="en-US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For the other areas where the response time is more than an hour </a:t>
            </a:r>
            <a:r>
              <a:rPr lang="en-US" dirty="0" err="1"/>
              <a:t>airbnb</a:t>
            </a:r>
            <a:r>
              <a:rPr lang="en-US" dirty="0"/>
              <a:t> can </a:t>
            </a:r>
            <a:r>
              <a:rPr lang="en-US" altLang="en-US" dirty="0">
                <a:latin typeface="Arial" panose="020B0604020202020204" pitchFamily="34" charset="0"/>
              </a:rPr>
              <a:t>Implement strategies to monitor and improve response times, also Provide tools and resources to help hosts manage inquiries efficiently.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99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20C8D5-8245-443F-B014-6865F76094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8" r="8956"/>
          <a:stretch/>
        </p:blipFill>
        <p:spPr>
          <a:xfrm>
            <a:off x="285749" y="1743075"/>
            <a:ext cx="4819651" cy="49244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F45A6D-7694-4D0C-B740-3C688AAC24A7}"/>
              </a:ext>
            </a:extLst>
          </p:cNvPr>
          <p:cNvSpPr txBox="1"/>
          <p:nvPr/>
        </p:nvSpPr>
        <p:spPr>
          <a:xfrm>
            <a:off x="2540167" y="297982"/>
            <a:ext cx="73440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sz="2400" dirty="0">
                <a:latin typeface="Arial Black" panose="020B0A04020102020204" pitchFamily="34" charset="0"/>
              </a:rPr>
              <a:t> Visualizing Airbnb Listing Prices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4015FB-B8B2-4D88-80DF-E5886988BAAF}"/>
              </a:ext>
            </a:extLst>
          </p:cNvPr>
          <p:cNvSpPr txBox="1"/>
          <p:nvPr/>
        </p:nvSpPr>
        <p:spPr>
          <a:xfrm>
            <a:off x="5448300" y="1743075"/>
            <a:ext cx="6304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Visualizing Airbnb Listing Prices</a:t>
            </a:r>
            <a:r>
              <a:rPr lang="en-US" dirty="0"/>
              <a:t>: The objective is to create visual representations of Airbnb listing prices across different cities and summarize any noteworthy trends or variations.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46A947-9C02-4664-A67E-DDC587D5610F}"/>
              </a:ext>
            </a:extLst>
          </p:cNvPr>
          <p:cNvSpPr txBox="1"/>
          <p:nvPr/>
        </p:nvSpPr>
        <p:spPr>
          <a:xfrm>
            <a:off x="5448299" y="2974180"/>
            <a:ext cx="63044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listing prices across various cities depends mostly on basic three basic points i.e.:</a:t>
            </a:r>
          </a:p>
          <a:p>
            <a:r>
              <a:rPr lang="en-US" dirty="0"/>
              <a:t>a) Regional Disparity</a:t>
            </a:r>
          </a:p>
          <a:p>
            <a:r>
              <a:rPr lang="en-US" dirty="0"/>
              <a:t>b) Seasonal Variations</a:t>
            </a:r>
          </a:p>
          <a:p>
            <a:r>
              <a:rPr lang="en-US" dirty="0"/>
              <a:t>c) Location &amp; Amenities.</a:t>
            </a:r>
          </a:p>
          <a:p>
            <a:endParaRPr lang="en-US" dirty="0"/>
          </a:p>
          <a:p>
            <a:r>
              <a:rPr lang="en-US" dirty="0"/>
              <a:t>As per the data received the average listing price in Rio de </a:t>
            </a:r>
            <a:r>
              <a:rPr lang="en-US" dirty="0" err="1"/>
              <a:t>Janerio</a:t>
            </a:r>
            <a:r>
              <a:rPr lang="en-US" dirty="0"/>
              <a:t> is highest as compare to other cities. As the host may reside nearby famous locations.</a:t>
            </a:r>
          </a:p>
          <a:p>
            <a:endParaRPr lang="en-US" dirty="0"/>
          </a:p>
          <a:p>
            <a:r>
              <a:rPr lang="en-US" dirty="0"/>
              <a:t>The host of other cities can manage their prices according to various seasons which can attract more consumer.</a:t>
            </a:r>
          </a:p>
        </p:txBody>
      </p:sp>
    </p:spTree>
    <p:extLst>
      <p:ext uri="{BB962C8B-B14F-4D97-AF65-F5344CB8AC3E}">
        <p14:creationId xmlns:p14="http://schemas.microsoft.com/office/powerpoint/2010/main" val="1284341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0DCF35-1C8A-4D81-B81A-E4AF6C55F8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45" t="6968" r="6403" b="4303"/>
          <a:stretch/>
        </p:blipFill>
        <p:spPr>
          <a:xfrm>
            <a:off x="161924" y="2371726"/>
            <a:ext cx="5353051" cy="42481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4315C5-307F-4A21-8659-7411D10AC601}"/>
              </a:ext>
            </a:extLst>
          </p:cNvPr>
          <p:cNvSpPr txBox="1"/>
          <p:nvPr/>
        </p:nvSpPr>
        <p:spPr>
          <a:xfrm>
            <a:off x="2526631" y="518862"/>
            <a:ext cx="6824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Analyzing Composite Scores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1ECFC9-09AD-4F3C-A771-D64888C2BB5A}"/>
              </a:ext>
            </a:extLst>
          </p:cNvPr>
          <p:cNvSpPr txBox="1"/>
          <p:nvPr/>
        </p:nvSpPr>
        <p:spPr>
          <a:xfrm>
            <a:off x="450682" y="1218748"/>
            <a:ext cx="9855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Analyzing Composite Scores</a:t>
            </a:r>
            <a:r>
              <a:rPr lang="en-US" dirty="0"/>
              <a:t>: The task involves creating a composite score that integrates check-in experience and host communication for various districts with subsequent analysis and insights.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3581D-888B-4F0C-948D-992CBE5C759C}"/>
              </a:ext>
            </a:extLst>
          </p:cNvPr>
          <p:cNvSpPr txBox="1"/>
          <p:nvPr/>
        </p:nvSpPr>
        <p:spPr>
          <a:xfrm>
            <a:off x="5643511" y="2371726"/>
            <a:ext cx="6100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host in District Staten Island have the highest composite score followed by Brooklyn, Bronx, Queens and </a:t>
            </a:r>
            <a:r>
              <a:rPr lang="en-US" dirty="0" err="1"/>
              <a:t>Manhatten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There are slight variations in all the district mentions above. This might differs on customer experience like effective host communication, ensuring smooth check-in process providing basic amenities and also other on demand services by consumers.</a:t>
            </a:r>
          </a:p>
        </p:txBody>
      </p:sp>
    </p:spTree>
    <p:extLst>
      <p:ext uri="{BB962C8B-B14F-4D97-AF65-F5344CB8AC3E}">
        <p14:creationId xmlns:p14="http://schemas.microsoft.com/office/powerpoint/2010/main" val="137543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80DC3D-17F9-41E1-B30C-7FA1552D7913}"/>
              </a:ext>
            </a:extLst>
          </p:cNvPr>
          <p:cNvSpPr txBox="1"/>
          <p:nvPr/>
        </p:nvSpPr>
        <p:spPr>
          <a:xfrm>
            <a:off x="2526631" y="518862"/>
            <a:ext cx="6824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Listing Age and Host Tenure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88152-6917-4CE4-8846-ED18515FB4BE}"/>
              </a:ext>
            </a:extLst>
          </p:cNvPr>
          <p:cNvSpPr txBox="1"/>
          <p:nvPr/>
        </p:nvSpPr>
        <p:spPr>
          <a:xfrm>
            <a:off x="6362699" y="1514023"/>
            <a:ext cx="57245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Calculating Listing Age and Host Tenure:</a:t>
            </a:r>
            <a:r>
              <a:rPr lang="en-US" dirty="0"/>
              <a:t> This objective entails computing the age of Airbnb listings and identifying hosts who have accumulated more than ten years of hosting expertise.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30EE77-27E0-4503-88BD-C7337F20F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4" y="1358843"/>
            <a:ext cx="5724526" cy="38418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E4704B-96CE-4027-9B10-97A647F3E6AB}"/>
              </a:ext>
            </a:extLst>
          </p:cNvPr>
          <p:cNvSpPr txBox="1"/>
          <p:nvPr/>
        </p:nvSpPr>
        <p:spPr>
          <a:xfrm>
            <a:off x="6362699" y="3247573"/>
            <a:ext cx="5724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total </a:t>
            </a:r>
            <a:r>
              <a:rPr lang="en-US" b="1" dirty="0"/>
              <a:t>88,811</a:t>
            </a:r>
            <a:r>
              <a:rPr lang="en-US" dirty="0"/>
              <a:t> host who have accumulated more than 10 years of hosting expertise.</a:t>
            </a:r>
          </a:p>
        </p:txBody>
      </p:sp>
    </p:spTree>
    <p:extLst>
      <p:ext uri="{BB962C8B-B14F-4D97-AF65-F5344CB8AC3E}">
        <p14:creationId xmlns:p14="http://schemas.microsoft.com/office/powerpoint/2010/main" val="824369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07C748-AAF5-4D10-8A3E-16AD90EA5C0C}"/>
              </a:ext>
            </a:extLst>
          </p:cNvPr>
          <p:cNvSpPr txBox="1"/>
          <p:nvPr/>
        </p:nvSpPr>
        <p:spPr>
          <a:xfrm>
            <a:off x="1774156" y="493067"/>
            <a:ext cx="6824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 Black" panose="020B0A04020102020204" pitchFamily="34" charset="0"/>
              </a:rPr>
              <a:t>Property Type Price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E954FA-D2AE-455D-8AD2-74C9AD2D8D86}"/>
              </a:ext>
            </a:extLst>
          </p:cNvPr>
          <p:cNvSpPr txBox="1"/>
          <p:nvPr/>
        </p:nvSpPr>
        <p:spPr>
          <a:xfrm>
            <a:off x="6096000" y="1543050"/>
            <a:ext cx="5991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Property Type Price Analysis:</a:t>
            </a:r>
            <a:r>
              <a:rPr lang="en-US" dirty="0"/>
              <a:t> The task involves the creation of a visual tree map that displays average prices for various room and property types with specific attention given to the property type associated with the highest prices for entire places.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E86527-AB90-4816-B3EB-25AD923D7B4B}"/>
              </a:ext>
            </a:extLst>
          </p:cNvPr>
          <p:cNvSpPr txBox="1"/>
          <p:nvPr/>
        </p:nvSpPr>
        <p:spPr>
          <a:xfrm>
            <a:off x="6200775" y="3495675"/>
            <a:ext cx="59912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Average price for the property type Entire Apartment for the Entire places is $59.36M followed by:</a:t>
            </a:r>
          </a:p>
          <a:p>
            <a:pPr marL="342900" indent="-342900">
              <a:buAutoNum type="alphaLcParenR"/>
            </a:pPr>
            <a:r>
              <a:rPr lang="en-US" dirty="0"/>
              <a:t>Entire house at $24.96M, </a:t>
            </a:r>
          </a:p>
          <a:p>
            <a:pPr marL="342900" indent="-342900">
              <a:buAutoNum type="alphaLcParenR"/>
            </a:pPr>
            <a:r>
              <a:rPr lang="en-US" dirty="0"/>
              <a:t>Entire Villa at $13.84M,</a:t>
            </a:r>
          </a:p>
          <a:p>
            <a:pPr marL="342900" indent="-342900">
              <a:buAutoNum type="alphaLcParenR"/>
            </a:pPr>
            <a:r>
              <a:rPr lang="en-US" dirty="0"/>
              <a:t>Entire  Condominium at $9.97M and </a:t>
            </a:r>
          </a:p>
          <a:p>
            <a:pPr marL="342900" indent="-342900">
              <a:buAutoNum type="alphaLcParenR"/>
            </a:pPr>
            <a:r>
              <a:rPr lang="en-US" dirty="0"/>
              <a:t>Entire Service Apartments at $4.97M.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70A54A-2C78-4E99-9976-1F8F3183E6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4"/>
          <a:stretch/>
        </p:blipFill>
        <p:spPr>
          <a:xfrm>
            <a:off x="104775" y="1393144"/>
            <a:ext cx="5908427" cy="497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762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D03633-BAEE-42AB-BB8E-BC97BAC34319}"/>
              </a:ext>
            </a:extLst>
          </p:cNvPr>
          <p:cNvSpPr txBox="1"/>
          <p:nvPr/>
        </p:nvSpPr>
        <p:spPr>
          <a:xfrm>
            <a:off x="1726531" y="312092"/>
            <a:ext cx="8465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Crafting a Comprehensive City Insights Report</a:t>
            </a:r>
            <a:endParaRPr lang="en-US" sz="2400" b="1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038FC2-08A7-42DD-88D6-EE65DBA772CF}"/>
              </a:ext>
            </a:extLst>
          </p:cNvPr>
          <p:cNvSpPr txBox="1"/>
          <p:nvPr/>
        </p:nvSpPr>
        <p:spPr>
          <a:xfrm>
            <a:off x="6648451" y="1343025"/>
            <a:ext cx="52021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Crafting a Comprehensive City Insights Report:</a:t>
            </a:r>
            <a:r>
              <a:rPr lang="en-US" dirty="0"/>
              <a:t> This objective entails the creation of a comprehensive report that presents listing prices, guest ratings, and visitor trends for multiple cities, with a particular focus on assessing changes in visitor trends in 2020 in contrast to earlier years.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CAAE2A-5766-4DF4-B408-C87258FCE896}"/>
              </a:ext>
            </a:extLst>
          </p:cNvPr>
          <p:cNvSpPr txBox="1"/>
          <p:nvPr/>
        </p:nvSpPr>
        <p:spPr>
          <a:xfrm>
            <a:off x="6772274" y="3536024"/>
            <a:ext cx="54197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year of pandemic i.e. 2020, the average price and rating for city line Rio de </a:t>
            </a:r>
            <a:r>
              <a:rPr lang="en-US" dirty="0" err="1"/>
              <a:t>Janerio</a:t>
            </a:r>
            <a:r>
              <a:rPr lang="en-US" dirty="0"/>
              <a:t> went down by almost 50% as compare to years 2014 and 2016.</a:t>
            </a:r>
          </a:p>
          <a:p>
            <a:endParaRPr lang="en-US" dirty="0"/>
          </a:p>
          <a:p>
            <a:r>
              <a:rPr lang="en-US" dirty="0"/>
              <a:t>For other cities also the average price have fall drastically as compared with the previous years.</a:t>
            </a:r>
          </a:p>
          <a:p>
            <a:endParaRPr lang="en-US" dirty="0"/>
          </a:p>
          <a:p>
            <a:r>
              <a:rPr lang="en-US" dirty="0"/>
              <a:t>The Average rating in the year 2020 also fall down as compare to the previous years.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D400AA-085F-4DAD-B6B1-73F25C94A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8572"/>
            <a:ext cx="6648450" cy="29274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2A4E8B-5D72-4880-BD53-683F30CAC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784442"/>
            <a:ext cx="6648449" cy="307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81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2424-D878-4EF7-B5C0-9B32F69CF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4980" y="1819275"/>
            <a:ext cx="8825658" cy="2005606"/>
          </a:xfrm>
        </p:spPr>
        <p:txBody>
          <a:bodyPr/>
          <a:lstStyle/>
          <a:p>
            <a:pPr algn="ctr"/>
            <a:r>
              <a:rPr lang="en-US" b="1" i="1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BE953-BB7A-4027-89F6-6A6CE06A4E2F}"/>
              </a:ext>
            </a:extLst>
          </p:cNvPr>
          <p:cNvSpPr txBox="1">
            <a:spLocks/>
          </p:cNvSpPr>
          <p:nvPr/>
        </p:nvSpPr>
        <p:spPr>
          <a:xfrm>
            <a:off x="478680" y="5739405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/>
              <a:t>Cma</a:t>
            </a:r>
            <a:r>
              <a:rPr lang="en-US" dirty="0"/>
              <a:t> </a:t>
            </a:r>
            <a:r>
              <a:rPr lang="en-US" dirty="0" err="1"/>
              <a:t>acma</a:t>
            </a:r>
            <a:r>
              <a:rPr lang="en-US" dirty="0"/>
              <a:t> </a:t>
            </a:r>
            <a:r>
              <a:rPr lang="en-US" dirty="0" err="1"/>
              <a:t>cgma</a:t>
            </a:r>
            <a:r>
              <a:rPr lang="en-US" dirty="0"/>
              <a:t> Karan </a:t>
            </a:r>
            <a:r>
              <a:rPr lang="en-US" dirty="0" err="1"/>
              <a:t>bhanushali</a:t>
            </a:r>
            <a:endParaRPr lang="en-US" dirty="0"/>
          </a:p>
          <a:p>
            <a:r>
              <a:rPr lang="en-US" dirty="0"/>
              <a:t>Hero </a:t>
            </a:r>
            <a:r>
              <a:rPr lang="en-US" dirty="0" err="1"/>
              <a:t>Vired</a:t>
            </a:r>
            <a:r>
              <a:rPr lang="en-US" dirty="0"/>
              <a:t> – Batch 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06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338</TotalTime>
  <Words>669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Century Gothic</vt:lpstr>
      <vt:lpstr>Segoe UI</vt:lpstr>
      <vt:lpstr>Wingdings 3</vt:lpstr>
      <vt:lpstr>Ion</vt:lpstr>
      <vt:lpstr>POWER BI ASSIGNMENT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39</cp:revision>
  <dcterms:created xsi:type="dcterms:W3CDTF">2024-06-27T10:39:36Z</dcterms:created>
  <dcterms:modified xsi:type="dcterms:W3CDTF">2024-06-28T13:22:52Z</dcterms:modified>
</cp:coreProperties>
</file>