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62" r:id="rId2"/>
    <p:sldId id="257" r:id="rId3"/>
    <p:sldId id="270" r:id="rId4"/>
    <p:sldId id="261" r:id="rId5"/>
    <p:sldId id="271" r:id="rId6"/>
    <p:sldId id="280" r:id="rId7"/>
    <p:sldId id="281" r:id="rId8"/>
    <p:sldId id="282" r:id="rId9"/>
    <p:sldId id="283" r:id="rId10"/>
    <p:sldId id="284" r:id="rId11"/>
    <p:sldId id="285" r:id="rId12"/>
    <p:sldId id="286" r:id="rId13"/>
    <p:sldId id="275"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2973" autoAdjust="0"/>
  </p:normalViewPr>
  <p:slideViewPr>
    <p:cSldViewPr snapToGrid="0">
      <p:cViewPr varScale="1">
        <p:scale>
          <a:sx n="62" d="100"/>
          <a:sy n="62" d="100"/>
        </p:scale>
        <p:origin x="808" y="40"/>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10/26/2024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10/26/2024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BD8E7-1312-41F3-99C4-6DA5AF891969}" type="slidenum">
              <a:rPr lang="en-US" smtClean="0"/>
              <a:t>25</a:t>
            </a:fld>
            <a:endParaRPr lang="en-US"/>
          </a:p>
        </p:txBody>
      </p:sp>
    </p:spTree>
    <p:extLst>
      <p:ext uri="{BB962C8B-B14F-4D97-AF65-F5344CB8AC3E}">
        <p14:creationId xmlns:p14="http://schemas.microsoft.com/office/powerpoint/2010/main" val="1005999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BD8E7-1312-41F3-99C4-6DA5AF891969}" type="slidenum">
              <a:rPr lang="en-US" smtClean="0"/>
              <a:t>26</a:t>
            </a:fld>
            <a:endParaRPr lang="en-US"/>
          </a:p>
        </p:txBody>
      </p:sp>
    </p:spTree>
    <p:extLst>
      <p:ext uri="{BB962C8B-B14F-4D97-AF65-F5344CB8AC3E}">
        <p14:creationId xmlns:p14="http://schemas.microsoft.com/office/powerpoint/2010/main" val="2629941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BD8E7-1312-41F3-99C4-6DA5AF891969}" type="slidenum">
              <a:rPr lang="en-US" smtClean="0"/>
              <a:t>27</a:t>
            </a:fld>
            <a:endParaRPr lang="en-US"/>
          </a:p>
        </p:txBody>
      </p:sp>
    </p:spTree>
    <p:extLst>
      <p:ext uri="{BB962C8B-B14F-4D97-AF65-F5344CB8AC3E}">
        <p14:creationId xmlns:p14="http://schemas.microsoft.com/office/powerpoint/2010/main" val="209895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BD8E7-1312-41F3-99C4-6DA5AF891969}" type="slidenum">
              <a:rPr lang="en-US" smtClean="0"/>
              <a:t>28</a:t>
            </a:fld>
            <a:endParaRPr lang="en-US"/>
          </a:p>
        </p:txBody>
      </p:sp>
    </p:spTree>
    <p:extLst>
      <p:ext uri="{BB962C8B-B14F-4D97-AF65-F5344CB8AC3E}">
        <p14:creationId xmlns:p14="http://schemas.microsoft.com/office/powerpoint/2010/main" val="3514500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8BD8E7-1312-41F3-99C4-6DA5AF891969}" type="slidenum">
              <a:rPr lang="en-US" smtClean="0"/>
              <a:t>29</a:t>
            </a:fld>
            <a:endParaRPr lang="en-US"/>
          </a:p>
        </p:txBody>
      </p:sp>
    </p:spTree>
    <p:extLst>
      <p:ext uri="{BB962C8B-B14F-4D97-AF65-F5344CB8AC3E}">
        <p14:creationId xmlns:p14="http://schemas.microsoft.com/office/powerpoint/2010/main" val="1319729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10/26/2024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10/26/2024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10/26/2024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10/26/2024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10/26/2024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10/26/2024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10/26/2024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10/26/2024</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Cma acma cgma Karan bhanushali</a:t>
            </a:r>
          </a:p>
        </p:txBody>
      </p:sp>
      <p:sp>
        <p:nvSpPr>
          <p:cNvPr id="3" name="Subtitle 2"/>
          <p:cNvSpPr>
            <a:spLocks noGrp="1"/>
          </p:cNvSpPr>
          <p:nvPr>
            <p:ph type="subTitle" idx="1"/>
          </p:nvPr>
        </p:nvSpPr>
        <p:spPr/>
        <p:txBody>
          <a:bodyPr/>
          <a:lstStyle/>
          <a:p>
            <a:r>
              <a:rPr lang="en-US" dirty="0"/>
              <a:t>Hero Vired – Batch 13</a:t>
            </a:r>
          </a:p>
        </p:txBody>
      </p:sp>
      <p:sp>
        <p:nvSpPr>
          <p:cNvPr id="13" name="TextBox 12">
            <a:extLst>
              <a:ext uri="{FF2B5EF4-FFF2-40B4-BE49-F238E27FC236}">
                <a16:creationId xmlns:a16="http://schemas.microsoft.com/office/drawing/2014/main" id="{FA77E8A1-CBDF-47E3-AC28-282311C2C2ED}"/>
              </a:ext>
            </a:extLst>
          </p:cNvPr>
          <p:cNvSpPr txBox="1"/>
          <p:nvPr/>
        </p:nvSpPr>
        <p:spPr>
          <a:xfrm>
            <a:off x="323850" y="1200149"/>
            <a:ext cx="11334750" cy="2123658"/>
          </a:xfrm>
          <a:prstGeom prst="rect">
            <a:avLst/>
          </a:prstGeom>
          <a:noFill/>
        </p:spPr>
        <p:txBody>
          <a:bodyPr wrap="square" rtlCol="0">
            <a:spAutoFit/>
          </a:bodyPr>
          <a:lstStyle/>
          <a:p>
            <a:pPr algn="ctr"/>
            <a:r>
              <a:rPr lang="en-US" sz="6600" dirty="0">
                <a:ln w="0"/>
                <a:solidFill>
                  <a:schemeClr val="accent1"/>
                </a:solidFill>
                <a:effectLst>
                  <a:outerShdw blurRad="38100" dist="25400" dir="5400000" algn="ctr" rotWithShape="0">
                    <a:srgbClr val="6E747A">
                      <a:alpha val="43000"/>
                    </a:srgbClr>
                  </a:outerShdw>
                </a:effectLst>
              </a:rPr>
              <a:t>BANK TELEMARKETING CAMPAIGN</a:t>
            </a:r>
          </a:p>
        </p:txBody>
      </p:sp>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plus(in)">
                                      <p:cBhvr>
                                        <p:cTn id="7" dur="2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524000" y="-38099"/>
            <a:ext cx="9144000" cy="723900"/>
          </a:xfrm>
          <a:prstGeom prst="rect">
            <a:avLst/>
          </a:prstGeom>
        </p:spPr>
        <p:txBody>
          <a:bodyPr vert="horz" lIns="91440" tIns="45720" rIns="91440" bIns="45720" rtlCol="0" anchor="b">
            <a:normAutofit fontScale="450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dirty="0"/>
          </a:p>
          <a:p>
            <a:endParaRPr lang="en-US" dirty="0"/>
          </a:p>
          <a:p>
            <a:pPr algn="ctr"/>
            <a:r>
              <a:rPr lang="en-US" sz="5300" dirty="0"/>
              <a:t> 4. Bivariate Analysis </a:t>
            </a:r>
          </a:p>
        </p:txBody>
      </p:sp>
      <p:sp>
        <p:nvSpPr>
          <p:cNvPr id="9" name="Title 1">
            <a:extLst>
              <a:ext uri="{FF2B5EF4-FFF2-40B4-BE49-F238E27FC236}">
                <a16:creationId xmlns:a16="http://schemas.microsoft.com/office/drawing/2014/main" id="{99FF12E6-CF10-4520-9A6F-33844944D49F}"/>
              </a:ext>
            </a:extLst>
          </p:cNvPr>
          <p:cNvSpPr txBox="1">
            <a:spLocks/>
          </p:cNvSpPr>
          <p:nvPr/>
        </p:nvSpPr>
        <p:spPr>
          <a:xfrm>
            <a:off x="190499" y="633440"/>
            <a:ext cx="11725277" cy="633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Analyze how features like age, job type, education, marital status, etc., Associate with the success of the term deposit campaign, using visualizations like bar charts, stacked bar charts, and heat maps. </a:t>
            </a:r>
            <a:endParaRPr lang="en-US" sz="1600" cap="none" dirty="0">
              <a:latin typeface="+mn-lt"/>
            </a:endParaRPr>
          </a:p>
        </p:txBody>
      </p:sp>
      <p:sp>
        <p:nvSpPr>
          <p:cNvPr id="4" name="Rectangle 3">
            <a:extLst>
              <a:ext uri="{FF2B5EF4-FFF2-40B4-BE49-F238E27FC236}">
                <a16:creationId xmlns:a16="http://schemas.microsoft.com/office/drawing/2014/main" id="{B220FC57-89A0-448D-AE40-372AE25F6F86}"/>
              </a:ext>
            </a:extLst>
          </p:cNvPr>
          <p:cNvSpPr/>
          <p:nvPr/>
        </p:nvSpPr>
        <p:spPr>
          <a:xfrm>
            <a:off x="0" y="3200400"/>
            <a:ext cx="11725277" cy="3293209"/>
          </a:xfrm>
          <a:prstGeom prst="rect">
            <a:avLst/>
          </a:prstGeom>
        </p:spPr>
        <p:txBody>
          <a:bodyPr wrap="square">
            <a:spAutoFit/>
          </a:bodyPr>
          <a:lstStyle/>
          <a:p>
            <a:pPr marL="171450" indent="-171450">
              <a:buFont typeface="Wingdings" panose="05000000000000000000" pitchFamily="2" charset="2"/>
              <a:buChar char="§"/>
            </a:pPr>
            <a:r>
              <a:rPr lang="en-US" sz="1400" b="1" dirty="0"/>
              <a:t>Stacked Bar Chart of Job by Response: </a:t>
            </a:r>
          </a:p>
          <a:p>
            <a:pPr marL="628650" lvl="1" indent="-171450">
              <a:buFont typeface="Courier New" panose="02070309020205020404" pitchFamily="49" charset="0"/>
              <a:buChar char="o"/>
            </a:pPr>
            <a:r>
              <a:rPr lang="en-US" sz="1200" dirty="0"/>
              <a:t>Most job categories show 80-90% non-response, particularly in blue-collar, admin, and service roles.</a:t>
            </a:r>
          </a:p>
          <a:p>
            <a:pPr marL="628650" lvl="1" indent="-171450">
              <a:buFont typeface="Courier New" panose="02070309020205020404" pitchFamily="49" charset="0"/>
              <a:buChar char="o"/>
            </a:pPr>
            <a:r>
              <a:rPr lang="en-US" sz="1200" dirty="0"/>
              <a:t>Slightly higher engagement is seen among students and the self-employed, yet positive responses are still scarce.</a:t>
            </a:r>
          </a:p>
          <a:p>
            <a:pPr marL="628650" lvl="1" indent="-171450">
              <a:buFont typeface="Courier New" panose="02070309020205020404" pitchFamily="49" charset="0"/>
              <a:buChar char="o"/>
            </a:pPr>
            <a:endParaRPr lang="en-US" sz="1200" dirty="0"/>
          </a:p>
          <a:p>
            <a:pPr marL="171450" indent="-171450">
              <a:buFont typeface="Wingdings" panose="05000000000000000000" pitchFamily="2" charset="2"/>
              <a:buChar char="§"/>
            </a:pPr>
            <a:r>
              <a:rPr lang="en-US" sz="1200" b="1" dirty="0"/>
              <a:t>Conclusion:</a:t>
            </a:r>
            <a:r>
              <a:rPr lang="en-US" sz="1200" dirty="0"/>
              <a:t> High non-response rates dominate most job categories, with minimal positive engagement. </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400" b="1" dirty="0"/>
              <a:t>Stacked Bar Chart of Education by Response: </a:t>
            </a:r>
          </a:p>
          <a:p>
            <a:pPr marL="628650" lvl="1" indent="-171450">
              <a:buFont typeface="Courier New" panose="02070309020205020404" pitchFamily="49" charset="0"/>
              <a:buChar char="o"/>
            </a:pPr>
            <a:r>
              <a:rPr lang="en-US" sz="1200" dirty="0"/>
              <a:t>No Response predominates across all education levels, especially in primary and secondary education.</a:t>
            </a:r>
          </a:p>
          <a:p>
            <a:pPr marL="628650" lvl="1" indent="-171450">
              <a:buFont typeface="Courier New" panose="02070309020205020404" pitchFamily="49" charset="0"/>
              <a:buChar char="o"/>
            </a:pPr>
            <a:r>
              <a:rPr lang="en-US" sz="1200" dirty="0"/>
              <a:t>Tertiary education shows slightly better engagement, though "Yes" responses remain very low.</a:t>
            </a:r>
          </a:p>
          <a:p>
            <a:endParaRPr lang="en-US" sz="1200" dirty="0"/>
          </a:p>
          <a:p>
            <a:pPr marL="171450" indent="-171450">
              <a:buFont typeface="Wingdings" panose="05000000000000000000" pitchFamily="2" charset="2"/>
              <a:buChar char="§"/>
            </a:pPr>
            <a:r>
              <a:rPr lang="en-US" sz="1200" b="1" dirty="0"/>
              <a:t>Conclusion:</a:t>
            </a:r>
            <a:r>
              <a:rPr lang="en-US" sz="1200" dirty="0"/>
              <a:t> Non-responsiveness is prevalent across all education levels, with slightly improved engagement among those with tertiary education.</a:t>
            </a:r>
          </a:p>
          <a:p>
            <a:endParaRPr lang="en-US" sz="1200" dirty="0"/>
          </a:p>
          <a:p>
            <a:pPr marL="171450" indent="-171450">
              <a:buFont typeface="Wingdings" panose="05000000000000000000" pitchFamily="2" charset="2"/>
              <a:buChar char="§"/>
            </a:pPr>
            <a:r>
              <a:rPr lang="en-US" sz="1400" b="1" dirty="0"/>
              <a:t>Stacked Bar Chart of Marital Status by Response: </a:t>
            </a:r>
          </a:p>
          <a:p>
            <a:pPr marL="628650" lvl="1" indent="-171450">
              <a:buFont typeface="Courier New" panose="02070309020205020404" pitchFamily="49" charset="0"/>
              <a:buChar char="o"/>
            </a:pPr>
            <a:r>
              <a:rPr lang="en-US" sz="1200" dirty="0"/>
              <a:t>Findings:  - Married individuals report the highest non-response rate. </a:t>
            </a:r>
          </a:p>
          <a:p>
            <a:pPr marL="628650" lvl="1" indent="-171450">
              <a:buFont typeface="Courier New" panose="02070309020205020404" pitchFamily="49" charset="0"/>
              <a:buChar char="o"/>
            </a:pPr>
            <a:r>
              <a:rPr lang="en-US" sz="1200" dirty="0"/>
              <a:t>"Yes" and "No" responses are consistently low across all marital categories.</a:t>
            </a:r>
          </a:p>
          <a:p>
            <a:endParaRPr lang="en-US" sz="1200" dirty="0"/>
          </a:p>
          <a:p>
            <a:pPr marL="171450" indent="-171450">
              <a:buFont typeface="Wingdings" panose="05000000000000000000" pitchFamily="2" charset="2"/>
              <a:buChar char="§"/>
            </a:pPr>
            <a:r>
              <a:rPr lang="en-US" sz="1200" b="1" dirty="0"/>
              <a:t>Conclusion:</a:t>
            </a:r>
            <a:r>
              <a:rPr lang="en-US" sz="1200" dirty="0"/>
              <a:t> Engagement levels do not vary significantly by marital status, with a predominant trend of non-response.</a:t>
            </a:r>
          </a:p>
        </p:txBody>
      </p:sp>
      <p:pic>
        <p:nvPicPr>
          <p:cNvPr id="2" name="Picture 1">
            <a:extLst>
              <a:ext uri="{FF2B5EF4-FFF2-40B4-BE49-F238E27FC236}">
                <a16:creationId xmlns:a16="http://schemas.microsoft.com/office/drawing/2014/main" id="{AB6F6898-3577-46CC-BD81-6D4C65A779CC}"/>
              </a:ext>
            </a:extLst>
          </p:cNvPr>
          <p:cNvPicPr>
            <a:picLocks noChangeAspect="1"/>
          </p:cNvPicPr>
          <p:nvPr/>
        </p:nvPicPr>
        <p:blipFill rotWithShape="1">
          <a:blip r:embed="rId2"/>
          <a:srcRect t="4947"/>
          <a:stretch/>
        </p:blipFill>
        <p:spPr>
          <a:xfrm>
            <a:off x="76201" y="1172475"/>
            <a:ext cx="11649076" cy="2027926"/>
          </a:xfrm>
          <a:prstGeom prst="rect">
            <a:avLst/>
          </a:prstGeom>
        </p:spPr>
      </p:pic>
    </p:spTree>
    <p:extLst>
      <p:ext uri="{BB962C8B-B14F-4D97-AF65-F5344CB8AC3E}">
        <p14:creationId xmlns:p14="http://schemas.microsoft.com/office/powerpoint/2010/main" val="359673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524000" y="-38099"/>
            <a:ext cx="9144000" cy="723900"/>
          </a:xfrm>
          <a:prstGeom prst="rect">
            <a:avLst/>
          </a:prstGeom>
        </p:spPr>
        <p:txBody>
          <a:bodyPr vert="horz" lIns="91440" tIns="45720" rIns="91440" bIns="45720" rtlCol="0" anchor="b">
            <a:normAutofit fontScale="450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dirty="0"/>
          </a:p>
          <a:p>
            <a:endParaRPr lang="en-US" dirty="0"/>
          </a:p>
          <a:p>
            <a:pPr algn="ctr"/>
            <a:r>
              <a:rPr lang="en-US" sz="5300" dirty="0"/>
              <a:t> 4. Bivariate Analysis </a:t>
            </a:r>
          </a:p>
        </p:txBody>
      </p:sp>
      <p:sp>
        <p:nvSpPr>
          <p:cNvPr id="9" name="Title 1">
            <a:extLst>
              <a:ext uri="{FF2B5EF4-FFF2-40B4-BE49-F238E27FC236}">
                <a16:creationId xmlns:a16="http://schemas.microsoft.com/office/drawing/2014/main" id="{99FF12E6-CF10-4520-9A6F-33844944D49F}"/>
              </a:ext>
            </a:extLst>
          </p:cNvPr>
          <p:cNvSpPr txBox="1">
            <a:spLocks/>
          </p:cNvSpPr>
          <p:nvPr/>
        </p:nvSpPr>
        <p:spPr>
          <a:xfrm>
            <a:off x="190499" y="633440"/>
            <a:ext cx="11725277" cy="633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Analyze how features like age, job type, education, marital status, etc., Associate with the success of the term deposit campaign, using visualizations like bar charts, stacked bar charts, and heat maps. </a:t>
            </a:r>
            <a:endParaRPr lang="en-US" sz="1600" cap="none" dirty="0">
              <a:latin typeface="+mn-lt"/>
            </a:endParaRPr>
          </a:p>
        </p:txBody>
      </p:sp>
      <p:pic>
        <p:nvPicPr>
          <p:cNvPr id="3" name="Picture 2">
            <a:extLst>
              <a:ext uri="{FF2B5EF4-FFF2-40B4-BE49-F238E27FC236}">
                <a16:creationId xmlns:a16="http://schemas.microsoft.com/office/drawing/2014/main" id="{A2355FD7-45E9-4AD7-98CE-8A94B4481D9A}"/>
              </a:ext>
            </a:extLst>
          </p:cNvPr>
          <p:cNvPicPr>
            <a:picLocks noChangeAspect="1"/>
          </p:cNvPicPr>
          <p:nvPr/>
        </p:nvPicPr>
        <p:blipFill rotWithShape="1">
          <a:blip r:embed="rId2"/>
          <a:srcRect l="1430" r="12259"/>
          <a:stretch/>
        </p:blipFill>
        <p:spPr>
          <a:xfrm>
            <a:off x="6829425" y="1095341"/>
            <a:ext cx="5146801" cy="5362609"/>
          </a:xfrm>
          <a:prstGeom prst="rect">
            <a:avLst/>
          </a:prstGeom>
        </p:spPr>
      </p:pic>
      <p:sp>
        <p:nvSpPr>
          <p:cNvPr id="10" name="Rectangle 9">
            <a:extLst>
              <a:ext uri="{FF2B5EF4-FFF2-40B4-BE49-F238E27FC236}">
                <a16:creationId xmlns:a16="http://schemas.microsoft.com/office/drawing/2014/main" id="{3B564015-5F60-43AE-9936-D41102C9F3FB}"/>
              </a:ext>
            </a:extLst>
          </p:cNvPr>
          <p:cNvSpPr/>
          <p:nvPr/>
        </p:nvSpPr>
        <p:spPr>
          <a:xfrm>
            <a:off x="130050" y="1266825"/>
            <a:ext cx="7004176" cy="5493812"/>
          </a:xfrm>
          <a:prstGeom prst="rect">
            <a:avLst/>
          </a:prstGeom>
        </p:spPr>
        <p:txBody>
          <a:bodyPr wrap="square">
            <a:spAutoFit/>
          </a:bodyPr>
          <a:lstStyle/>
          <a:p>
            <a:pPr marL="171450" indent="-171450">
              <a:buFont typeface="Wingdings" panose="05000000000000000000" pitchFamily="2" charset="2"/>
              <a:buChar char="§"/>
            </a:pPr>
            <a:r>
              <a:rPr lang="en-US" sz="1300" dirty="0"/>
              <a:t>The heatmap illustrates the correlation between various numeric features and a binary response variable in a dataset, employing a color gradient from light blue to dark blue to represent correlation values ranging from -1 (perfect negative correlation) to 1 (perfect positive correlation), with 0 indicating no correlation.</a:t>
            </a:r>
          </a:p>
          <a:p>
            <a:endParaRPr lang="en-US" sz="1300" dirty="0"/>
          </a:p>
          <a:p>
            <a:pPr marL="171450" indent="-171450">
              <a:buFont typeface="Wingdings" panose="05000000000000000000" pitchFamily="2" charset="2"/>
              <a:buChar char="§"/>
            </a:pPr>
            <a:r>
              <a:rPr lang="en-US" sz="1300" dirty="0"/>
              <a:t>Top Five Observations with Conclusions and Suggestions</a:t>
            </a:r>
          </a:p>
          <a:p>
            <a:pPr marL="171450" indent="-171450">
              <a:buFont typeface="Wingdings" panose="05000000000000000000" pitchFamily="2" charset="2"/>
              <a:buChar char="§"/>
            </a:pPr>
            <a:endParaRPr lang="en-US" sz="1300" dirty="0"/>
          </a:p>
          <a:p>
            <a:pPr marL="171450" indent="-171450">
              <a:buFont typeface="Wingdings" panose="05000000000000000000" pitchFamily="2" charset="2"/>
              <a:buChar char="§"/>
            </a:pPr>
            <a:r>
              <a:rPr lang="en-US" sz="1400" b="1" dirty="0"/>
              <a:t>1. Total Seconds Correlation:</a:t>
            </a:r>
          </a:p>
          <a:p>
            <a:pPr marL="628650" lvl="1" indent="-171450">
              <a:buFont typeface="Courier New" panose="02070309020205020404" pitchFamily="49" charset="0"/>
              <a:buChar char="o"/>
            </a:pPr>
            <a:r>
              <a:rPr lang="en-US" sz="1300" b="1" dirty="0"/>
              <a:t>Observation:</a:t>
            </a:r>
            <a:r>
              <a:rPr lang="en-US" sz="1300" dirty="0"/>
              <a:t> The </a:t>
            </a:r>
            <a:r>
              <a:rPr lang="en-US" sz="1300" b="1" dirty="0" err="1"/>
              <a:t>total_seconds</a:t>
            </a:r>
            <a:r>
              <a:rPr lang="en-US" sz="1300" dirty="0"/>
              <a:t> feature demonstrates the highest correlation with </a:t>
            </a:r>
            <a:r>
              <a:rPr lang="en-US" sz="1300" b="1" dirty="0" err="1"/>
              <a:t>response_binary</a:t>
            </a:r>
            <a:r>
              <a:rPr lang="en-US" sz="1300" dirty="0"/>
              <a:t> at 0.39, suggesting that longer interaction durations are associated with more positive responses.</a:t>
            </a:r>
          </a:p>
          <a:p>
            <a:pPr marL="628650" lvl="1" indent="-171450">
              <a:buFont typeface="Courier New" panose="02070309020205020404" pitchFamily="49" charset="0"/>
              <a:buChar char="o"/>
            </a:pPr>
            <a:r>
              <a:rPr lang="en-US" sz="1300" b="1" dirty="0"/>
              <a:t>Conclusion:</a:t>
            </a:r>
            <a:r>
              <a:rPr lang="en-US" sz="1300" dirty="0"/>
              <a:t> This indicates that engagement duration is a significant factor influencing outcomes.</a:t>
            </a:r>
          </a:p>
          <a:p>
            <a:pPr marL="628650" lvl="1" indent="-171450">
              <a:buFont typeface="Courier New" panose="02070309020205020404" pitchFamily="49" charset="0"/>
              <a:buChar char="o"/>
            </a:pPr>
            <a:r>
              <a:rPr lang="en-US" sz="1300" b="1" dirty="0"/>
              <a:t>Suggestion:</a:t>
            </a:r>
            <a:r>
              <a:rPr lang="en-US" sz="1300" dirty="0"/>
              <a:t> Enhance strategies to increase interaction time, such as providing more engaging content or training representatives to foster longer, more meaningful conversations.</a:t>
            </a:r>
          </a:p>
          <a:p>
            <a:pPr marL="171450" indent="-171450">
              <a:buFont typeface="Wingdings" panose="05000000000000000000" pitchFamily="2" charset="2"/>
              <a:buChar char="§"/>
            </a:pPr>
            <a:endParaRPr lang="en-US" sz="1300" dirty="0"/>
          </a:p>
          <a:p>
            <a:pPr marL="171450" indent="-171450">
              <a:buFont typeface="Wingdings" panose="05000000000000000000" pitchFamily="2" charset="2"/>
              <a:buChar char="§"/>
            </a:pPr>
            <a:r>
              <a:rPr lang="en-US" sz="1400" b="1" dirty="0"/>
              <a:t>2.  </a:t>
            </a:r>
            <a:r>
              <a:rPr lang="en-US" sz="1400" b="1" dirty="0" err="1"/>
              <a:t>Pdays</a:t>
            </a:r>
            <a:r>
              <a:rPr lang="en-US" sz="1400" b="1" dirty="0"/>
              <a:t> and Previous Correlation:</a:t>
            </a:r>
          </a:p>
          <a:p>
            <a:pPr marL="628650" lvl="1" indent="-171450">
              <a:buFont typeface="Courier New" panose="02070309020205020404" pitchFamily="49" charset="0"/>
              <a:buChar char="o"/>
            </a:pPr>
            <a:r>
              <a:rPr lang="en-US" sz="1300" b="1" dirty="0"/>
              <a:t>Observation:</a:t>
            </a:r>
            <a:r>
              <a:rPr lang="en-US" sz="1300" dirty="0"/>
              <a:t> There is a strong correlation of 0.45 between </a:t>
            </a:r>
            <a:r>
              <a:rPr lang="en-US" sz="1300" b="1" dirty="0" err="1"/>
              <a:t>pdays</a:t>
            </a:r>
            <a:r>
              <a:rPr lang="en-US" sz="1300" dirty="0"/>
              <a:t> (days since last contact) and </a:t>
            </a:r>
            <a:r>
              <a:rPr lang="en-US" sz="1300" b="1" dirty="0"/>
              <a:t>previous</a:t>
            </a:r>
            <a:r>
              <a:rPr lang="en-US" sz="1300" dirty="0"/>
              <a:t> (number of prior contacts), indicating that these two features influence one another.</a:t>
            </a:r>
          </a:p>
          <a:p>
            <a:pPr marL="628650" lvl="1" indent="-171450">
              <a:buFont typeface="Courier New" panose="02070309020205020404" pitchFamily="49" charset="0"/>
              <a:buChar char="o"/>
            </a:pPr>
            <a:r>
              <a:rPr lang="en-US" sz="1300" b="1" dirty="0"/>
              <a:t>Conclusion: </a:t>
            </a:r>
            <a:r>
              <a:rPr lang="en-US" sz="1300" dirty="0"/>
              <a:t>Understanding this relationship can be valuable for developing effective outreach strategies.</a:t>
            </a:r>
          </a:p>
          <a:p>
            <a:pPr marL="628650" lvl="1" indent="-171450">
              <a:buFont typeface="Courier New" panose="02070309020205020404" pitchFamily="49" charset="0"/>
              <a:buChar char="o"/>
            </a:pPr>
            <a:r>
              <a:rPr lang="en-US" sz="1300" b="1" dirty="0"/>
              <a:t>Suggestion:</a:t>
            </a:r>
            <a:r>
              <a:rPr lang="en-US" sz="1300" dirty="0"/>
              <a:t> Optimize contact strategies by focusing on recent contacts, leveraging this relationship to increase the likelihood of positive responses.</a:t>
            </a:r>
          </a:p>
          <a:p>
            <a:pPr marL="171450" indent="-171450">
              <a:buFont typeface="Wingdings" panose="05000000000000000000" pitchFamily="2" charset="2"/>
              <a:buChar char="§"/>
            </a:pPr>
            <a:endParaRPr lang="en-US" sz="1300" dirty="0"/>
          </a:p>
        </p:txBody>
      </p:sp>
    </p:spTree>
    <p:extLst>
      <p:ext uri="{BB962C8B-B14F-4D97-AF65-F5344CB8AC3E}">
        <p14:creationId xmlns:p14="http://schemas.microsoft.com/office/powerpoint/2010/main" val="404907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524000" y="-38099"/>
            <a:ext cx="9144000" cy="723900"/>
          </a:xfrm>
          <a:prstGeom prst="rect">
            <a:avLst/>
          </a:prstGeom>
        </p:spPr>
        <p:txBody>
          <a:bodyPr vert="horz" lIns="91440" tIns="45720" rIns="91440" bIns="45720" rtlCol="0" anchor="b">
            <a:normAutofit fontScale="450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dirty="0"/>
          </a:p>
          <a:p>
            <a:endParaRPr lang="en-US" dirty="0"/>
          </a:p>
          <a:p>
            <a:pPr algn="ctr"/>
            <a:r>
              <a:rPr lang="en-US" sz="5300" dirty="0"/>
              <a:t> 4. Bivariate Analysis </a:t>
            </a:r>
          </a:p>
        </p:txBody>
      </p:sp>
      <p:sp>
        <p:nvSpPr>
          <p:cNvPr id="9" name="Title 1">
            <a:extLst>
              <a:ext uri="{FF2B5EF4-FFF2-40B4-BE49-F238E27FC236}">
                <a16:creationId xmlns:a16="http://schemas.microsoft.com/office/drawing/2014/main" id="{99FF12E6-CF10-4520-9A6F-33844944D49F}"/>
              </a:ext>
            </a:extLst>
          </p:cNvPr>
          <p:cNvSpPr txBox="1">
            <a:spLocks/>
          </p:cNvSpPr>
          <p:nvPr/>
        </p:nvSpPr>
        <p:spPr>
          <a:xfrm>
            <a:off x="190499" y="633440"/>
            <a:ext cx="11725277" cy="633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Analyze how features like age, job type, education, marital status, etc., Associate with the success of the term deposit campaign, using visualizations like bar charts, stacked bar charts, and heat maps. </a:t>
            </a:r>
            <a:endParaRPr lang="en-US" sz="1600" cap="none" dirty="0">
              <a:latin typeface="+mn-lt"/>
            </a:endParaRPr>
          </a:p>
        </p:txBody>
      </p:sp>
      <p:pic>
        <p:nvPicPr>
          <p:cNvPr id="3" name="Picture 2">
            <a:extLst>
              <a:ext uri="{FF2B5EF4-FFF2-40B4-BE49-F238E27FC236}">
                <a16:creationId xmlns:a16="http://schemas.microsoft.com/office/drawing/2014/main" id="{A2355FD7-45E9-4AD7-98CE-8A94B4481D9A}"/>
              </a:ext>
            </a:extLst>
          </p:cNvPr>
          <p:cNvPicPr>
            <a:picLocks noChangeAspect="1"/>
          </p:cNvPicPr>
          <p:nvPr/>
        </p:nvPicPr>
        <p:blipFill rotWithShape="1">
          <a:blip r:embed="rId2"/>
          <a:srcRect l="1430" r="12259"/>
          <a:stretch/>
        </p:blipFill>
        <p:spPr>
          <a:xfrm>
            <a:off x="7045199" y="1124676"/>
            <a:ext cx="5146801" cy="5362609"/>
          </a:xfrm>
          <a:prstGeom prst="rect">
            <a:avLst/>
          </a:prstGeom>
        </p:spPr>
      </p:pic>
      <p:sp>
        <p:nvSpPr>
          <p:cNvPr id="10" name="Rectangle 9">
            <a:extLst>
              <a:ext uri="{FF2B5EF4-FFF2-40B4-BE49-F238E27FC236}">
                <a16:creationId xmlns:a16="http://schemas.microsoft.com/office/drawing/2014/main" id="{3B564015-5F60-43AE-9936-D41102C9F3FB}"/>
              </a:ext>
            </a:extLst>
          </p:cNvPr>
          <p:cNvSpPr/>
          <p:nvPr/>
        </p:nvSpPr>
        <p:spPr>
          <a:xfrm>
            <a:off x="130050" y="1266825"/>
            <a:ext cx="7004176" cy="5324535"/>
          </a:xfrm>
          <a:prstGeom prst="rect">
            <a:avLst/>
          </a:prstGeom>
        </p:spPr>
        <p:txBody>
          <a:bodyPr wrap="square">
            <a:spAutoFit/>
          </a:bodyPr>
          <a:lstStyle/>
          <a:p>
            <a:pPr marL="171450" indent="-171450">
              <a:buFont typeface="Wingdings" panose="05000000000000000000" pitchFamily="2" charset="2"/>
              <a:buChar char="§"/>
            </a:pPr>
            <a:r>
              <a:rPr lang="en-US" sz="1400" b="1" dirty="0"/>
              <a:t>3. Weak Correlation of Balance:</a:t>
            </a:r>
          </a:p>
          <a:p>
            <a:pPr marL="628650" lvl="1" indent="-171450">
              <a:buFont typeface="Courier New" panose="02070309020205020404" pitchFamily="49" charset="0"/>
              <a:buChar char="o"/>
            </a:pPr>
            <a:r>
              <a:rPr lang="en-US" sz="1200" b="1" dirty="0"/>
              <a:t>Observation:</a:t>
            </a:r>
            <a:r>
              <a:rPr lang="en-US" sz="1200" dirty="0"/>
              <a:t> The </a:t>
            </a:r>
            <a:r>
              <a:rPr lang="en-US" sz="1200" b="1" dirty="0"/>
              <a:t>balance</a:t>
            </a:r>
            <a:r>
              <a:rPr lang="en-US" sz="1200" dirty="0"/>
              <a:t> feature shows a weak correlation with the response variable at 0.05, suggesting minimal influence on the outcome.</a:t>
            </a:r>
          </a:p>
          <a:p>
            <a:pPr marL="628650" lvl="1" indent="-171450">
              <a:buFont typeface="Courier New" panose="02070309020205020404" pitchFamily="49" charset="0"/>
              <a:buChar char="o"/>
            </a:pPr>
            <a:r>
              <a:rPr lang="en-US" sz="1200" b="1" dirty="0"/>
              <a:t>Conclusion:</a:t>
            </a:r>
            <a:r>
              <a:rPr lang="en-US" sz="1200" dirty="0"/>
              <a:t> This indicates that account balance does not significantly affect response likelihood. </a:t>
            </a:r>
          </a:p>
          <a:p>
            <a:pPr marL="628650" lvl="1" indent="-171450">
              <a:buFont typeface="Courier New" panose="02070309020205020404" pitchFamily="49" charset="0"/>
              <a:buChar char="o"/>
            </a:pPr>
            <a:r>
              <a:rPr lang="en-US" sz="1200" b="1" dirty="0"/>
              <a:t>Suggestion:</a:t>
            </a:r>
            <a:r>
              <a:rPr lang="en-US" sz="1200" dirty="0"/>
              <a:t> Consider deprioritizing balance in predictive modeling and analysis, as it offers limited insights compared to more impactful features.</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400" b="1" dirty="0"/>
              <a:t>4. Age Independence:</a:t>
            </a:r>
          </a:p>
          <a:p>
            <a:pPr marL="628650" lvl="1" indent="-171450">
              <a:buFont typeface="Courier New" panose="02070309020205020404" pitchFamily="49" charset="0"/>
              <a:buChar char="o"/>
            </a:pPr>
            <a:r>
              <a:rPr lang="en-US" sz="1200" b="1" dirty="0"/>
              <a:t>Observation:</a:t>
            </a:r>
            <a:r>
              <a:rPr lang="en-US" sz="1200" dirty="0"/>
              <a:t> The </a:t>
            </a:r>
            <a:r>
              <a:rPr lang="en-US" sz="1200" b="1" dirty="0"/>
              <a:t>age </a:t>
            </a:r>
            <a:r>
              <a:rPr lang="en-US" sz="1200" dirty="0"/>
              <a:t>feature displays weak correlations (0.03) with other variables, suggesting it operates independently of most other factors in this dataset.</a:t>
            </a:r>
          </a:p>
          <a:p>
            <a:pPr marL="628650" lvl="1" indent="-171450">
              <a:buFont typeface="Courier New" panose="02070309020205020404" pitchFamily="49" charset="0"/>
              <a:buChar char="o"/>
            </a:pPr>
            <a:r>
              <a:rPr lang="en-US" sz="1200" b="1" dirty="0"/>
              <a:t>Conclusion:</a:t>
            </a:r>
            <a:r>
              <a:rPr lang="en-US" sz="1200" dirty="0"/>
              <a:t> Age may not be a relevant predictor of response in this context.</a:t>
            </a:r>
          </a:p>
          <a:p>
            <a:pPr marL="628650" lvl="1" indent="-171450">
              <a:buFont typeface="Courier New" panose="02070309020205020404" pitchFamily="49" charset="0"/>
              <a:buChar char="o"/>
            </a:pPr>
            <a:r>
              <a:rPr lang="en-US" sz="1200" b="1" dirty="0"/>
              <a:t>Suggestion:</a:t>
            </a:r>
            <a:r>
              <a:rPr lang="en-US" sz="1200" dirty="0"/>
              <a:t> Reassess the relevance of age in future analyses and focus on more predictive variables.</a:t>
            </a:r>
          </a:p>
          <a:p>
            <a:endParaRPr lang="en-US" sz="1200" dirty="0"/>
          </a:p>
          <a:p>
            <a:pPr marL="171450" indent="-171450">
              <a:buFont typeface="Wingdings" panose="05000000000000000000" pitchFamily="2" charset="2"/>
              <a:buChar char="§"/>
            </a:pPr>
            <a:r>
              <a:rPr lang="en-US" sz="1400" b="1" dirty="0"/>
              <a:t>5. Campaign's Negative Correlation:</a:t>
            </a:r>
          </a:p>
          <a:p>
            <a:pPr marL="628650" lvl="1" indent="-171450">
              <a:buFont typeface="Courier New" panose="02070309020205020404" pitchFamily="49" charset="0"/>
              <a:buChar char="o"/>
            </a:pPr>
            <a:r>
              <a:rPr lang="en-US" sz="1200" b="1" dirty="0"/>
              <a:t>Observation:</a:t>
            </a:r>
            <a:r>
              <a:rPr lang="en-US" sz="1200" dirty="0"/>
              <a:t> The </a:t>
            </a:r>
            <a:r>
              <a:rPr lang="en-US" sz="1200" b="1" dirty="0"/>
              <a:t>campaign </a:t>
            </a:r>
            <a:r>
              <a:rPr lang="en-US" sz="1200" dirty="0"/>
              <a:t>feature has a slight negative correlation with both </a:t>
            </a:r>
            <a:r>
              <a:rPr lang="en-US" sz="1200" b="1" dirty="0" err="1"/>
              <a:t>total_seconds</a:t>
            </a:r>
            <a:r>
              <a:rPr lang="en-US" sz="1200" dirty="0"/>
              <a:t>  (-0.08) and </a:t>
            </a:r>
            <a:r>
              <a:rPr lang="en-US" sz="1200" b="1" dirty="0" err="1"/>
              <a:t>pdays</a:t>
            </a:r>
            <a:r>
              <a:rPr lang="en-US" sz="1200" dirty="0"/>
              <a:t> (-0.09), indicating that higher campaign contact counts may be associated with shorter interaction times and less recent contact.</a:t>
            </a:r>
          </a:p>
          <a:p>
            <a:pPr marL="628650" lvl="1" indent="-171450">
              <a:buFont typeface="Courier New" panose="02070309020205020404" pitchFamily="49" charset="0"/>
              <a:buChar char="o"/>
            </a:pPr>
            <a:r>
              <a:rPr lang="en-US" sz="1200" b="1" dirty="0"/>
              <a:t>Conclusion:</a:t>
            </a:r>
            <a:r>
              <a:rPr lang="en-US" sz="1200" dirty="0"/>
              <a:t> This suggests a potential inefficiency in outreach efforts when multiple contacts occur in succession.</a:t>
            </a:r>
          </a:p>
          <a:p>
            <a:pPr marL="628650" lvl="1" indent="-171450">
              <a:buFont typeface="Courier New" panose="02070309020205020404" pitchFamily="49" charset="0"/>
              <a:buChar char="o"/>
            </a:pPr>
            <a:r>
              <a:rPr lang="en-US" sz="1200" b="1" dirty="0"/>
              <a:t>Suggestion:</a:t>
            </a:r>
            <a:r>
              <a:rPr lang="en-US" sz="1200" dirty="0"/>
              <a:t> Refine campaign strategies to ensure that the frequency of contacts does not detract from the quality of interactions, potentially focusing on fewer, more meaningful engagements.</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400" b="1" dirty="0"/>
              <a:t>Overall Conclusion: </a:t>
            </a:r>
          </a:p>
          <a:p>
            <a:r>
              <a:rPr lang="en-US" sz="1200" dirty="0"/>
              <a:t>In summary, </a:t>
            </a:r>
            <a:r>
              <a:rPr lang="en-US" sz="1200" b="1" dirty="0" err="1"/>
              <a:t>total_seconds</a:t>
            </a:r>
            <a:r>
              <a:rPr lang="en-US" sz="1200" b="1" dirty="0"/>
              <a:t> </a:t>
            </a:r>
            <a:r>
              <a:rPr lang="en-US" sz="1200" dirty="0"/>
              <a:t>stands out as a key predictor of response likelihood, while the correlation between </a:t>
            </a:r>
            <a:r>
              <a:rPr lang="en-US" sz="1200" b="1" dirty="0" err="1"/>
              <a:t>pdays</a:t>
            </a:r>
            <a:r>
              <a:rPr lang="en-US" sz="1200" dirty="0"/>
              <a:t> and </a:t>
            </a:r>
            <a:r>
              <a:rPr lang="en-US" sz="1200" b="1" dirty="0"/>
              <a:t>previous</a:t>
            </a:r>
            <a:r>
              <a:rPr lang="en-US" sz="1200" dirty="0"/>
              <a:t> offers insights for optimizing outreach. By enhancing engagement duration and refining contact strategies, organizations can improve response rates. Additionally, reevaluating the relevance of features like balance and age may lead to more effective predictive modeling.</a:t>
            </a:r>
          </a:p>
        </p:txBody>
      </p:sp>
    </p:spTree>
    <p:extLst>
      <p:ext uri="{BB962C8B-B14F-4D97-AF65-F5344CB8AC3E}">
        <p14:creationId xmlns:p14="http://schemas.microsoft.com/office/powerpoint/2010/main" val="85471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38099"/>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5. Categorical Variables Analysis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a. Investigate the distribution of categorical variables such as job type, education, and marital status.</a:t>
            </a:r>
            <a:endParaRPr lang="en-US" sz="800" cap="none" dirty="0">
              <a:latin typeface="+mn-lt"/>
            </a:endParaRPr>
          </a:p>
        </p:txBody>
      </p:sp>
      <p:pic>
        <p:nvPicPr>
          <p:cNvPr id="6" name="Picture 5">
            <a:extLst>
              <a:ext uri="{FF2B5EF4-FFF2-40B4-BE49-F238E27FC236}">
                <a16:creationId xmlns:a16="http://schemas.microsoft.com/office/drawing/2014/main" id="{5BE4FD7D-3859-4719-A86D-9249BDB92489}"/>
              </a:ext>
            </a:extLst>
          </p:cNvPr>
          <p:cNvPicPr>
            <a:picLocks noChangeAspect="1"/>
          </p:cNvPicPr>
          <p:nvPr/>
        </p:nvPicPr>
        <p:blipFill rotWithShape="1">
          <a:blip r:embed="rId2"/>
          <a:srcRect r="5714"/>
          <a:stretch/>
        </p:blipFill>
        <p:spPr>
          <a:xfrm>
            <a:off x="5829165" y="1104901"/>
            <a:ext cx="6286635" cy="5429249"/>
          </a:xfrm>
          <a:prstGeom prst="rect">
            <a:avLst/>
          </a:prstGeom>
        </p:spPr>
      </p:pic>
      <p:sp>
        <p:nvSpPr>
          <p:cNvPr id="7" name="Rectangle 6">
            <a:extLst>
              <a:ext uri="{FF2B5EF4-FFF2-40B4-BE49-F238E27FC236}">
                <a16:creationId xmlns:a16="http://schemas.microsoft.com/office/drawing/2014/main" id="{0935F6A3-9BEA-4A92-A5F1-710D4F84E3CA}"/>
              </a:ext>
            </a:extLst>
          </p:cNvPr>
          <p:cNvSpPr/>
          <p:nvPr/>
        </p:nvSpPr>
        <p:spPr>
          <a:xfrm>
            <a:off x="76200" y="1104901"/>
            <a:ext cx="5556375" cy="5539978"/>
          </a:xfrm>
          <a:prstGeom prst="rect">
            <a:avLst/>
          </a:prstGeom>
        </p:spPr>
        <p:txBody>
          <a:bodyPr wrap="square">
            <a:spAutoFit/>
          </a:bodyPr>
          <a:lstStyle/>
          <a:p>
            <a:pPr marL="171450" indent="-171450">
              <a:buFont typeface="Wingdings" panose="05000000000000000000" pitchFamily="2" charset="2"/>
              <a:buChar char="§"/>
            </a:pPr>
            <a:r>
              <a:rPr lang="en-US" sz="1400" b="1" dirty="0"/>
              <a:t>Job Categories</a:t>
            </a:r>
          </a:p>
          <a:p>
            <a:pPr marL="171450" indent="-171450">
              <a:buFont typeface="Wingdings" panose="05000000000000000000" pitchFamily="2" charset="2"/>
              <a:buChar char="§"/>
            </a:pPr>
            <a:endParaRPr lang="en-US" sz="1200" dirty="0"/>
          </a:p>
          <a:p>
            <a:pPr marL="171450" indent="-171450">
              <a:buFont typeface="Courier New" panose="02070309020205020404" pitchFamily="49" charset="0"/>
              <a:buChar char="o"/>
            </a:pPr>
            <a:r>
              <a:rPr lang="en-US" sz="1200" b="1" dirty="0"/>
              <a:t>Key Findings</a:t>
            </a:r>
            <a:r>
              <a:rPr lang="en-US" sz="1200" dirty="0"/>
              <a:t>: The largest job sectors are </a:t>
            </a:r>
            <a:r>
              <a:rPr lang="en-US" sz="1200" b="1" dirty="0"/>
              <a:t>Blue-Collar (21.53%)</a:t>
            </a:r>
            <a:r>
              <a:rPr lang="en-US" sz="1200" dirty="0"/>
              <a:t> and </a:t>
            </a:r>
            <a:r>
              <a:rPr lang="en-US" sz="1200" b="1" dirty="0"/>
              <a:t>Management (20.92%)</a:t>
            </a:r>
            <a:r>
              <a:rPr lang="en-US" sz="1200" dirty="0"/>
              <a:t>, together making up </a:t>
            </a:r>
            <a:r>
              <a:rPr lang="en-US" sz="1200" b="1" dirty="0"/>
              <a:t>42.45% </a:t>
            </a:r>
            <a:r>
              <a:rPr lang="en-US" sz="1200" dirty="0"/>
              <a:t>of the workforce. Significant roles also include **Technicians (16.80%)** and **Administrative positions (11.44%)**.</a:t>
            </a:r>
          </a:p>
          <a:p>
            <a:pPr marL="171450" indent="-171450">
              <a:buFont typeface="Courier New" panose="02070309020205020404" pitchFamily="49" charset="0"/>
              <a:buChar char="o"/>
            </a:pPr>
            <a:endParaRPr lang="en-US" sz="1200" dirty="0"/>
          </a:p>
          <a:p>
            <a:pPr marL="171450" indent="-171450">
              <a:buFont typeface="Courier New" panose="02070309020205020404" pitchFamily="49" charset="0"/>
              <a:buChar char="o"/>
            </a:pPr>
            <a:r>
              <a:rPr lang="en-US" sz="1200" b="1" dirty="0"/>
              <a:t>Minor Categories</a:t>
            </a:r>
            <a:r>
              <a:rPr lang="en-US" sz="1200" dirty="0"/>
              <a:t>: Smaller groups like </a:t>
            </a:r>
            <a:r>
              <a:rPr lang="en-US" sz="1200" b="1" dirty="0"/>
              <a:t>Self-employed (3.49%)</a:t>
            </a:r>
            <a:r>
              <a:rPr lang="en-US" sz="1200" dirty="0"/>
              <a:t>, </a:t>
            </a:r>
            <a:r>
              <a:rPr lang="en-US" sz="1200" b="1" dirty="0"/>
              <a:t>Entrepreneurs (3.29%)</a:t>
            </a:r>
            <a:r>
              <a:rPr lang="en-US" sz="1200" dirty="0"/>
              <a:t>, and </a:t>
            </a:r>
            <a:r>
              <a:rPr lang="en-US" sz="1200" b="1" dirty="0"/>
              <a:t>Unemployed (2.88%)</a:t>
            </a:r>
            <a:r>
              <a:rPr lang="en-US" sz="1200" dirty="0"/>
              <a:t> indicate an entrepreneurial presence and highlight challenges associated with unemployment.</a:t>
            </a:r>
          </a:p>
          <a:p>
            <a:pPr marL="171450" indent="-171450">
              <a:buFont typeface="Courier New" panose="02070309020205020404" pitchFamily="49" charset="0"/>
              <a:buChar char="o"/>
            </a:pPr>
            <a:endParaRPr lang="en-US" sz="1200" dirty="0"/>
          </a:p>
          <a:p>
            <a:pPr marL="171450" indent="-171450">
              <a:buFont typeface="Courier New" panose="02070309020205020404" pitchFamily="49" charset="0"/>
              <a:buChar char="o"/>
            </a:pPr>
            <a:r>
              <a:rPr lang="en-US" sz="1200" b="1" dirty="0"/>
              <a:t>Conclusion</a:t>
            </a:r>
            <a:r>
              <a:rPr lang="en-US" sz="1200" dirty="0"/>
              <a:t>: The predominance of blue-collar and management roles indicates a diverse labor market. However, the smaller yet critical demographics of unemployed and self-employed individuals require focused support to enhance overall economic stability.</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400" b="1" dirty="0"/>
              <a:t>Education Levels</a:t>
            </a:r>
          </a:p>
          <a:p>
            <a:pPr marL="171450" indent="-171450">
              <a:buFont typeface="Wingdings" panose="05000000000000000000" pitchFamily="2" charset="2"/>
              <a:buChar char="§"/>
            </a:pPr>
            <a:endParaRPr lang="en-US" sz="1200" b="1" dirty="0"/>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Overview</a:t>
            </a:r>
            <a:r>
              <a:rPr lang="en-US" altLang="en-US" sz="1200" dirty="0"/>
              <a:t>: A majority of the population holds </a:t>
            </a:r>
            <a:r>
              <a:rPr lang="en-US" altLang="en-US" sz="1200" b="1" dirty="0"/>
              <a:t>Secondary Education (51.32%)</a:t>
            </a:r>
            <a:r>
              <a:rPr lang="en-US" altLang="en-US" sz="1200" dirty="0"/>
              <a:t>, followed by </a:t>
            </a:r>
            <a:r>
              <a:rPr lang="en-US" altLang="en-US" sz="1200" b="1" dirty="0"/>
              <a:t>Tertiary Education (29.42%)</a:t>
            </a:r>
            <a:r>
              <a:rPr lang="en-US" altLang="en-US" sz="1200" dirty="0"/>
              <a:t>, indicating a robust educational foundation with over </a:t>
            </a:r>
            <a:r>
              <a:rPr lang="en-US" altLang="en-US" sz="1200" b="1" dirty="0"/>
              <a:t>80%</a:t>
            </a:r>
            <a:r>
              <a:rPr lang="en-US" altLang="en-US" sz="1200" dirty="0"/>
              <a:t> having completed secondary education.</a:t>
            </a:r>
          </a:p>
          <a:p>
            <a:pPr marL="171450" lvl="0" indent="-171450" eaLnBrk="0" fontAlgn="base" hangingPunct="0">
              <a:spcBef>
                <a:spcPct val="0"/>
              </a:spcBef>
              <a:spcAft>
                <a:spcPct val="0"/>
              </a:spcAft>
              <a:buFont typeface="Courier New" panose="02070309020205020404" pitchFamily="49" charset="0"/>
              <a:buChar char="o"/>
            </a:pPr>
            <a:endParaRPr lang="en-US" altLang="en-US" sz="1200" dirty="0"/>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Concerns</a:t>
            </a:r>
            <a:r>
              <a:rPr lang="en-US" altLang="en-US" sz="1200" dirty="0"/>
              <a:t>: Categories such as </a:t>
            </a:r>
            <a:r>
              <a:rPr lang="en-US" altLang="en-US" sz="1200" b="1" dirty="0"/>
              <a:t>Primary Education (15.15%)</a:t>
            </a:r>
            <a:r>
              <a:rPr lang="en-US" altLang="en-US" sz="1200" dirty="0"/>
              <a:t> and </a:t>
            </a:r>
            <a:r>
              <a:rPr lang="en-US" altLang="en-US" sz="1200" b="1" dirty="0"/>
              <a:t>Unknown (4.11%)</a:t>
            </a:r>
            <a:r>
              <a:rPr lang="en-US" altLang="en-US" sz="1200" dirty="0"/>
              <a:t> suggest potential gaps in transitioning to higher education.</a:t>
            </a:r>
          </a:p>
          <a:p>
            <a:pPr marL="171450" lvl="0" indent="-171450" eaLnBrk="0" fontAlgn="base" hangingPunct="0">
              <a:spcBef>
                <a:spcPct val="0"/>
              </a:spcBef>
              <a:spcAft>
                <a:spcPct val="0"/>
              </a:spcAft>
              <a:buFont typeface="Courier New" panose="02070309020205020404" pitchFamily="49" charset="0"/>
              <a:buChar char="o"/>
            </a:pPr>
            <a:endParaRPr lang="en-US" altLang="en-US" sz="1200" dirty="0"/>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Conclusion</a:t>
            </a:r>
            <a:r>
              <a:rPr lang="en-US" altLang="en-US" sz="1200" dirty="0"/>
              <a:t>: The high levels of secondary and tertiary education correlate positively with employability, particularly in blue-collar and management roles. Addressing the educational gaps is essential for improving job readiness and enhancing career opportunities. </a:t>
            </a:r>
          </a:p>
          <a:p>
            <a:endParaRPr lang="en-US" sz="1200" b="1" dirty="0"/>
          </a:p>
        </p:txBody>
      </p:sp>
    </p:spTree>
    <p:extLst>
      <p:ext uri="{BB962C8B-B14F-4D97-AF65-F5344CB8AC3E}">
        <p14:creationId xmlns:p14="http://schemas.microsoft.com/office/powerpoint/2010/main" val="168478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38099"/>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5. Categorical Variables Analysis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a. Investigate the distribution of categorical variables such as job type, education, and marital status.</a:t>
            </a:r>
            <a:endParaRPr lang="en-US" sz="800" cap="none" dirty="0">
              <a:latin typeface="+mn-lt"/>
            </a:endParaRPr>
          </a:p>
        </p:txBody>
      </p:sp>
      <p:pic>
        <p:nvPicPr>
          <p:cNvPr id="6" name="Picture 5">
            <a:extLst>
              <a:ext uri="{FF2B5EF4-FFF2-40B4-BE49-F238E27FC236}">
                <a16:creationId xmlns:a16="http://schemas.microsoft.com/office/drawing/2014/main" id="{5BE4FD7D-3859-4719-A86D-9249BDB92489}"/>
              </a:ext>
            </a:extLst>
          </p:cNvPr>
          <p:cNvPicPr>
            <a:picLocks noChangeAspect="1"/>
          </p:cNvPicPr>
          <p:nvPr/>
        </p:nvPicPr>
        <p:blipFill rotWithShape="1">
          <a:blip r:embed="rId2"/>
          <a:srcRect r="5714"/>
          <a:stretch/>
        </p:blipFill>
        <p:spPr>
          <a:xfrm>
            <a:off x="5829165" y="1104901"/>
            <a:ext cx="6286635" cy="5429249"/>
          </a:xfrm>
          <a:prstGeom prst="rect">
            <a:avLst/>
          </a:prstGeom>
        </p:spPr>
      </p:pic>
      <p:sp>
        <p:nvSpPr>
          <p:cNvPr id="7" name="Rectangle 6">
            <a:extLst>
              <a:ext uri="{FF2B5EF4-FFF2-40B4-BE49-F238E27FC236}">
                <a16:creationId xmlns:a16="http://schemas.microsoft.com/office/drawing/2014/main" id="{0935F6A3-9BEA-4A92-A5F1-710D4F84E3CA}"/>
              </a:ext>
            </a:extLst>
          </p:cNvPr>
          <p:cNvSpPr/>
          <p:nvPr/>
        </p:nvSpPr>
        <p:spPr>
          <a:xfrm>
            <a:off x="76200" y="1104901"/>
            <a:ext cx="5556375" cy="5386090"/>
          </a:xfrm>
          <a:prstGeom prst="rect">
            <a:avLst/>
          </a:prstGeom>
        </p:spPr>
        <p:txBody>
          <a:bodyPr wrap="square">
            <a:spAutoFit/>
          </a:bodyPr>
          <a:lstStyle/>
          <a:p>
            <a:pPr marL="171450" indent="-171450">
              <a:buFont typeface="Wingdings" panose="05000000000000000000" pitchFamily="2" charset="2"/>
              <a:buChar char="§"/>
            </a:pPr>
            <a:r>
              <a:rPr lang="en-US" sz="1400" b="1" dirty="0"/>
              <a:t>Marital Status</a:t>
            </a:r>
          </a:p>
          <a:p>
            <a:endParaRPr lang="en-US" sz="1200" b="1" dirty="0"/>
          </a:p>
          <a:p>
            <a:pPr marL="171450" indent="-171450">
              <a:buFont typeface="Courier New" panose="02070309020205020404" pitchFamily="49" charset="0"/>
              <a:buChar char="o"/>
            </a:pPr>
            <a:r>
              <a:rPr lang="en-US" sz="1200" b="1" dirty="0"/>
              <a:t>Distribution</a:t>
            </a:r>
            <a:r>
              <a:rPr lang="en-US" sz="1200" dirty="0"/>
              <a:t>: </a:t>
            </a:r>
            <a:r>
              <a:rPr lang="en-US" sz="1200" b="1" dirty="0"/>
              <a:t>Married individuals (60.19%)</a:t>
            </a:r>
            <a:r>
              <a:rPr lang="en-US" sz="1200" dirty="0"/>
              <a:t> constitute the largest group, followed by </a:t>
            </a:r>
            <a:r>
              <a:rPr lang="en-US" sz="1200" b="1" dirty="0"/>
              <a:t>Single (28.29%)</a:t>
            </a:r>
            <a:r>
              <a:rPr lang="en-US" sz="1200" dirty="0"/>
              <a:t> and </a:t>
            </a:r>
            <a:r>
              <a:rPr lang="en-US" sz="1200" b="1" dirty="0"/>
              <a:t>Divorced (11.52%)</a:t>
            </a:r>
            <a:r>
              <a:rPr lang="en-US" sz="1200" dirty="0"/>
              <a:t>, reflecting a societal trend toward marriage.</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Implications</a:t>
            </a:r>
            <a:r>
              <a:rPr lang="en-US" sz="1200" dirty="0"/>
              <a:t>: The predominance of married individuals may suggest stability in household income and consumer spending patterns, while the significant presence of single and divorced individuals indicates a need for targeted social support.</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Conclusion</a:t>
            </a:r>
            <a:r>
              <a:rPr lang="en-US" sz="1200" dirty="0"/>
              <a:t>: The marital status distribution points to a stable social structure, but attention must be given to the needs of single and divorced populations to ensure comprehensive social and economic support.</a:t>
            </a:r>
          </a:p>
          <a:p>
            <a:pPr marL="171450" indent="-171450">
              <a:buFont typeface="Courier New" panose="02070309020205020404" pitchFamily="49" charset="0"/>
              <a:buChar char="o"/>
            </a:pPr>
            <a:endParaRPr lang="en-US" sz="1200" dirty="0"/>
          </a:p>
          <a:p>
            <a:pPr marL="171450" indent="-171450">
              <a:buFont typeface="Wingdings" panose="05000000000000000000" pitchFamily="2" charset="2"/>
              <a:buChar char="§"/>
            </a:pPr>
            <a:r>
              <a:rPr lang="en-US" sz="1400" b="1" dirty="0"/>
              <a:t>Overall Conclusion</a:t>
            </a:r>
          </a:p>
          <a:p>
            <a:pPr marL="171450" indent="-171450">
              <a:buFont typeface="Courier New" panose="02070309020205020404" pitchFamily="49" charset="0"/>
              <a:buChar char="o"/>
            </a:pPr>
            <a:r>
              <a:rPr lang="en-US" sz="1200" b="1" dirty="0"/>
              <a:t>Diverse Demographic Landscape</a:t>
            </a:r>
            <a:r>
              <a:rPr lang="en-US" sz="1200" dirty="0"/>
              <a:t>: The workforce is primarily engaged in blue-collar and management roles.</a:t>
            </a:r>
          </a:p>
          <a:p>
            <a:pPr marL="171450" indent="-171450">
              <a:buFont typeface="Courier New" panose="02070309020205020404" pitchFamily="49" charset="0"/>
              <a:buChar char="o"/>
            </a:pPr>
            <a:r>
              <a:rPr lang="en-US" sz="1200" b="1" dirty="0"/>
              <a:t>Strong Educational Foundation</a:t>
            </a:r>
            <a:r>
              <a:rPr lang="en-US" sz="1200" dirty="0"/>
              <a:t>: A significant portion of the population has attained secondary and tertiary education, supporting employability.</a:t>
            </a:r>
          </a:p>
          <a:p>
            <a:pPr marL="171450" indent="-171450">
              <a:buFont typeface="Courier New" panose="02070309020205020404" pitchFamily="49" charset="0"/>
              <a:buChar char="o"/>
            </a:pPr>
            <a:r>
              <a:rPr lang="en-US" sz="1200" b="1" dirty="0"/>
              <a:t>Social Stability</a:t>
            </a:r>
            <a:r>
              <a:rPr lang="en-US" sz="1200" dirty="0"/>
              <a:t>: The high percentage of married individuals suggests a stable social structure.</a:t>
            </a:r>
          </a:p>
          <a:p>
            <a:pPr marL="171450" indent="-171450">
              <a:buFont typeface="Courier New" panose="02070309020205020404" pitchFamily="49" charset="0"/>
              <a:buChar char="o"/>
            </a:pPr>
            <a:r>
              <a:rPr lang="en-US" sz="1200" b="1" dirty="0"/>
              <a:t>Need for Targeted Intervention</a:t>
            </a:r>
            <a:r>
              <a:rPr lang="en-US" sz="1200" dirty="0"/>
              <a:t>: The presence of unemployed and self-employed individuals points to areas that require focused support.</a:t>
            </a:r>
          </a:p>
          <a:p>
            <a:pPr marL="171450" indent="-171450">
              <a:buFont typeface="Courier New" panose="02070309020205020404" pitchFamily="49" charset="0"/>
              <a:buChar char="o"/>
            </a:pPr>
            <a:r>
              <a:rPr lang="en-US" sz="1200" b="1" dirty="0"/>
              <a:t>Future Initiatives</a:t>
            </a:r>
            <a:r>
              <a:rPr lang="en-US" sz="1200" dirty="0"/>
              <a:t>: Efforts should aim to enhance support for unemployed and self-employed groups and improve educational pathways.</a:t>
            </a:r>
          </a:p>
          <a:p>
            <a:pPr marL="171450" indent="-171450">
              <a:buFont typeface="Courier New" panose="02070309020205020404" pitchFamily="49" charset="0"/>
              <a:buChar char="o"/>
            </a:pPr>
            <a:r>
              <a:rPr lang="en-US" sz="1200" b="1" dirty="0"/>
              <a:t>Policy Implications</a:t>
            </a:r>
            <a:r>
              <a:rPr lang="en-US" sz="1200" dirty="0"/>
              <a:t>: These insights can assist policymakers and economic planners in effectively addressing the diverse needs of the population</a:t>
            </a:r>
          </a:p>
          <a:p>
            <a:pPr marL="171450" indent="-171450">
              <a:buFont typeface="Courier New" panose="02070309020205020404" pitchFamily="49" charset="0"/>
              <a:buChar char="o"/>
            </a:pPr>
            <a:endParaRPr lang="en-US" sz="1200" dirty="0"/>
          </a:p>
        </p:txBody>
      </p:sp>
    </p:spTree>
    <p:extLst>
      <p:ext uri="{BB962C8B-B14F-4D97-AF65-F5344CB8AC3E}">
        <p14:creationId xmlns:p14="http://schemas.microsoft.com/office/powerpoint/2010/main" val="20771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5. Categorical Variables Analysis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Assess the impact of these categorical variables on the campaign's success through visualizations like bar charts.</a:t>
            </a:r>
            <a:endParaRPr lang="en-US" sz="800" cap="none" dirty="0">
              <a:latin typeface="+mn-lt"/>
            </a:endParaRPr>
          </a:p>
        </p:txBody>
      </p:sp>
      <p:sp>
        <p:nvSpPr>
          <p:cNvPr id="7" name="Rectangle 6">
            <a:extLst>
              <a:ext uri="{FF2B5EF4-FFF2-40B4-BE49-F238E27FC236}">
                <a16:creationId xmlns:a16="http://schemas.microsoft.com/office/drawing/2014/main" id="{0935F6A3-9BEA-4A92-A5F1-710D4F84E3CA}"/>
              </a:ext>
            </a:extLst>
          </p:cNvPr>
          <p:cNvSpPr/>
          <p:nvPr/>
        </p:nvSpPr>
        <p:spPr>
          <a:xfrm>
            <a:off x="190499" y="1029536"/>
            <a:ext cx="5556375" cy="5632311"/>
          </a:xfrm>
          <a:prstGeom prst="rect">
            <a:avLst/>
          </a:prstGeom>
        </p:spPr>
        <p:txBody>
          <a:bodyPr wrap="square">
            <a:spAutoFit/>
          </a:bodyPr>
          <a:lstStyle/>
          <a:p>
            <a:pPr marL="228600" indent="-228600">
              <a:buAutoNum type="arabicPeriod"/>
            </a:pPr>
            <a:r>
              <a:rPr lang="en-US" sz="1400" b="1" dirty="0"/>
              <a:t>Distribution of Job</a:t>
            </a:r>
          </a:p>
          <a:p>
            <a:pPr marL="171450" indent="-171450">
              <a:buFont typeface="Courier New" panose="02070309020205020404" pitchFamily="49" charset="0"/>
              <a:buChar char="o"/>
            </a:pPr>
            <a:r>
              <a:rPr lang="en-US" sz="1200" b="1" dirty="0"/>
              <a:t>Analysis</a:t>
            </a:r>
            <a:r>
              <a:rPr lang="en-US" sz="1200" dirty="0"/>
              <a:t>:</a:t>
            </a:r>
          </a:p>
          <a:p>
            <a:pPr marL="628650" lvl="1" indent="-171450">
              <a:buFont typeface="Calibri" panose="020F0502020204030204" pitchFamily="34" charset="0"/>
              <a:buChar char="‐"/>
            </a:pPr>
            <a:r>
              <a:rPr lang="en-US" sz="1200" b="1" dirty="0"/>
              <a:t>Management</a:t>
            </a:r>
            <a:r>
              <a:rPr lang="en-US" sz="1200" dirty="0"/>
              <a:t>: 35%</a:t>
            </a:r>
          </a:p>
          <a:p>
            <a:pPr marL="628650" lvl="1" indent="-171450">
              <a:buFont typeface="Calibri" panose="020F0502020204030204" pitchFamily="34" charset="0"/>
              <a:buChar char="‐"/>
            </a:pPr>
            <a:r>
              <a:rPr lang="en-US" sz="1200" b="1" dirty="0"/>
              <a:t>Blue-Collar</a:t>
            </a:r>
            <a:r>
              <a:rPr lang="en-US" sz="1200" dirty="0"/>
              <a:t>: 30%</a:t>
            </a:r>
          </a:p>
          <a:p>
            <a:pPr marL="628650" lvl="1" indent="-171450">
              <a:buFont typeface="Calibri" panose="020F0502020204030204" pitchFamily="34" charset="0"/>
              <a:buChar char="‐"/>
            </a:pPr>
            <a:r>
              <a:rPr lang="en-US" sz="1200" b="1" dirty="0"/>
              <a:t>Technician</a:t>
            </a:r>
            <a:r>
              <a:rPr lang="en-US" sz="1200" dirty="0"/>
              <a:t>: 20%</a:t>
            </a:r>
          </a:p>
          <a:p>
            <a:pPr marL="628650" lvl="1" indent="-171450">
              <a:buFont typeface="Calibri" panose="020F0502020204030204" pitchFamily="34" charset="0"/>
              <a:buChar char="‐"/>
            </a:pPr>
            <a:r>
              <a:rPr lang="en-US" sz="1200" b="1" dirty="0"/>
              <a:t>Other</a:t>
            </a:r>
            <a:r>
              <a:rPr lang="en-US" sz="1200" dirty="0"/>
              <a:t> (Student, Unemployed, Housemaid): 15%</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Conclusion</a:t>
            </a:r>
            <a:r>
              <a:rPr lang="en-US" sz="1200" dirty="0"/>
              <a:t>: The dataset shows a substantial concentration of respondents in </a:t>
            </a:r>
            <a:r>
              <a:rPr lang="en-US" sz="1200" b="1" dirty="0"/>
              <a:t>management</a:t>
            </a:r>
            <a:r>
              <a:rPr lang="en-US" sz="1200" dirty="0"/>
              <a:t> (35%), </a:t>
            </a:r>
            <a:r>
              <a:rPr lang="en-US" sz="1200" b="1" dirty="0"/>
              <a:t>blue-collar</a:t>
            </a:r>
            <a:r>
              <a:rPr lang="en-US" sz="1200" dirty="0"/>
              <a:t> (30%), and </a:t>
            </a:r>
            <a:r>
              <a:rPr lang="en-US" sz="1200" b="1" dirty="0"/>
              <a:t>technician</a:t>
            </a:r>
            <a:r>
              <a:rPr lang="en-US" sz="1200" dirty="0"/>
              <a:t> (20%) roles, indicating a significant skew towards these professions.</a:t>
            </a:r>
          </a:p>
          <a:p>
            <a:endParaRPr lang="en-US" sz="1200" b="1" dirty="0"/>
          </a:p>
          <a:p>
            <a:pPr lvl="0" eaLnBrk="0" fontAlgn="base" hangingPunct="0">
              <a:spcBef>
                <a:spcPct val="0"/>
              </a:spcBef>
              <a:spcAft>
                <a:spcPct val="0"/>
              </a:spcAft>
            </a:pPr>
            <a:r>
              <a:rPr lang="en-US" altLang="en-US" sz="1400" b="1" dirty="0"/>
              <a:t>2. Impact of Job on Campaign Success</a:t>
            </a:r>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Analysis:</a:t>
            </a:r>
          </a:p>
          <a:p>
            <a:pPr marL="628650" lvl="1" indent="-171450" eaLnBrk="0" fontAlgn="base" hangingPunct="0">
              <a:spcBef>
                <a:spcPct val="0"/>
              </a:spcBef>
              <a:spcAft>
                <a:spcPct val="0"/>
              </a:spcAft>
              <a:buFont typeface="Calibri" panose="020F0502020204030204" pitchFamily="34" charset="0"/>
              <a:buChar char="‐"/>
            </a:pPr>
            <a:r>
              <a:rPr lang="en-US" altLang="en-US" sz="1200" dirty="0"/>
              <a:t>For </a:t>
            </a:r>
            <a:r>
              <a:rPr lang="en-US" altLang="en-US" sz="1200" b="1" dirty="0"/>
              <a:t>blue-collar:</a:t>
            </a:r>
            <a:r>
              <a:rPr lang="en-US" altLang="en-US" sz="1200" dirty="0"/>
              <a:t> 10% "Yes", 60% "No", 30% "No Response"</a:t>
            </a:r>
          </a:p>
          <a:p>
            <a:pPr marL="628650" lvl="1" indent="-171450" eaLnBrk="0" fontAlgn="base" hangingPunct="0">
              <a:spcBef>
                <a:spcPct val="0"/>
              </a:spcBef>
              <a:spcAft>
                <a:spcPct val="0"/>
              </a:spcAft>
              <a:buFont typeface="Calibri" panose="020F0502020204030204" pitchFamily="34" charset="0"/>
              <a:buChar char="‐"/>
            </a:pPr>
            <a:r>
              <a:rPr lang="en-US" altLang="en-US" sz="1200" dirty="0"/>
              <a:t>For </a:t>
            </a:r>
            <a:r>
              <a:rPr lang="en-US" altLang="en-US" sz="1200" b="1" dirty="0"/>
              <a:t>management</a:t>
            </a:r>
            <a:r>
              <a:rPr lang="en-US" altLang="en-US" sz="1200" dirty="0"/>
              <a:t>: 20% "Yes", 50% "No", 30% "No Response"</a:t>
            </a:r>
          </a:p>
          <a:p>
            <a:pPr marL="628650" lvl="1" indent="-171450" eaLnBrk="0" fontAlgn="base" hangingPunct="0">
              <a:spcBef>
                <a:spcPct val="0"/>
              </a:spcBef>
              <a:spcAft>
                <a:spcPct val="0"/>
              </a:spcAft>
              <a:buFont typeface="Calibri" panose="020F0502020204030204" pitchFamily="34" charset="0"/>
              <a:buChar char="‐"/>
            </a:pPr>
            <a:r>
              <a:rPr lang="en-US" altLang="en-US" sz="1200" dirty="0"/>
              <a:t>For </a:t>
            </a:r>
            <a:r>
              <a:rPr lang="en-US" altLang="en-US" sz="1200" b="1" dirty="0"/>
              <a:t>technician:</a:t>
            </a:r>
            <a:r>
              <a:rPr lang="en-US" altLang="en-US" sz="1200" dirty="0"/>
              <a:t> 15% "Yes", 55% "No", 30% "No Response"</a:t>
            </a:r>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Conclusion:</a:t>
            </a:r>
            <a:r>
              <a:rPr lang="en-US" altLang="en-US" sz="1200" dirty="0"/>
              <a:t> Individuals in </a:t>
            </a:r>
            <a:r>
              <a:rPr lang="en-US" altLang="en-US" sz="1200" b="1" dirty="0"/>
              <a:t>management</a:t>
            </a:r>
            <a:r>
              <a:rPr lang="en-US" altLang="en-US" sz="1200" dirty="0"/>
              <a:t> roles are more likely to respond positively (20%) compared to other job categories, while </a:t>
            </a:r>
            <a:r>
              <a:rPr lang="en-US" altLang="en-US" sz="1200" b="1" dirty="0"/>
              <a:t>blue-collar </a:t>
            </a:r>
            <a:r>
              <a:rPr lang="en-US" altLang="en-US" sz="1200" dirty="0"/>
              <a:t>workers demonstrate the lowest engagement at 10%.</a:t>
            </a:r>
          </a:p>
          <a:p>
            <a:pPr lvl="0" eaLnBrk="0" fontAlgn="base" hangingPunct="0">
              <a:spcBef>
                <a:spcPct val="0"/>
              </a:spcBef>
              <a:spcAft>
                <a:spcPct val="0"/>
              </a:spcAft>
            </a:pPr>
            <a:endParaRPr lang="en-US" altLang="en-US" sz="1200" dirty="0"/>
          </a:p>
          <a:p>
            <a:r>
              <a:rPr lang="en-US" sz="1400" b="1" dirty="0"/>
              <a:t>3. Distribution of Education</a:t>
            </a:r>
          </a:p>
          <a:p>
            <a:pPr marL="171450" indent="-171450">
              <a:buFont typeface="Courier New" panose="02070309020205020404" pitchFamily="49" charset="0"/>
              <a:buChar char="o"/>
            </a:pPr>
            <a:r>
              <a:rPr lang="en-US" sz="1200" b="1" dirty="0"/>
              <a:t>Analysis</a:t>
            </a:r>
            <a:r>
              <a:rPr lang="en-US" sz="1200" dirty="0"/>
              <a:t>:</a:t>
            </a:r>
          </a:p>
          <a:p>
            <a:pPr marL="628650" lvl="1" indent="-171450">
              <a:buFont typeface="Calibri" panose="020F0502020204030204" pitchFamily="34" charset="0"/>
              <a:buChar char="‐"/>
            </a:pPr>
            <a:r>
              <a:rPr lang="en-US" sz="1200" b="1" dirty="0"/>
              <a:t>Secondary Education</a:t>
            </a:r>
            <a:r>
              <a:rPr lang="en-US" sz="1200" dirty="0"/>
              <a:t>: 45%</a:t>
            </a:r>
          </a:p>
          <a:p>
            <a:pPr marL="628650" lvl="1" indent="-171450">
              <a:buFont typeface="Calibri" panose="020F0502020204030204" pitchFamily="34" charset="0"/>
              <a:buChar char="‐"/>
            </a:pPr>
            <a:r>
              <a:rPr lang="en-US" sz="1200" b="1" dirty="0"/>
              <a:t>Tertiary Education</a:t>
            </a:r>
            <a:r>
              <a:rPr lang="en-US" sz="1200" dirty="0"/>
              <a:t>: 35%</a:t>
            </a:r>
          </a:p>
          <a:p>
            <a:pPr marL="628650" lvl="1" indent="-171450">
              <a:buFont typeface="Calibri" panose="020F0502020204030204" pitchFamily="34" charset="0"/>
              <a:buChar char="‐"/>
            </a:pPr>
            <a:r>
              <a:rPr lang="en-US" sz="1200" b="1" dirty="0"/>
              <a:t>Primary Education</a:t>
            </a:r>
            <a:r>
              <a:rPr lang="en-US" sz="1200" dirty="0"/>
              <a:t>: 10%</a:t>
            </a:r>
          </a:p>
          <a:p>
            <a:pPr marL="628650" lvl="1" indent="-171450">
              <a:buFont typeface="Calibri" panose="020F0502020204030204" pitchFamily="34" charset="0"/>
              <a:buChar char="‐"/>
            </a:pPr>
            <a:r>
              <a:rPr lang="en-US" sz="1200" b="1" dirty="0"/>
              <a:t>Unknown Education</a:t>
            </a:r>
            <a:r>
              <a:rPr lang="en-US" sz="1200" dirty="0"/>
              <a:t>: 10%</a:t>
            </a:r>
          </a:p>
          <a:p>
            <a:pPr marL="171450" indent="-171450">
              <a:buFont typeface="Courier New" panose="02070309020205020404" pitchFamily="49" charset="0"/>
              <a:buChar char="o"/>
            </a:pPr>
            <a:r>
              <a:rPr lang="en-US" sz="1200" b="1" dirty="0"/>
              <a:t>Conclusion</a:t>
            </a:r>
            <a:r>
              <a:rPr lang="en-US" sz="1200" dirty="0"/>
              <a:t>: A significant majority of respondents possess </a:t>
            </a:r>
            <a:r>
              <a:rPr lang="en-US" sz="1200" b="1" dirty="0"/>
              <a:t>secondary education</a:t>
            </a:r>
            <a:r>
              <a:rPr lang="en-US" sz="1200" dirty="0"/>
              <a:t> (45%) or </a:t>
            </a:r>
            <a:r>
              <a:rPr lang="en-US" sz="1200" b="1" dirty="0"/>
              <a:t>tertiary education</a:t>
            </a:r>
            <a:r>
              <a:rPr lang="en-US" sz="1200" dirty="0"/>
              <a:t> (35%), which is consistent with trends observed in similar datasets.</a:t>
            </a:r>
          </a:p>
        </p:txBody>
      </p:sp>
      <p:pic>
        <p:nvPicPr>
          <p:cNvPr id="2" name="Picture 1">
            <a:extLst>
              <a:ext uri="{FF2B5EF4-FFF2-40B4-BE49-F238E27FC236}">
                <a16:creationId xmlns:a16="http://schemas.microsoft.com/office/drawing/2014/main" id="{5F50B3FF-3D4C-41DE-982F-75AB57021942}"/>
              </a:ext>
            </a:extLst>
          </p:cNvPr>
          <p:cNvPicPr>
            <a:picLocks noChangeAspect="1"/>
          </p:cNvPicPr>
          <p:nvPr/>
        </p:nvPicPr>
        <p:blipFill>
          <a:blip r:embed="rId2"/>
          <a:stretch>
            <a:fillRect/>
          </a:stretch>
        </p:blipFill>
        <p:spPr>
          <a:xfrm>
            <a:off x="6473689" y="1104900"/>
            <a:ext cx="5283472" cy="5486399"/>
          </a:xfrm>
          <a:prstGeom prst="rect">
            <a:avLst/>
          </a:prstGeom>
        </p:spPr>
      </p:pic>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651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5. Categorical Variables Analysis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Assess the impact of these categorical variables on the campaign's success through visualizations like bar charts.</a:t>
            </a:r>
            <a:endParaRPr lang="en-US" sz="800" cap="none" dirty="0">
              <a:latin typeface="+mn-lt"/>
            </a:endParaRPr>
          </a:p>
        </p:txBody>
      </p:sp>
      <p:sp>
        <p:nvSpPr>
          <p:cNvPr id="7" name="Rectangle 6">
            <a:extLst>
              <a:ext uri="{FF2B5EF4-FFF2-40B4-BE49-F238E27FC236}">
                <a16:creationId xmlns:a16="http://schemas.microsoft.com/office/drawing/2014/main" id="{0935F6A3-9BEA-4A92-A5F1-710D4F84E3CA}"/>
              </a:ext>
            </a:extLst>
          </p:cNvPr>
          <p:cNvSpPr/>
          <p:nvPr/>
        </p:nvSpPr>
        <p:spPr>
          <a:xfrm>
            <a:off x="76200" y="1104901"/>
            <a:ext cx="5556375" cy="4893647"/>
          </a:xfrm>
          <a:prstGeom prst="rect">
            <a:avLst/>
          </a:prstGeom>
        </p:spPr>
        <p:txBody>
          <a:bodyPr wrap="square">
            <a:spAutoFit/>
          </a:bodyPr>
          <a:lstStyle/>
          <a:p>
            <a:r>
              <a:rPr lang="en-US" sz="1400" b="1" dirty="0"/>
              <a:t>4. Impact of Education on Campaign Success</a:t>
            </a:r>
          </a:p>
          <a:p>
            <a:pPr marL="171450" indent="-171450">
              <a:buFont typeface="Courier New" panose="02070309020205020404" pitchFamily="49" charset="0"/>
              <a:buChar char="o"/>
            </a:pPr>
            <a:r>
              <a:rPr lang="en-US" sz="1200" b="1" dirty="0"/>
              <a:t>Analysis</a:t>
            </a:r>
            <a:r>
              <a:rPr lang="en-US" sz="1200" dirty="0"/>
              <a:t>:</a:t>
            </a:r>
          </a:p>
          <a:p>
            <a:pPr marL="628650" lvl="1" indent="-171450">
              <a:buFont typeface="Courier New" panose="02070309020205020404" pitchFamily="49" charset="0"/>
              <a:buChar char="o"/>
            </a:pPr>
            <a:r>
              <a:rPr lang="en-US" sz="1200" dirty="0"/>
              <a:t>For </a:t>
            </a:r>
            <a:r>
              <a:rPr lang="en-US" sz="1200" b="1" dirty="0"/>
              <a:t>secondary education</a:t>
            </a:r>
            <a:r>
              <a:rPr lang="en-US" sz="1200" dirty="0"/>
              <a:t>: 5% "Yes", 70% "No", 25% "No Response"</a:t>
            </a:r>
          </a:p>
          <a:p>
            <a:pPr marL="628650" lvl="1" indent="-171450">
              <a:buFont typeface="Courier New" panose="02070309020205020404" pitchFamily="49" charset="0"/>
              <a:buChar char="o"/>
            </a:pPr>
            <a:r>
              <a:rPr lang="en-US" sz="1200" dirty="0"/>
              <a:t>For </a:t>
            </a:r>
            <a:r>
              <a:rPr lang="en-US" sz="1200" b="1" dirty="0"/>
              <a:t>tertiary education</a:t>
            </a:r>
            <a:r>
              <a:rPr lang="en-US" sz="1200" dirty="0"/>
              <a:t>: 15% "Yes", 65% "No", 20% "No Response"</a:t>
            </a:r>
          </a:p>
          <a:p>
            <a:pPr marL="628650" lvl="1" indent="-171450">
              <a:buFont typeface="Courier New" panose="02070309020205020404" pitchFamily="49" charset="0"/>
              <a:buChar char="o"/>
            </a:pPr>
            <a:r>
              <a:rPr lang="en-US" sz="1200" dirty="0"/>
              <a:t>For </a:t>
            </a:r>
            <a:r>
              <a:rPr lang="en-US" sz="1200" b="1" dirty="0"/>
              <a:t>primary education</a:t>
            </a:r>
            <a:r>
              <a:rPr lang="en-US" sz="1200" dirty="0"/>
              <a:t>: 2% "Yes", 80% "No", 18% "No Response"</a:t>
            </a:r>
          </a:p>
          <a:p>
            <a:pPr marL="171450" indent="-171450">
              <a:buFont typeface="Courier New" panose="02070309020205020404" pitchFamily="49" charset="0"/>
              <a:buChar char="o"/>
            </a:pPr>
            <a:r>
              <a:rPr lang="en-US" sz="1200" b="1" dirty="0"/>
              <a:t>Conclusion</a:t>
            </a:r>
            <a:r>
              <a:rPr lang="en-US" sz="1200" dirty="0"/>
              <a:t>: The campaign achieves slightly better success among respondents with </a:t>
            </a:r>
            <a:r>
              <a:rPr lang="en-US" sz="1200" b="1" dirty="0"/>
              <a:t>tertiary education</a:t>
            </a:r>
            <a:r>
              <a:rPr lang="en-US" sz="1200" dirty="0"/>
              <a:t> (15%), while those with </a:t>
            </a:r>
            <a:r>
              <a:rPr lang="en-US" sz="1200" b="1" dirty="0"/>
              <a:t>primary education</a:t>
            </a:r>
            <a:r>
              <a:rPr lang="en-US" sz="1200" dirty="0"/>
              <a:t> show minimal positive engagement at 2%.</a:t>
            </a:r>
            <a:endParaRPr lang="en-US" altLang="en-US" sz="1200" b="1" dirty="0"/>
          </a:p>
          <a:p>
            <a:pPr lvl="0" eaLnBrk="0" fontAlgn="base" hangingPunct="0">
              <a:spcBef>
                <a:spcPct val="0"/>
              </a:spcBef>
              <a:spcAft>
                <a:spcPct val="0"/>
              </a:spcAft>
            </a:pPr>
            <a:endParaRPr lang="en-US" altLang="en-US" sz="1200" b="1" dirty="0"/>
          </a:p>
          <a:p>
            <a:pPr lvl="0" eaLnBrk="0" fontAlgn="base" hangingPunct="0">
              <a:spcBef>
                <a:spcPct val="0"/>
              </a:spcBef>
              <a:spcAft>
                <a:spcPct val="0"/>
              </a:spcAft>
            </a:pPr>
            <a:r>
              <a:rPr lang="en-US" altLang="en-US" sz="1400" b="1" dirty="0"/>
              <a:t>5. Distribution of Marital Status:</a:t>
            </a:r>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Analysis</a:t>
            </a:r>
            <a:r>
              <a:rPr lang="en-US" altLang="en-US" sz="1200" dirty="0"/>
              <a:t>:</a:t>
            </a:r>
          </a:p>
          <a:p>
            <a:pPr marL="628650" lvl="1" indent="-171450" eaLnBrk="0" fontAlgn="base" hangingPunct="0">
              <a:spcBef>
                <a:spcPct val="0"/>
              </a:spcBef>
              <a:spcAft>
                <a:spcPct val="0"/>
              </a:spcAft>
              <a:buFont typeface="Courier New" panose="02070309020205020404" pitchFamily="49" charset="0"/>
              <a:buChar char="o"/>
            </a:pPr>
            <a:r>
              <a:rPr lang="en-US" altLang="en-US" sz="1200" b="1" dirty="0"/>
              <a:t>Married</a:t>
            </a:r>
            <a:r>
              <a:rPr lang="en-US" altLang="en-US" sz="1200" dirty="0"/>
              <a:t>: 50%</a:t>
            </a:r>
          </a:p>
          <a:p>
            <a:pPr marL="628650" lvl="1" indent="-171450" eaLnBrk="0" fontAlgn="base" hangingPunct="0">
              <a:spcBef>
                <a:spcPct val="0"/>
              </a:spcBef>
              <a:spcAft>
                <a:spcPct val="0"/>
              </a:spcAft>
              <a:buFont typeface="Courier New" panose="02070309020205020404" pitchFamily="49" charset="0"/>
              <a:buChar char="o"/>
            </a:pPr>
            <a:r>
              <a:rPr lang="en-US" altLang="en-US" sz="1200" b="1" dirty="0"/>
              <a:t>Single</a:t>
            </a:r>
            <a:r>
              <a:rPr lang="en-US" altLang="en-US" sz="1200" dirty="0"/>
              <a:t>: 30%</a:t>
            </a:r>
          </a:p>
          <a:p>
            <a:pPr marL="628650" lvl="1" indent="-171450" eaLnBrk="0" fontAlgn="base" hangingPunct="0">
              <a:spcBef>
                <a:spcPct val="0"/>
              </a:spcBef>
              <a:spcAft>
                <a:spcPct val="0"/>
              </a:spcAft>
              <a:buFont typeface="Courier New" panose="02070309020205020404" pitchFamily="49" charset="0"/>
              <a:buChar char="o"/>
            </a:pPr>
            <a:r>
              <a:rPr lang="en-US" altLang="en-US" sz="1200" b="1" dirty="0"/>
              <a:t>Divorced</a:t>
            </a:r>
            <a:r>
              <a:rPr lang="en-US" altLang="en-US" sz="1200" dirty="0"/>
              <a:t>: 20%</a:t>
            </a:r>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Conclusion</a:t>
            </a:r>
            <a:r>
              <a:rPr lang="en-US" altLang="en-US" sz="1200" dirty="0"/>
              <a:t>: The dataset is significantly skewed towards </a:t>
            </a:r>
            <a:r>
              <a:rPr lang="en-US" altLang="en-US" sz="1200" b="1" dirty="0"/>
              <a:t>married individuals</a:t>
            </a:r>
            <a:r>
              <a:rPr lang="en-US" altLang="en-US" sz="1200" dirty="0"/>
              <a:t> (50%), which is a common characteristic in adult-focused datasets.</a:t>
            </a:r>
          </a:p>
          <a:p>
            <a:pPr lvl="0" eaLnBrk="0" fontAlgn="base" hangingPunct="0">
              <a:spcBef>
                <a:spcPct val="0"/>
              </a:spcBef>
              <a:spcAft>
                <a:spcPct val="0"/>
              </a:spcAft>
            </a:pPr>
            <a:endParaRPr lang="en-US" altLang="en-US" sz="1200" b="1" dirty="0"/>
          </a:p>
          <a:p>
            <a:pPr lvl="0" eaLnBrk="0" fontAlgn="base" hangingPunct="0">
              <a:spcBef>
                <a:spcPct val="0"/>
              </a:spcBef>
              <a:spcAft>
                <a:spcPct val="0"/>
              </a:spcAft>
            </a:pPr>
            <a:r>
              <a:rPr lang="en-US" altLang="en-US" sz="1400" b="1" dirty="0"/>
              <a:t>6. Impact of Marital Status on Campaign Success</a:t>
            </a:r>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Analysis</a:t>
            </a:r>
            <a:r>
              <a:rPr lang="en-US" altLang="en-US" sz="1200" dirty="0"/>
              <a:t>:</a:t>
            </a:r>
          </a:p>
          <a:p>
            <a:pPr marL="628650" lvl="1" indent="-171450" eaLnBrk="0" fontAlgn="base" hangingPunct="0">
              <a:spcBef>
                <a:spcPct val="0"/>
              </a:spcBef>
              <a:spcAft>
                <a:spcPct val="0"/>
              </a:spcAft>
              <a:buFont typeface="Courier New" panose="02070309020205020404" pitchFamily="49" charset="0"/>
              <a:buChar char="o"/>
            </a:pPr>
            <a:r>
              <a:rPr lang="en-US" altLang="en-US" sz="1200" dirty="0"/>
              <a:t>For </a:t>
            </a:r>
            <a:r>
              <a:rPr lang="en-US" altLang="en-US" sz="1200" b="1" dirty="0"/>
              <a:t>married</a:t>
            </a:r>
            <a:r>
              <a:rPr lang="en-US" altLang="en-US" sz="1200" dirty="0"/>
              <a:t>: 12% "Yes", 60% "No", 28% "No Response"</a:t>
            </a:r>
          </a:p>
          <a:p>
            <a:pPr marL="628650" lvl="1" indent="-171450" eaLnBrk="0" fontAlgn="base" hangingPunct="0">
              <a:spcBef>
                <a:spcPct val="0"/>
              </a:spcBef>
              <a:spcAft>
                <a:spcPct val="0"/>
              </a:spcAft>
              <a:buFont typeface="Courier New" panose="02070309020205020404" pitchFamily="49" charset="0"/>
              <a:buChar char="o"/>
            </a:pPr>
            <a:r>
              <a:rPr lang="en-US" altLang="en-US" sz="1200" dirty="0"/>
              <a:t>For </a:t>
            </a:r>
            <a:r>
              <a:rPr lang="en-US" altLang="en-US" sz="1200" b="1" dirty="0"/>
              <a:t>single</a:t>
            </a:r>
            <a:r>
              <a:rPr lang="en-US" altLang="en-US" sz="1200" dirty="0"/>
              <a:t>: 8% "Yes", 65% "No", 27% "No Response"</a:t>
            </a:r>
          </a:p>
          <a:p>
            <a:pPr marL="628650" lvl="1" indent="-171450" eaLnBrk="0" fontAlgn="base" hangingPunct="0">
              <a:spcBef>
                <a:spcPct val="0"/>
              </a:spcBef>
              <a:spcAft>
                <a:spcPct val="0"/>
              </a:spcAft>
              <a:buFont typeface="Courier New" panose="02070309020205020404" pitchFamily="49" charset="0"/>
              <a:buChar char="o"/>
            </a:pPr>
            <a:r>
              <a:rPr lang="en-US" altLang="en-US" sz="1200" dirty="0"/>
              <a:t>For </a:t>
            </a:r>
            <a:r>
              <a:rPr lang="en-US" altLang="en-US" sz="1200" b="1" dirty="0"/>
              <a:t>divorced</a:t>
            </a:r>
            <a:r>
              <a:rPr lang="en-US" altLang="en-US" sz="1200" dirty="0"/>
              <a:t>: 5% "Yes", 70% "No", 25% "No Response"</a:t>
            </a:r>
          </a:p>
          <a:p>
            <a:pPr marL="171450" lvl="0" indent="-171450" eaLnBrk="0" fontAlgn="base" hangingPunct="0">
              <a:spcBef>
                <a:spcPct val="0"/>
              </a:spcBef>
              <a:spcAft>
                <a:spcPct val="0"/>
              </a:spcAft>
              <a:buFont typeface="Courier New" panose="02070309020205020404" pitchFamily="49" charset="0"/>
              <a:buChar char="o"/>
            </a:pPr>
            <a:r>
              <a:rPr lang="en-US" altLang="en-US" sz="1200" b="1" dirty="0"/>
              <a:t>Conclusion</a:t>
            </a:r>
            <a:r>
              <a:rPr lang="en-US" altLang="en-US" sz="1200" dirty="0"/>
              <a:t>: </a:t>
            </a:r>
            <a:r>
              <a:rPr lang="en-US" altLang="en-US" sz="1200" b="1" dirty="0"/>
              <a:t>Married</a:t>
            </a:r>
            <a:r>
              <a:rPr lang="en-US" altLang="en-US" sz="1200" dirty="0"/>
              <a:t> individuals exhibit a higher likelihood of responding positively (12%) compared to </a:t>
            </a:r>
            <a:r>
              <a:rPr lang="en-US" altLang="en-US" sz="1200" b="1" dirty="0"/>
              <a:t>single</a:t>
            </a:r>
            <a:r>
              <a:rPr lang="en-US" altLang="en-US" sz="1200" dirty="0"/>
              <a:t> (8%) and </a:t>
            </a:r>
            <a:r>
              <a:rPr lang="en-US" altLang="en-US" sz="1200" b="1" dirty="0"/>
              <a:t>divorced</a:t>
            </a:r>
            <a:r>
              <a:rPr lang="en-US" altLang="en-US" sz="1200" dirty="0"/>
              <a:t> individuals (5%), although overall engagement remains low across all categories.</a:t>
            </a:r>
          </a:p>
        </p:txBody>
      </p:sp>
      <p:pic>
        <p:nvPicPr>
          <p:cNvPr id="2" name="Picture 1">
            <a:extLst>
              <a:ext uri="{FF2B5EF4-FFF2-40B4-BE49-F238E27FC236}">
                <a16:creationId xmlns:a16="http://schemas.microsoft.com/office/drawing/2014/main" id="{5F50B3FF-3D4C-41DE-982F-75AB57021942}"/>
              </a:ext>
            </a:extLst>
          </p:cNvPr>
          <p:cNvPicPr>
            <a:picLocks noChangeAspect="1"/>
          </p:cNvPicPr>
          <p:nvPr/>
        </p:nvPicPr>
        <p:blipFill>
          <a:blip r:embed="rId2"/>
          <a:stretch>
            <a:fillRect/>
          </a:stretch>
        </p:blipFill>
        <p:spPr>
          <a:xfrm>
            <a:off x="6473689" y="1104900"/>
            <a:ext cx="5283472" cy="5486399"/>
          </a:xfrm>
          <a:prstGeom prst="rect">
            <a:avLst/>
          </a:prstGeom>
        </p:spPr>
      </p:pic>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4745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5. Categorical Variables Analysis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Assess the impact of these categorical variables on the campaign's success through visualizations like bar charts.</a:t>
            </a:r>
            <a:endParaRPr lang="en-US" sz="800" cap="none" dirty="0">
              <a:latin typeface="+mn-lt"/>
            </a:endParaRPr>
          </a:p>
        </p:txBody>
      </p:sp>
      <p:sp>
        <p:nvSpPr>
          <p:cNvPr id="7" name="Rectangle 6">
            <a:extLst>
              <a:ext uri="{FF2B5EF4-FFF2-40B4-BE49-F238E27FC236}">
                <a16:creationId xmlns:a16="http://schemas.microsoft.com/office/drawing/2014/main" id="{0935F6A3-9BEA-4A92-A5F1-710D4F84E3CA}"/>
              </a:ext>
            </a:extLst>
          </p:cNvPr>
          <p:cNvSpPr/>
          <p:nvPr/>
        </p:nvSpPr>
        <p:spPr>
          <a:xfrm>
            <a:off x="76200" y="1104901"/>
            <a:ext cx="5556375" cy="5139869"/>
          </a:xfrm>
          <a:prstGeom prst="rect">
            <a:avLst/>
          </a:prstGeom>
        </p:spPr>
        <p:txBody>
          <a:bodyPr wrap="square">
            <a:spAutoFit/>
          </a:bodyPr>
          <a:lstStyle/>
          <a:p>
            <a:pPr marL="171450" indent="-171450">
              <a:buFont typeface="Wingdings" panose="05000000000000000000" pitchFamily="2" charset="2"/>
              <a:buChar char="§"/>
            </a:pPr>
            <a:r>
              <a:rPr lang="en-US" sz="1400" b="1" dirty="0"/>
              <a:t>Overall Conclusions:</a:t>
            </a:r>
          </a:p>
          <a:p>
            <a:pPr marL="171450" indent="-171450">
              <a:buFont typeface="Courier New" panose="02070309020205020404" pitchFamily="49" charset="0"/>
              <a:buChar char="o"/>
            </a:pPr>
            <a:r>
              <a:rPr lang="en-US" sz="1200" b="1" dirty="0"/>
              <a:t>Job</a:t>
            </a:r>
            <a:r>
              <a:rPr lang="en-US" sz="1200" dirty="0"/>
              <a:t>: The largest segments of respondents work in </a:t>
            </a:r>
            <a:r>
              <a:rPr lang="en-US" sz="1200" b="1" dirty="0"/>
              <a:t>management</a:t>
            </a:r>
            <a:r>
              <a:rPr lang="en-US" sz="1200" dirty="0"/>
              <a:t> (35%), </a:t>
            </a:r>
            <a:r>
              <a:rPr lang="en-US" sz="1200" b="1" dirty="0"/>
              <a:t>blue-collar</a:t>
            </a:r>
            <a:r>
              <a:rPr lang="en-US" sz="1200" dirty="0"/>
              <a:t> (30%), and </a:t>
            </a:r>
            <a:r>
              <a:rPr lang="en-US" sz="1200" b="1" dirty="0"/>
              <a:t>technician</a:t>
            </a:r>
            <a:r>
              <a:rPr lang="en-US" sz="1200" dirty="0"/>
              <a:t> (20%) roles. Positive responses are more prevalent among </a:t>
            </a:r>
            <a:r>
              <a:rPr lang="en-US" sz="1200" b="1" dirty="0"/>
              <a:t>management</a:t>
            </a:r>
            <a:r>
              <a:rPr lang="en-US" sz="1200" dirty="0"/>
              <a:t> (20%) and </a:t>
            </a:r>
            <a:r>
              <a:rPr lang="en-US" sz="1200" b="1" dirty="0"/>
              <a:t>entrepreneur</a:t>
            </a:r>
            <a:r>
              <a:rPr lang="en-US" sz="1200" dirty="0"/>
              <a:t> positions, while </a:t>
            </a:r>
            <a:r>
              <a:rPr lang="en-US" sz="1200" b="1" dirty="0"/>
              <a:t>blue-collar</a:t>
            </a:r>
            <a:r>
              <a:rPr lang="en-US" sz="1200" dirty="0"/>
              <a:t> workers show the least engagement (10%).</a:t>
            </a:r>
          </a:p>
          <a:p>
            <a:pPr marL="171450" indent="-171450">
              <a:buFont typeface="Courier New" panose="02070309020205020404" pitchFamily="49" charset="0"/>
              <a:buChar char="o"/>
            </a:pPr>
            <a:endParaRPr lang="en-US" sz="1200" dirty="0"/>
          </a:p>
          <a:p>
            <a:pPr marL="171450" indent="-171450">
              <a:buFont typeface="Courier New" panose="02070309020205020404" pitchFamily="49" charset="0"/>
              <a:buChar char="o"/>
            </a:pPr>
            <a:r>
              <a:rPr lang="en-US" sz="1200" b="1" dirty="0"/>
              <a:t>Education</a:t>
            </a:r>
            <a:r>
              <a:rPr lang="en-US" sz="1200" dirty="0"/>
              <a:t>: Most respondents possess </a:t>
            </a:r>
            <a:r>
              <a:rPr lang="en-US" sz="1200" b="1" dirty="0"/>
              <a:t>secondary</a:t>
            </a:r>
            <a:r>
              <a:rPr lang="en-US" sz="1200" dirty="0"/>
              <a:t> (45%) or </a:t>
            </a:r>
            <a:r>
              <a:rPr lang="en-US" sz="1200" b="1" dirty="0"/>
              <a:t>tertiary</a:t>
            </a:r>
            <a:r>
              <a:rPr lang="en-US" sz="1200" dirty="0"/>
              <a:t> (35%) education. Engagement is marginally higher among those with </a:t>
            </a:r>
            <a:r>
              <a:rPr lang="en-US" sz="1200" b="1" dirty="0"/>
              <a:t>tertiary education</a:t>
            </a:r>
            <a:r>
              <a:rPr lang="en-US" sz="1200" dirty="0"/>
              <a:t> (15%), whereas individuals with </a:t>
            </a:r>
            <a:r>
              <a:rPr lang="en-US" sz="1200" b="1" dirty="0"/>
              <a:t>primary education</a:t>
            </a:r>
            <a:r>
              <a:rPr lang="en-US" sz="1200" dirty="0"/>
              <a:t> show minimal positive engagement (2%).</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Marital Status</a:t>
            </a:r>
            <a:r>
              <a:rPr lang="en-US" sz="1200" dirty="0"/>
              <a:t>: The dataset includes a significant proportion of </a:t>
            </a:r>
            <a:r>
              <a:rPr lang="en-US" sz="1200" b="1" dirty="0"/>
              <a:t>married individuals</a:t>
            </a:r>
            <a:r>
              <a:rPr lang="en-US" sz="1200" dirty="0"/>
              <a:t> (50%), who are slightly more likely to respond positively (12%) compared to </a:t>
            </a:r>
            <a:r>
              <a:rPr lang="en-US" sz="1200" b="1" dirty="0"/>
              <a:t>single</a:t>
            </a:r>
            <a:r>
              <a:rPr lang="en-US" sz="1200" dirty="0"/>
              <a:t> (8%) or </a:t>
            </a:r>
            <a:r>
              <a:rPr lang="en-US" sz="1200" b="1" dirty="0"/>
              <a:t>divorced</a:t>
            </a:r>
            <a:r>
              <a:rPr lang="en-US" sz="1200" dirty="0"/>
              <a:t> individuals (5%). Nevertheless, overall response rates across all marital statuses remain low.</a:t>
            </a:r>
          </a:p>
          <a:p>
            <a:endParaRPr lang="en-US" sz="1200" b="1" dirty="0"/>
          </a:p>
          <a:p>
            <a:pPr marL="171450" indent="-171450">
              <a:buFont typeface="Wingdings" panose="05000000000000000000" pitchFamily="2" charset="2"/>
              <a:buChar char="§"/>
            </a:pPr>
            <a:r>
              <a:rPr lang="en-US" sz="1400" b="1" dirty="0"/>
              <a:t>Key Findings:</a:t>
            </a:r>
          </a:p>
          <a:p>
            <a:endParaRPr lang="en-US" sz="1200" dirty="0"/>
          </a:p>
          <a:p>
            <a:r>
              <a:rPr lang="en-US" sz="1200" dirty="0"/>
              <a:t>The campaign demonstrates low engagement across all demographic categories, with significant portions of </a:t>
            </a:r>
            <a:r>
              <a:rPr lang="en-US" sz="1200" b="1" dirty="0"/>
              <a:t>"No Response"</a:t>
            </a:r>
            <a:r>
              <a:rPr lang="en-US" sz="1200" dirty="0"/>
              <a:t> and </a:t>
            </a:r>
            <a:r>
              <a:rPr lang="en-US" sz="1200" b="1" dirty="0"/>
              <a:t>"No"</a:t>
            </a:r>
            <a:r>
              <a:rPr lang="en-US" sz="1200" dirty="0"/>
              <a:t> (varied by category) indicating limited overall success.</a:t>
            </a:r>
          </a:p>
          <a:p>
            <a:r>
              <a:rPr lang="en-US" sz="1200" dirty="0"/>
              <a:t>Certain groups, particularly those in </a:t>
            </a:r>
            <a:r>
              <a:rPr lang="en-US" sz="1200" b="1" dirty="0"/>
              <a:t>management</a:t>
            </a:r>
            <a:r>
              <a:rPr lang="en-US" sz="1200" dirty="0"/>
              <a:t>, individuals with </a:t>
            </a:r>
            <a:r>
              <a:rPr lang="en-US" sz="1200" b="1" dirty="0"/>
              <a:t>tertiary education</a:t>
            </a:r>
            <a:r>
              <a:rPr lang="en-US" sz="1200" dirty="0"/>
              <a:t>, and </a:t>
            </a:r>
            <a:r>
              <a:rPr lang="en-US" sz="1200" b="1" dirty="0"/>
              <a:t>married</a:t>
            </a:r>
            <a:r>
              <a:rPr lang="en-US" sz="1200" dirty="0"/>
              <a:t> respondents, exhibit slightly higher rates of positive responses.</a:t>
            </a:r>
          </a:p>
          <a:p>
            <a:endParaRPr lang="en-US" sz="1200" dirty="0"/>
          </a:p>
          <a:p>
            <a:r>
              <a:rPr lang="en-US" sz="1200" dirty="0"/>
              <a:t>In summary, while certain demographic segments show marginally improved engagement, the campaign's overall effectiveness is significantly hampered by low response rates across all categories.</a:t>
            </a:r>
          </a:p>
        </p:txBody>
      </p:sp>
      <p:pic>
        <p:nvPicPr>
          <p:cNvPr id="2" name="Picture 1">
            <a:extLst>
              <a:ext uri="{FF2B5EF4-FFF2-40B4-BE49-F238E27FC236}">
                <a16:creationId xmlns:a16="http://schemas.microsoft.com/office/drawing/2014/main" id="{5F50B3FF-3D4C-41DE-982F-75AB57021942}"/>
              </a:ext>
            </a:extLst>
          </p:cNvPr>
          <p:cNvPicPr>
            <a:picLocks noChangeAspect="1"/>
          </p:cNvPicPr>
          <p:nvPr/>
        </p:nvPicPr>
        <p:blipFill>
          <a:blip r:embed="rId2"/>
          <a:stretch>
            <a:fillRect/>
          </a:stretch>
        </p:blipFill>
        <p:spPr>
          <a:xfrm>
            <a:off x="6473689" y="1104900"/>
            <a:ext cx="5283472" cy="5486399"/>
          </a:xfrm>
          <a:prstGeom prst="rect">
            <a:avLst/>
          </a:prstGeom>
        </p:spPr>
      </p:pic>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3791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sz="2400" dirty="0"/>
          </a:p>
          <a:p>
            <a:pPr algn="ctr"/>
            <a:r>
              <a:rPr lang="en-US" sz="2400" dirty="0"/>
              <a:t> 6. Temporal Analysis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a. Investigate temporal patterns in the success of the campaign over time. </a:t>
            </a:r>
            <a:endParaRPr lang="en-US" sz="16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F0C87CC4-E093-4CDA-A0CD-A680C9D7D74F}"/>
              </a:ext>
            </a:extLst>
          </p:cNvPr>
          <p:cNvPicPr>
            <a:picLocks noChangeAspect="1"/>
          </p:cNvPicPr>
          <p:nvPr/>
        </p:nvPicPr>
        <p:blipFill rotWithShape="1">
          <a:blip r:embed="rId2"/>
          <a:srcRect l="3624"/>
          <a:stretch/>
        </p:blipFill>
        <p:spPr>
          <a:xfrm>
            <a:off x="5867400" y="1029536"/>
            <a:ext cx="6134101" cy="5163274"/>
          </a:xfrm>
          <a:prstGeom prst="rect">
            <a:avLst/>
          </a:prstGeom>
        </p:spPr>
      </p:pic>
      <p:pic>
        <p:nvPicPr>
          <p:cNvPr id="8" name="Picture 7">
            <a:extLst>
              <a:ext uri="{FF2B5EF4-FFF2-40B4-BE49-F238E27FC236}">
                <a16:creationId xmlns:a16="http://schemas.microsoft.com/office/drawing/2014/main" id="{9BEC4BDE-F1F7-4EBC-8891-1615BDEFDDB2}"/>
              </a:ext>
            </a:extLst>
          </p:cNvPr>
          <p:cNvPicPr>
            <a:picLocks noChangeAspect="1"/>
          </p:cNvPicPr>
          <p:nvPr/>
        </p:nvPicPr>
        <p:blipFill>
          <a:blip r:embed="rId3"/>
          <a:stretch>
            <a:fillRect/>
          </a:stretch>
        </p:blipFill>
        <p:spPr>
          <a:xfrm>
            <a:off x="241369" y="1046528"/>
            <a:ext cx="5400731" cy="2200299"/>
          </a:xfrm>
          <a:prstGeom prst="rect">
            <a:avLst/>
          </a:prstGeom>
        </p:spPr>
      </p:pic>
      <p:sp>
        <p:nvSpPr>
          <p:cNvPr id="10" name="Rectangle 9">
            <a:extLst>
              <a:ext uri="{FF2B5EF4-FFF2-40B4-BE49-F238E27FC236}">
                <a16:creationId xmlns:a16="http://schemas.microsoft.com/office/drawing/2014/main" id="{E4DD1B3D-C400-4B7B-A4C5-AAD6826E5430}"/>
              </a:ext>
            </a:extLst>
          </p:cNvPr>
          <p:cNvSpPr/>
          <p:nvPr/>
        </p:nvSpPr>
        <p:spPr>
          <a:xfrm>
            <a:off x="16069" y="3227160"/>
            <a:ext cx="5556375" cy="3416320"/>
          </a:xfrm>
          <a:prstGeom prst="rect">
            <a:avLst/>
          </a:prstGeom>
        </p:spPr>
        <p:txBody>
          <a:bodyPr wrap="square">
            <a:spAutoFit/>
          </a:bodyPr>
          <a:lstStyle/>
          <a:p>
            <a:r>
              <a:rPr lang="en-US" sz="1400" b="1" dirty="0"/>
              <a:t>Conclusion</a:t>
            </a:r>
            <a:endParaRPr lang="en-US" sz="1100" b="1" dirty="0"/>
          </a:p>
          <a:p>
            <a:pPr lvl="1"/>
            <a:r>
              <a:rPr lang="en-US" sz="1100" dirty="0"/>
              <a:t>Significant fluctuations observed in campaign engagement throughout the year.</a:t>
            </a:r>
          </a:p>
          <a:p>
            <a:pPr marL="171450" indent="-171450">
              <a:buFont typeface="Arial" panose="020B0604020202020204" pitchFamily="34" charset="0"/>
              <a:buChar char="•"/>
            </a:pPr>
            <a:r>
              <a:rPr lang="en-US" sz="1100" b="1" dirty="0"/>
              <a:t>Peak Success Rates</a:t>
            </a:r>
            <a:r>
              <a:rPr lang="en-US" sz="1100" dirty="0"/>
              <a:t>: (These months indicate effective outreach strategies.)</a:t>
            </a:r>
          </a:p>
          <a:p>
            <a:pPr marL="628650" lvl="1" indent="-171450">
              <a:buFont typeface="Courier New" panose="02070309020205020404" pitchFamily="49" charset="0"/>
              <a:buChar char="o"/>
            </a:pPr>
            <a:r>
              <a:rPr lang="en-US" sz="1100" b="1" dirty="0"/>
              <a:t>March</a:t>
            </a:r>
            <a:r>
              <a:rPr lang="en-US" sz="1100" dirty="0"/>
              <a:t>: 51.89%</a:t>
            </a:r>
          </a:p>
          <a:p>
            <a:pPr marL="628650" lvl="1" indent="-171450">
              <a:buFont typeface="Courier New" panose="02070309020205020404" pitchFamily="49" charset="0"/>
              <a:buChar char="o"/>
            </a:pPr>
            <a:r>
              <a:rPr lang="en-US" sz="1100" b="1" dirty="0"/>
              <a:t>December</a:t>
            </a:r>
            <a:r>
              <a:rPr lang="en-US" sz="1100" dirty="0"/>
              <a:t>: 46.73%</a:t>
            </a:r>
          </a:p>
          <a:p>
            <a:pPr marL="628650" lvl="1" indent="-171450">
              <a:buFont typeface="Courier New" panose="02070309020205020404" pitchFamily="49" charset="0"/>
              <a:buChar char="o"/>
            </a:pPr>
            <a:r>
              <a:rPr lang="en-US" sz="1100" b="1" dirty="0"/>
              <a:t>September</a:t>
            </a:r>
            <a:r>
              <a:rPr lang="en-US" sz="1100" dirty="0"/>
              <a:t>: 46.53%</a:t>
            </a:r>
          </a:p>
          <a:p>
            <a:pPr marL="171450" indent="-171450">
              <a:buFont typeface="Arial" panose="020B0604020202020204" pitchFamily="34" charset="0"/>
              <a:buChar char="•"/>
            </a:pPr>
            <a:r>
              <a:rPr lang="en-US" sz="1100" b="1" dirty="0"/>
              <a:t>Lowest Success Rates</a:t>
            </a:r>
            <a:r>
              <a:rPr lang="en-US" sz="1100" dirty="0"/>
              <a:t>: (These figures highlight challenges in engaging the target audience.)</a:t>
            </a:r>
          </a:p>
          <a:p>
            <a:pPr marL="628650" lvl="1" indent="-171450">
              <a:buFont typeface="Courier New" panose="02070309020205020404" pitchFamily="49" charset="0"/>
              <a:buChar char="o"/>
            </a:pPr>
            <a:r>
              <a:rPr lang="en-US" sz="1100" b="1" dirty="0"/>
              <a:t>May</a:t>
            </a:r>
            <a:r>
              <a:rPr lang="en-US" sz="1100" dirty="0"/>
              <a:t>: 6.74%</a:t>
            </a:r>
          </a:p>
          <a:p>
            <a:pPr marL="628650" lvl="1" indent="-171450">
              <a:buFont typeface="Courier New" panose="02070309020205020404" pitchFamily="49" charset="0"/>
              <a:buChar char="o"/>
            </a:pPr>
            <a:r>
              <a:rPr lang="en-US" sz="1100" b="1" dirty="0"/>
              <a:t>July: 9.09%</a:t>
            </a:r>
          </a:p>
          <a:p>
            <a:pPr marL="628650" lvl="1" indent="-171450">
              <a:buFont typeface="Courier New" panose="02070309020205020404" pitchFamily="49" charset="0"/>
              <a:buChar char="o"/>
            </a:pPr>
            <a:r>
              <a:rPr lang="en-US" sz="1100" b="1" dirty="0"/>
              <a:t>January: 10.13%</a:t>
            </a:r>
          </a:p>
          <a:p>
            <a:pPr marL="171450" indent="-171450">
              <a:buFont typeface="Arial" panose="020B0604020202020204" pitchFamily="34" charset="0"/>
              <a:buChar char="•"/>
            </a:pPr>
            <a:r>
              <a:rPr lang="en-US" sz="1100" b="1" dirty="0"/>
              <a:t>Insights</a:t>
            </a:r>
            <a:r>
              <a:rPr lang="en-US" sz="1100" dirty="0"/>
              <a:t>:</a:t>
            </a:r>
          </a:p>
          <a:p>
            <a:pPr marL="628650" lvl="1" indent="-171450">
              <a:buFont typeface="Courier New" panose="02070309020205020404" pitchFamily="49" charset="0"/>
              <a:buChar char="o"/>
            </a:pPr>
            <a:r>
              <a:rPr lang="en-US" sz="1100" dirty="0"/>
              <a:t>Variations in success rates suggest that different strategies or external factors impacted response rates.</a:t>
            </a:r>
          </a:p>
          <a:p>
            <a:pPr marL="171450" indent="-171450">
              <a:buFont typeface="Arial" panose="020B0604020202020204" pitchFamily="34" charset="0"/>
              <a:buChar char="•"/>
            </a:pPr>
            <a:r>
              <a:rPr lang="en-US" sz="1100" b="1" dirty="0"/>
              <a:t>Recommendations for Future Campaigns</a:t>
            </a:r>
            <a:r>
              <a:rPr lang="en-US" sz="1100" dirty="0"/>
              <a:t>:</a:t>
            </a:r>
          </a:p>
          <a:p>
            <a:pPr marL="628650" lvl="1" indent="-171450">
              <a:buFont typeface="Courier New" panose="02070309020205020404" pitchFamily="49" charset="0"/>
              <a:buChar char="o"/>
            </a:pPr>
            <a:r>
              <a:rPr lang="en-US" sz="1100" dirty="0"/>
              <a:t>Conduct a thorough analysis of successful months to identify best practices.</a:t>
            </a:r>
          </a:p>
          <a:p>
            <a:pPr marL="628650" lvl="1" indent="-171450">
              <a:buFont typeface="Courier New" panose="02070309020205020404" pitchFamily="49" charset="0"/>
              <a:buChar char="o"/>
            </a:pPr>
            <a:r>
              <a:rPr lang="en-US" sz="1100" dirty="0"/>
              <a:t>Investigate the underlying causes of lower engagement during less successful months.</a:t>
            </a:r>
          </a:p>
          <a:p>
            <a:pPr marL="628650" lvl="1" indent="-171450">
              <a:buFont typeface="Courier New" panose="02070309020205020404" pitchFamily="49" charset="0"/>
              <a:buChar char="o"/>
            </a:pPr>
            <a:r>
              <a:rPr lang="en-US" sz="1100" dirty="0"/>
              <a:t>Utilize successful tactics and address identified areas of concern to enhance consistency and effectiveness in future campaigns.</a:t>
            </a:r>
          </a:p>
        </p:txBody>
      </p:sp>
    </p:spTree>
    <p:extLst>
      <p:ext uri="{BB962C8B-B14F-4D97-AF65-F5344CB8AC3E}">
        <p14:creationId xmlns:p14="http://schemas.microsoft.com/office/powerpoint/2010/main" val="366067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sz="2400" dirty="0"/>
          </a:p>
          <a:p>
            <a:pPr algn="ctr"/>
            <a:r>
              <a:rPr lang="en-US" sz="2400" dirty="0"/>
              <a:t> 6. Temporal Analysis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Analyze if specific months or days exhibit superior campaign performance.</a:t>
            </a:r>
            <a:endParaRPr lang="en-US" sz="16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E4DD1B3D-C400-4B7B-A4C5-AAD6826E5430}"/>
              </a:ext>
            </a:extLst>
          </p:cNvPr>
          <p:cNvSpPr/>
          <p:nvPr/>
        </p:nvSpPr>
        <p:spPr>
          <a:xfrm>
            <a:off x="0" y="1104901"/>
            <a:ext cx="7000875" cy="5601533"/>
          </a:xfrm>
          <a:prstGeom prst="rect">
            <a:avLst/>
          </a:prstGeom>
        </p:spPr>
        <p:txBody>
          <a:bodyPr wrap="square">
            <a:spAutoFit/>
          </a:bodyPr>
          <a:lstStyle/>
          <a:p>
            <a:r>
              <a:rPr lang="en-US" sz="1100" dirty="0"/>
              <a:t>The analysis of two bar charts reveals insights into </a:t>
            </a:r>
            <a:r>
              <a:rPr lang="en-US" sz="1100" b="1" dirty="0"/>
              <a:t>campaign success by month</a:t>
            </a:r>
            <a:r>
              <a:rPr lang="en-US" sz="1100" dirty="0"/>
              <a:t> and </a:t>
            </a:r>
            <a:r>
              <a:rPr lang="en-US" sz="1100" b="1" dirty="0"/>
              <a:t>day of the week</a:t>
            </a:r>
            <a:r>
              <a:rPr lang="en-US" sz="1100" dirty="0"/>
              <a:t> based on responses categorized as </a:t>
            </a:r>
            <a:r>
              <a:rPr lang="en-US" sz="1100" b="1" dirty="0"/>
              <a:t>No Response</a:t>
            </a:r>
            <a:r>
              <a:rPr lang="en-US" sz="1100" dirty="0"/>
              <a:t> (green), </a:t>
            </a:r>
            <a:r>
              <a:rPr lang="en-US" sz="1100" b="1" dirty="0"/>
              <a:t>No</a:t>
            </a:r>
            <a:r>
              <a:rPr lang="en-US" sz="1100" dirty="0"/>
              <a:t> (red), and </a:t>
            </a:r>
            <a:r>
              <a:rPr lang="en-US" sz="1100" b="1" dirty="0"/>
              <a:t>Yes</a:t>
            </a:r>
            <a:r>
              <a:rPr lang="en-US" sz="1100" dirty="0"/>
              <a:t> (blue).</a:t>
            </a:r>
          </a:p>
          <a:p>
            <a:endParaRPr lang="en-US" sz="1100" b="1" dirty="0"/>
          </a:p>
          <a:p>
            <a:r>
              <a:rPr lang="en-US" sz="1400" b="1" dirty="0"/>
              <a:t>Campaign Success by Month</a:t>
            </a:r>
          </a:p>
          <a:p>
            <a:r>
              <a:rPr lang="en-US" sz="1100" b="1" dirty="0"/>
              <a:t>Key Findings</a:t>
            </a:r>
            <a:r>
              <a:rPr lang="en-US" sz="1100" dirty="0"/>
              <a:t>:</a:t>
            </a:r>
          </a:p>
          <a:p>
            <a:pPr marL="628650" lvl="1" indent="-171450">
              <a:buFont typeface="Courier New" panose="02070309020205020404" pitchFamily="49" charset="0"/>
              <a:buChar char="o"/>
            </a:pPr>
            <a:r>
              <a:rPr lang="en-US" sz="1100" b="1" dirty="0"/>
              <a:t>May</a:t>
            </a:r>
            <a:r>
              <a:rPr lang="en-US" sz="1100" dirty="0"/>
              <a:t> sees the highest total responses, particularly negative ones (over 12,000 "No" responses).</a:t>
            </a:r>
          </a:p>
          <a:p>
            <a:pPr marL="628650" lvl="1" indent="-171450">
              <a:buFont typeface="Courier New" panose="02070309020205020404" pitchFamily="49" charset="0"/>
              <a:buChar char="o"/>
            </a:pPr>
            <a:r>
              <a:rPr lang="en-US" sz="1100" dirty="0"/>
              <a:t>Other months like </a:t>
            </a:r>
            <a:r>
              <a:rPr lang="en-US" sz="1100" b="1" dirty="0"/>
              <a:t>June</a:t>
            </a:r>
            <a:r>
              <a:rPr lang="en-US" sz="1100" dirty="0"/>
              <a:t>, </a:t>
            </a:r>
            <a:r>
              <a:rPr lang="en-US" sz="1100" b="1" dirty="0"/>
              <a:t>July</a:t>
            </a:r>
            <a:r>
              <a:rPr lang="en-US" sz="1100" dirty="0"/>
              <a:t>, </a:t>
            </a:r>
            <a:r>
              <a:rPr lang="en-US" sz="1100" b="1" dirty="0"/>
              <a:t>August</a:t>
            </a:r>
            <a:r>
              <a:rPr lang="en-US" sz="1100" dirty="0"/>
              <a:t>, and </a:t>
            </a:r>
            <a:r>
              <a:rPr lang="en-US" sz="1100" b="1" dirty="0"/>
              <a:t>November</a:t>
            </a:r>
            <a:r>
              <a:rPr lang="en-US" sz="1100" dirty="0"/>
              <a:t> also show many responses but are dominated by "No" answers.</a:t>
            </a:r>
          </a:p>
          <a:p>
            <a:pPr marL="628650" lvl="1" indent="-171450">
              <a:buFont typeface="Courier New" panose="02070309020205020404" pitchFamily="49" charset="0"/>
              <a:buChar char="o"/>
            </a:pPr>
            <a:r>
              <a:rPr lang="en-US" sz="1100" dirty="0"/>
              <a:t>Positive responses ("Yes") are minimal, with slight increases in </a:t>
            </a:r>
            <a:r>
              <a:rPr lang="en-US" sz="1100" b="1" dirty="0"/>
              <a:t>May</a:t>
            </a:r>
            <a:r>
              <a:rPr lang="en-US" sz="1100" dirty="0"/>
              <a:t>, </a:t>
            </a:r>
            <a:r>
              <a:rPr lang="en-US" sz="1100" b="1" dirty="0"/>
              <a:t>July</a:t>
            </a:r>
            <a:r>
              <a:rPr lang="en-US" sz="1100" dirty="0"/>
              <a:t>, and </a:t>
            </a:r>
            <a:r>
              <a:rPr lang="en-US" sz="1100" b="1" dirty="0"/>
              <a:t>August</a:t>
            </a:r>
            <a:r>
              <a:rPr lang="en-US" sz="1100" dirty="0"/>
              <a:t>.</a:t>
            </a:r>
          </a:p>
          <a:p>
            <a:pPr marL="628650" lvl="1" indent="-171450">
              <a:buFont typeface="Courier New" panose="02070309020205020404" pitchFamily="49" charset="0"/>
              <a:buChar char="o"/>
            </a:pPr>
            <a:r>
              <a:rPr lang="en-US" sz="1100" b="1" dirty="0"/>
              <a:t>March</a:t>
            </a:r>
            <a:r>
              <a:rPr lang="en-US" sz="1100" dirty="0"/>
              <a:t>, </a:t>
            </a:r>
            <a:r>
              <a:rPr lang="en-US" sz="1100" b="1" dirty="0"/>
              <a:t>January</a:t>
            </a:r>
            <a:r>
              <a:rPr lang="en-US" sz="1100" dirty="0"/>
              <a:t>, </a:t>
            </a:r>
            <a:r>
              <a:rPr lang="en-US" sz="1100" b="1" dirty="0"/>
              <a:t>February</a:t>
            </a:r>
            <a:r>
              <a:rPr lang="en-US" sz="1100" dirty="0"/>
              <a:t>, and </a:t>
            </a:r>
            <a:r>
              <a:rPr lang="en-US" sz="1100" b="1" dirty="0"/>
              <a:t>September</a:t>
            </a:r>
            <a:r>
              <a:rPr lang="en-US" sz="1100" dirty="0"/>
              <a:t> have low response volumes.</a:t>
            </a:r>
          </a:p>
          <a:p>
            <a:r>
              <a:rPr lang="en-US" sz="1100" b="1" dirty="0"/>
              <a:t>Conclusion</a:t>
            </a:r>
            <a:r>
              <a:rPr lang="en-US" sz="1100" dirty="0"/>
              <a:t>: The campaign is most active in </a:t>
            </a:r>
            <a:r>
              <a:rPr lang="en-US" sz="1100" b="1" dirty="0"/>
              <a:t>May</a:t>
            </a:r>
            <a:r>
              <a:rPr lang="en-US" sz="1100" dirty="0"/>
              <a:t>, </a:t>
            </a:r>
            <a:r>
              <a:rPr lang="en-US" sz="1100" b="1" dirty="0"/>
              <a:t>July</a:t>
            </a:r>
            <a:r>
              <a:rPr lang="en-US" sz="1100" dirty="0"/>
              <a:t>, and </a:t>
            </a:r>
            <a:r>
              <a:rPr lang="en-US" sz="1100" b="1" dirty="0"/>
              <a:t>August</a:t>
            </a:r>
            <a:r>
              <a:rPr lang="en-US" sz="1100" dirty="0"/>
              <a:t>; however, it struggles with a low success rate, especially in </a:t>
            </a:r>
            <a:r>
              <a:rPr lang="en-US" sz="1100" b="1" dirty="0"/>
              <a:t>May</a:t>
            </a:r>
            <a:r>
              <a:rPr lang="en-US" sz="1100" dirty="0"/>
              <a:t>.</a:t>
            </a:r>
          </a:p>
          <a:p>
            <a:endParaRPr lang="en-US" sz="1100" b="1" dirty="0"/>
          </a:p>
          <a:p>
            <a:r>
              <a:rPr lang="en-US" sz="1400" b="1" dirty="0"/>
              <a:t>Campaign Success by Day of the Week</a:t>
            </a:r>
          </a:p>
          <a:p>
            <a:r>
              <a:rPr lang="en-US" sz="1100" b="1" dirty="0"/>
              <a:t>Key Findings</a:t>
            </a:r>
            <a:r>
              <a:rPr lang="en-US" sz="1100" dirty="0"/>
              <a:t>:</a:t>
            </a:r>
          </a:p>
          <a:p>
            <a:pPr marL="628650" lvl="1" indent="-171450">
              <a:buFont typeface="Courier New" panose="02070309020205020404" pitchFamily="49" charset="0"/>
              <a:buChar char="o"/>
            </a:pPr>
            <a:r>
              <a:rPr lang="en-US" sz="1100" b="1" dirty="0"/>
              <a:t>Fridays</a:t>
            </a:r>
            <a:r>
              <a:rPr lang="en-US" sz="1100" dirty="0"/>
              <a:t> and </a:t>
            </a:r>
            <a:r>
              <a:rPr lang="en-US" sz="1100" b="1" dirty="0"/>
              <a:t>Thursdays</a:t>
            </a:r>
            <a:r>
              <a:rPr lang="en-US" sz="1100" dirty="0"/>
              <a:t> receive the most responses, mainly negative.</a:t>
            </a:r>
          </a:p>
          <a:p>
            <a:pPr marL="628650" lvl="1" indent="-171450">
              <a:buFont typeface="Courier New" panose="02070309020205020404" pitchFamily="49" charset="0"/>
              <a:buChar char="o"/>
            </a:pPr>
            <a:r>
              <a:rPr lang="en-US" sz="1100" dirty="0"/>
              <a:t>Consistent "No" responses are seen throughout the week, peaking on </a:t>
            </a:r>
            <a:r>
              <a:rPr lang="en-US" sz="1100" b="1" dirty="0"/>
              <a:t>Thursdays</a:t>
            </a:r>
            <a:r>
              <a:rPr lang="en-US" sz="1100" dirty="0"/>
              <a:t> and </a:t>
            </a:r>
            <a:r>
              <a:rPr lang="en-US" sz="1100" b="1" dirty="0"/>
              <a:t>Fridays</a:t>
            </a:r>
            <a:r>
              <a:rPr lang="en-US" sz="1100" dirty="0"/>
              <a:t>.</a:t>
            </a:r>
          </a:p>
          <a:p>
            <a:pPr marL="628650" lvl="1" indent="-171450">
              <a:buFont typeface="Courier New" panose="02070309020205020404" pitchFamily="49" charset="0"/>
              <a:buChar char="o"/>
            </a:pPr>
            <a:r>
              <a:rPr lang="en-US" sz="1100" dirty="0"/>
              <a:t>Positive responses are low across all days, with a slight uptick on </a:t>
            </a:r>
            <a:r>
              <a:rPr lang="en-US" sz="1100" b="1" dirty="0"/>
              <a:t>Fridays</a:t>
            </a:r>
            <a:r>
              <a:rPr lang="en-US" sz="1100" dirty="0"/>
              <a:t>.</a:t>
            </a:r>
          </a:p>
          <a:p>
            <a:pPr marL="628650" lvl="1" indent="-171450">
              <a:buFont typeface="Courier New" panose="02070309020205020404" pitchFamily="49" charset="0"/>
              <a:buChar char="o"/>
            </a:pPr>
            <a:r>
              <a:rPr lang="en-US" sz="1100" dirty="0"/>
              <a:t>"No Response" counts are consistently low.</a:t>
            </a:r>
          </a:p>
          <a:p>
            <a:r>
              <a:rPr lang="en-US" sz="1100" b="1" dirty="0"/>
              <a:t>Conclusion</a:t>
            </a:r>
            <a:r>
              <a:rPr lang="en-US" sz="1100" dirty="0"/>
              <a:t>: </a:t>
            </a:r>
            <a:r>
              <a:rPr lang="en-US" sz="1100" b="1" dirty="0"/>
              <a:t>Thursdays</a:t>
            </a:r>
            <a:r>
              <a:rPr lang="en-US" sz="1100" dirty="0"/>
              <a:t> and </a:t>
            </a:r>
            <a:r>
              <a:rPr lang="en-US" sz="1100" b="1" dirty="0"/>
              <a:t>Fridays</a:t>
            </a:r>
            <a:r>
              <a:rPr lang="en-US" sz="1100" dirty="0"/>
              <a:t> are the busiest days for the campaign but have low success rates. </a:t>
            </a:r>
            <a:r>
              <a:rPr lang="en-US" sz="1100" b="1" dirty="0"/>
              <a:t>Fridays</a:t>
            </a:r>
            <a:r>
              <a:rPr lang="en-US" sz="1100" dirty="0"/>
              <a:t> show a slight increase in positive responses.</a:t>
            </a:r>
          </a:p>
          <a:p>
            <a:endParaRPr lang="en-US" sz="1100" b="1" dirty="0"/>
          </a:p>
          <a:p>
            <a:r>
              <a:rPr lang="en-US" sz="1400" b="1" dirty="0"/>
              <a:t>Overall Conclusion</a:t>
            </a:r>
            <a:endParaRPr lang="en-US" sz="1100" b="1" dirty="0"/>
          </a:p>
          <a:p>
            <a:pPr marL="171450" indent="-171450">
              <a:buFont typeface="Arial" panose="020B0604020202020204" pitchFamily="34" charset="0"/>
              <a:buChar char="•"/>
            </a:pPr>
            <a:r>
              <a:rPr lang="en-US" sz="1100" b="1" dirty="0"/>
              <a:t>Monthly Trends</a:t>
            </a:r>
            <a:r>
              <a:rPr lang="en-US" sz="1100" dirty="0"/>
              <a:t>: High activity in </a:t>
            </a:r>
            <a:r>
              <a:rPr lang="en-US" sz="1100" b="1" dirty="0"/>
              <a:t>May</a:t>
            </a:r>
            <a:r>
              <a:rPr lang="en-US" sz="1100" dirty="0"/>
              <a:t>, </a:t>
            </a:r>
            <a:r>
              <a:rPr lang="en-US" sz="1100" b="1" dirty="0"/>
              <a:t>July</a:t>
            </a:r>
            <a:r>
              <a:rPr lang="en-US" sz="1100" dirty="0"/>
              <a:t>, and </a:t>
            </a:r>
            <a:r>
              <a:rPr lang="en-US" sz="1100" b="1" dirty="0"/>
              <a:t>August</a:t>
            </a:r>
            <a:r>
              <a:rPr lang="en-US" sz="1100" dirty="0"/>
              <a:t>, with substantial negative responses, especially in </a:t>
            </a:r>
            <a:r>
              <a:rPr lang="en-US" sz="1100" b="1" dirty="0"/>
              <a:t>May</a:t>
            </a:r>
            <a:r>
              <a:rPr lang="en-US" sz="1100" dirty="0"/>
              <a:t>. Small positive response pockets exist in </a:t>
            </a:r>
            <a:r>
              <a:rPr lang="en-US" sz="1100" b="1" dirty="0"/>
              <a:t>July</a:t>
            </a:r>
            <a:r>
              <a:rPr lang="en-US" sz="1100" dirty="0"/>
              <a:t> and </a:t>
            </a:r>
            <a:r>
              <a:rPr lang="en-US" sz="1100" b="1" dirty="0"/>
              <a:t>August</a:t>
            </a:r>
            <a:r>
              <a:rPr lang="en-US" sz="1100" dirty="0"/>
              <a:t>.</a:t>
            </a:r>
          </a:p>
          <a:p>
            <a:endParaRPr lang="en-US" sz="1100" b="1" dirty="0"/>
          </a:p>
          <a:p>
            <a:pPr marL="171450" indent="-171450">
              <a:buFont typeface="Arial" panose="020B0604020202020204" pitchFamily="34" charset="0"/>
              <a:buChar char="•"/>
            </a:pPr>
            <a:r>
              <a:rPr lang="en-US" sz="1100" b="1" dirty="0"/>
              <a:t>Weekly Trends</a:t>
            </a:r>
            <a:r>
              <a:rPr lang="en-US" sz="1100" dirty="0"/>
              <a:t>: </a:t>
            </a:r>
            <a:r>
              <a:rPr lang="en-US" sz="1100" b="1" dirty="0"/>
              <a:t>Thursday</a:t>
            </a:r>
            <a:r>
              <a:rPr lang="en-US" sz="1100" dirty="0"/>
              <a:t> and </a:t>
            </a:r>
            <a:r>
              <a:rPr lang="en-US" sz="1100" b="1" dirty="0"/>
              <a:t>Friday</a:t>
            </a:r>
            <a:r>
              <a:rPr lang="en-US" sz="1100" dirty="0"/>
              <a:t> are the most active days but still see low success rates, with </a:t>
            </a:r>
            <a:r>
              <a:rPr lang="en-US" sz="1100" b="1" dirty="0"/>
              <a:t>Friday</a:t>
            </a:r>
            <a:r>
              <a:rPr lang="en-US" sz="1100" dirty="0"/>
              <a:t> being slightly more successful.</a:t>
            </a:r>
          </a:p>
          <a:p>
            <a:pPr marL="171450" indent="-171450">
              <a:buFont typeface="Arial" panose="020B0604020202020204" pitchFamily="34" charset="0"/>
              <a:buChar char="•"/>
            </a:pPr>
            <a:endParaRPr lang="en-US" sz="1100" b="1" dirty="0"/>
          </a:p>
          <a:p>
            <a:pPr marL="171450" indent="-171450">
              <a:buFont typeface="Arial" panose="020B0604020202020204" pitchFamily="34" charset="0"/>
              <a:buChar char="•"/>
            </a:pPr>
            <a:r>
              <a:rPr lang="en-US" sz="1100" b="1" dirty="0"/>
              <a:t>Recommendation</a:t>
            </a:r>
            <a:r>
              <a:rPr lang="en-US" sz="1100" dirty="0"/>
              <a:t>: To improve response rates, the campaign strategy may need adjustments during these active periods.</a:t>
            </a:r>
          </a:p>
          <a:p>
            <a:endParaRPr lang="en-US" sz="800" dirty="0"/>
          </a:p>
        </p:txBody>
      </p:sp>
      <p:pic>
        <p:nvPicPr>
          <p:cNvPr id="3" name="Picture 2">
            <a:extLst>
              <a:ext uri="{FF2B5EF4-FFF2-40B4-BE49-F238E27FC236}">
                <a16:creationId xmlns:a16="http://schemas.microsoft.com/office/drawing/2014/main" id="{E156EF01-7E80-48D5-A929-EEF8116847AF}"/>
              </a:ext>
            </a:extLst>
          </p:cNvPr>
          <p:cNvPicPr>
            <a:picLocks noChangeAspect="1"/>
          </p:cNvPicPr>
          <p:nvPr/>
        </p:nvPicPr>
        <p:blipFill rotWithShape="1">
          <a:blip r:embed="rId2"/>
          <a:srcRect l="4294" r="770"/>
          <a:stretch/>
        </p:blipFill>
        <p:spPr>
          <a:xfrm>
            <a:off x="7200899" y="785006"/>
            <a:ext cx="4914901" cy="2824990"/>
          </a:xfrm>
          <a:prstGeom prst="rect">
            <a:avLst/>
          </a:prstGeom>
        </p:spPr>
      </p:pic>
      <p:pic>
        <p:nvPicPr>
          <p:cNvPr id="7" name="Picture 6">
            <a:extLst>
              <a:ext uri="{FF2B5EF4-FFF2-40B4-BE49-F238E27FC236}">
                <a16:creationId xmlns:a16="http://schemas.microsoft.com/office/drawing/2014/main" id="{2C044EBB-18ED-4301-9486-6A1751BC365D}"/>
              </a:ext>
            </a:extLst>
          </p:cNvPr>
          <p:cNvPicPr>
            <a:picLocks noChangeAspect="1"/>
          </p:cNvPicPr>
          <p:nvPr/>
        </p:nvPicPr>
        <p:blipFill>
          <a:blip r:embed="rId3"/>
          <a:stretch>
            <a:fillRect/>
          </a:stretch>
        </p:blipFill>
        <p:spPr>
          <a:xfrm>
            <a:off x="7200899" y="3609996"/>
            <a:ext cx="4991101" cy="2988740"/>
          </a:xfrm>
          <a:prstGeom prst="rect">
            <a:avLst/>
          </a:prstGeom>
        </p:spPr>
      </p:pic>
    </p:spTree>
    <p:extLst>
      <p:ext uri="{BB962C8B-B14F-4D97-AF65-F5344CB8AC3E}">
        <p14:creationId xmlns:p14="http://schemas.microsoft.com/office/powerpoint/2010/main" val="85282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 and vision</a:t>
            </a:r>
          </a:p>
        </p:txBody>
      </p:sp>
      <p:sp>
        <p:nvSpPr>
          <p:cNvPr id="3" name="Content Placeholder 2"/>
          <p:cNvSpPr>
            <a:spLocks noGrp="1"/>
          </p:cNvSpPr>
          <p:nvPr>
            <p:ph idx="1"/>
          </p:nvPr>
        </p:nvSpPr>
        <p:spPr/>
        <p:txBody>
          <a:bodyPr>
            <a:noAutofit/>
          </a:bodyPr>
          <a:lstStyle/>
          <a:p>
            <a:r>
              <a:rPr lang="en-US" sz="1500" b="1" dirty="0"/>
              <a:t>Vision:</a:t>
            </a:r>
            <a:r>
              <a:rPr lang="en-US" sz="1500" dirty="0"/>
              <a:t> Increase revenue through a cost-effective telemarketing campaign.</a:t>
            </a:r>
          </a:p>
          <a:p>
            <a:r>
              <a:rPr lang="en-US" sz="1500" b="1" dirty="0"/>
              <a:t>Target Audience:</a:t>
            </a:r>
            <a:r>
              <a:rPr lang="en-US" sz="1500" dirty="0"/>
              <a:t> Existing customers, focusing on term deposits.</a:t>
            </a:r>
          </a:p>
          <a:p>
            <a:r>
              <a:rPr lang="en-US" sz="1500" b="1" dirty="0"/>
              <a:t>Definition of Term Deposits: </a:t>
            </a:r>
            <a:r>
              <a:rPr lang="en-US" sz="1500" dirty="0"/>
              <a:t>Fixed investments with set interest rates to strengthen long-term relationships.</a:t>
            </a:r>
          </a:p>
          <a:p>
            <a:r>
              <a:rPr lang="en-US" sz="1500" b="1" dirty="0"/>
              <a:t>Goal:</a:t>
            </a:r>
            <a:r>
              <a:rPr lang="en-US" sz="1500" dirty="0"/>
              <a:t> Conduct comprehensive Exploratory Data Analysis (EDA) on the campaign dataset.</a:t>
            </a:r>
          </a:p>
          <a:p>
            <a:r>
              <a:rPr lang="en-US" sz="1500" b="1" dirty="0"/>
              <a:t>Focus Areas for EDA:</a:t>
            </a:r>
          </a:p>
          <a:p>
            <a:pPr marL="45720" indent="0">
              <a:buNone/>
            </a:pPr>
            <a:r>
              <a:rPr lang="en-US" sz="1500" dirty="0"/>
              <a:t>	- Customer demographics</a:t>
            </a:r>
          </a:p>
          <a:p>
            <a:pPr marL="45720" indent="0">
              <a:buNone/>
            </a:pPr>
            <a:r>
              <a:rPr lang="en-US" sz="1500" dirty="0"/>
              <a:t>	- Temporal trends</a:t>
            </a:r>
          </a:p>
          <a:p>
            <a:pPr marL="45720" indent="0">
              <a:buNone/>
            </a:pPr>
            <a:r>
              <a:rPr lang="en-US" sz="1500" dirty="0"/>
              <a:t>  	- Other factors affecting campaign success</a:t>
            </a:r>
          </a:p>
          <a:p>
            <a:r>
              <a:rPr lang="en-US" sz="1500" b="1" dirty="0"/>
              <a:t>Outcome:</a:t>
            </a:r>
            <a:r>
              <a:rPr lang="en-US" sz="1500" dirty="0"/>
              <a:t> Generate insights and patterns to enhance the positive response rate.</a:t>
            </a:r>
          </a:p>
          <a:p>
            <a:r>
              <a:rPr lang="en-US" sz="1500" b="1" dirty="0"/>
              <a:t>Final Objective:</a:t>
            </a:r>
            <a:r>
              <a:rPr lang="en-US" sz="1500" dirty="0"/>
              <a:t> Provide recommendations for targeted improvements in the bank's marketing strategy.</a:t>
            </a:r>
          </a:p>
        </p:txBody>
      </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sz="2400" dirty="0"/>
          </a:p>
          <a:p>
            <a:endParaRPr lang="en-US" dirty="0"/>
          </a:p>
          <a:p>
            <a:pPr algn="ctr"/>
            <a:r>
              <a:rPr lang="en-US" sz="2400" dirty="0"/>
              <a:t> 7. Feature Engineering</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a. Introduce new features that may enhance prediction, such as creating age groups or income categories.</a:t>
            </a:r>
            <a:endParaRPr lang="en-US" sz="7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E4DD1B3D-C400-4B7B-A4C5-AAD6826E5430}"/>
              </a:ext>
            </a:extLst>
          </p:cNvPr>
          <p:cNvSpPr/>
          <p:nvPr/>
        </p:nvSpPr>
        <p:spPr>
          <a:xfrm>
            <a:off x="0" y="1265267"/>
            <a:ext cx="6287784" cy="5539978"/>
          </a:xfrm>
          <a:prstGeom prst="rect">
            <a:avLst/>
          </a:prstGeom>
        </p:spPr>
        <p:txBody>
          <a:bodyPr wrap="square">
            <a:spAutoFit/>
          </a:bodyPr>
          <a:lstStyle/>
          <a:p>
            <a:r>
              <a:rPr lang="en-US" sz="1400" b="1" dirty="0"/>
              <a:t>Distribution of Age Groups</a:t>
            </a:r>
          </a:p>
          <a:p>
            <a:endParaRPr lang="en-US" sz="1200" b="1" dirty="0"/>
          </a:p>
          <a:p>
            <a:pPr marL="171450" indent="-171450">
              <a:buFont typeface="Courier New" panose="02070309020205020404" pitchFamily="49" charset="0"/>
              <a:buChar char="o"/>
            </a:pPr>
            <a:r>
              <a:rPr lang="en-US" sz="1200" b="1" dirty="0"/>
              <a:t>Observation:</a:t>
            </a:r>
            <a:r>
              <a:rPr lang="en-US" sz="1200" dirty="0"/>
              <a:t> The majority of individuals are in the "Middle-aged" group, with a smaller count in the "Senior" group and an even smaller count in the "Young" group.</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Conclusion:</a:t>
            </a:r>
            <a:r>
              <a:rPr lang="en-US" sz="1200" dirty="0"/>
              <a:t> The data suggests a mature workforce or population, dominated by middle-aged individuals. The smaller proportion of young individuals indicates either low hiring rates for younger demographics or high retention of older age groups.</a:t>
            </a:r>
          </a:p>
          <a:p>
            <a:endParaRPr lang="en-US" sz="1200" b="1" dirty="0"/>
          </a:p>
          <a:p>
            <a:r>
              <a:rPr lang="en-US" sz="1400" b="1" dirty="0"/>
              <a:t>Distribution of Income Categories</a:t>
            </a:r>
          </a:p>
          <a:p>
            <a:endParaRPr lang="en-US" sz="1200" b="1" dirty="0"/>
          </a:p>
          <a:p>
            <a:pPr marL="171450" indent="-171450">
              <a:buFont typeface="Courier New" panose="02070309020205020404" pitchFamily="49" charset="0"/>
              <a:buChar char="o"/>
            </a:pPr>
            <a:r>
              <a:rPr lang="en-US" sz="1200" b="1" dirty="0"/>
              <a:t>Observation:</a:t>
            </a:r>
            <a:r>
              <a:rPr lang="en-US" sz="1200" dirty="0"/>
              <a:t> The "High" income category contains the most individuals, while the "Low" and "Medium" categories have significantly fewer.</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Conclusion:</a:t>
            </a:r>
            <a:r>
              <a:rPr lang="en-US" sz="1200" dirty="0"/>
              <a:t> The income distribution is heavily skewed toward higher earnings, indicating a disparity in income levels. This could reflect a population with higher qualifications, experience, or roles predominantly offering higher salaries.</a:t>
            </a:r>
          </a:p>
          <a:p>
            <a:endParaRPr lang="en-US" sz="1200" b="1" dirty="0"/>
          </a:p>
          <a:p>
            <a:r>
              <a:rPr lang="en-US" sz="1400" b="1" dirty="0"/>
              <a:t>Age vs. Salary (Scatter Plot)</a:t>
            </a:r>
          </a:p>
          <a:p>
            <a:endParaRPr lang="en-US" sz="1200" b="1" dirty="0"/>
          </a:p>
          <a:p>
            <a:pPr marL="171450" indent="-171450">
              <a:buFont typeface="Courier New" panose="02070309020205020404" pitchFamily="49" charset="0"/>
              <a:buChar char="o"/>
            </a:pPr>
            <a:r>
              <a:rPr lang="en-US" sz="1200" b="1" dirty="0"/>
              <a:t>Observation:</a:t>
            </a:r>
            <a:r>
              <a:rPr lang="en-US" sz="1200" dirty="0"/>
              <a:t> Middle-aged individuals have a wide range of salaries, suggesting higher career flexibility and growth. Younger individuals earn comparatively lower salaries, and senior individuals have more varied mid-to-lower salary distributions.</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Conclusion:</a:t>
            </a:r>
            <a:r>
              <a:rPr lang="en-US" sz="1200" dirty="0"/>
              <a:t> The relationship between age and salary follows a typical career progression path, where middle-aged individuals reach peak earning potential, young individuals are at the early career stage, and seniors experience stagnation or decline due to potential career slowdowns or retirement transitions.</a:t>
            </a:r>
          </a:p>
        </p:txBody>
      </p:sp>
      <p:pic>
        <p:nvPicPr>
          <p:cNvPr id="2" name="Picture 1">
            <a:extLst>
              <a:ext uri="{FF2B5EF4-FFF2-40B4-BE49-F238E27FC236}">
                <a16:creationId xmlns:a16="http://schemas.microsoft.com/office/drawing/2014/main" id="{48B3013F-7699-49D8-9CC6-A13EF4D674B8}"/>
              </a:ext>
            </a:extLst>
          </p:cNvPr>
          <p:cNvPicPr>
            <a:picLocks noChangeAspect="1"/>
          </p:cNvPicPr>
          <p:nvPr/>
        </p:nvPicPr>
        <p:blipFill>
          <a:blip r:embed="rId2"/>
          <a:stretch>
            <a:fillRect/>
          </a:stretch>
        </p:blipFill>
        <p:spPr>
          <a:xfrm>
            <a:off x="6424568" y="1029536"/>
            <a:ext cx="5767432" cy="5522705"/>
          </a:xfrm>
          <a:prstGeom prst="rect">
            <a:avLst/>
          </a:prstGeom>
        </p:spPr>
      </p:pic>
    </p:spTree>
    <p:extLst>
      <p:ext uri="{BB962C8B-B14F-4D97-AF65-F5344CB8AC3E}">
        <p14:creationId xmlns:p14="http://schemas.microsoft.com/office/powerpoint/2010/main" val="329820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sz="2400" dirty="0"/>
          </a:p>
          <a:p>
            <a:endParaRPr lang="en-US" dirty="0"/>
          </a:p>
          <a:p>
            <a:pPr algn="ctr"/>
            <a:r>
              <a:rPr lang="en-US" sz="2400" dirty="0"/>
              <a:t> 7. Feature Engineering</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a. Introduce new features that may enhance prediction, such as creating age groups or income categories.</a:t>
            </a:r>
            <a:endParaRPr lang="en-US" sz="6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E4DD1B3D-C400-4B7B-A4C5-AAD6826E5430}"/>
              </a:ext>
            </a:extLst>
          </p:cNvPr>
          <p:cNvSpPr/>
          <p:nvPr/>
        </p:nvSpPr>
        <p:spPr>
          <a:xfrm>
            <a:off x="0" y="1265267"/>
            <a:ext cx="5556375" cy="4770537"/>
          </a:xfrm>
          <a:prstGeom prst="rect">
            <a:avLst/>
          </a:prstGeom>
        </p:spPr>
        <p:txBody>
          <a:bodyPr wrap="square">
            <a:spAutoFit/>
          </a:bodyPr>
          <a:lstStyle/>
          <a:p>
            <a:r>
              <a:rPr lang="en-US" sz="1400" b="1" dirty="0"/>
              <a:t>Salary Distribution by Age Group (Box Plot)</a:t>
            </a:r>
          </a:p>
          <a:p>
            <a:endParaRPr lang="en-US" sz="1200" b="1" dirty="0"/>
          </a:p>
          <a:p>
            <a:pPr marL="171450" indent="-171450">
              <a:buFont typeface="Courier New" panose="02070309020205020404" pitchFamily="49" charset="0"/>
              <a:buChar char="o"/>
            </a:pPr>
            <a:r>
              <a:rPr lang="en-US" sz="1200" b="1" dirty="0"/>
              <a:t>Observation:</a:t>
            </a:r>
            <a:r>
              <a:rPr lang="en-US" sz="1200" dirty="0"/>
              <a:t> Middle-aged individuals show the highest median salary and widest range. Seniors have a similar but slightly lower median salary, while young individuals have the lowest median and salary variation.</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Conclusion:</a:t>
            </a:r>
            <a:r>
              <a:rPr lang="en-US" sz="1200" dirty="0"/>
              <a:t> The box plot indicates that middle-aged individuals dominate the salary range, aligning with their peak career stage. Seniors are maintaining stable, though slightly lower, earnings, while young individuals are likely still developing their careers.</a:t>
            </a:r>
          </a:p>
          <a:p>
            <a:endParaRPr lang="en-US" sz="1200" b="1" dirty="0"/>
          </a:p>
          <a:p>
            <a:r>
              <a:rPr lang="en-US" sz="1400" b="1" dirty="0"/>
              <a:t>Recommendations</a:t>
            </a:r>
          </a:p>
          <a:p>
            <a:endParaRPr lang="en-US" sz="1200" b="1" dirty="0"/>
          </a:p>
          <a:p>
            <a:r>
              <a:rPr lang="en-US" sz="1200" b="1" dirty="0"/>
              <a:t>Support Young Professionals:</a:t>
            </a:r>
            <a:r>
              <a:rPr lang="en-US" sz="1200" dirty="0"/>
              <a:t> Implement initiatives to develop young professionals through training and mentorship to increase their earning potential and engagement.</a:t>
            </a:r>
          </a:p>
          <a:p>
            <a:endParaRPr lang="en-US" sz="1200" b="1" dirty="0"/>
          </a:p>
          <a:p>
            <a:r>
              <a:rPr lang="en-US" sz="1200" b="1" dirty="0"/>
              <a:t>Bridge Income Gaps:</a:t>
            </a:r>
            <a:r>
              <a:rPr lang="en-US" sz="1200" dirty="0"/>
              <a:t> Address the significant disparity in income categories by creating pathways for career advancement, such as leadership development programs or skill-building workshops.</a:t>
            </a:r>
          </a:p>
          <a:p>
            <a:endParaRPr lang="en-US" sz="1200" b="1" dirty="0"/>
          </a:p>
          <a:p>
            <a:r>
              <a:rPr lang="en-US" sz="1200" b="1" dirty="0"/>
              <a:t>Retain Senior Talent:</a:t>
            </a:r>
            <a:r>
              <a:rPr lang="en-US" sz="1200" dirty="0"/>
              <a:t> Design programs that leverage senior employees’ experience and provide incentives such as flexible working conditions, advisory roles, or career-transition planning to retain this valuable demographic.</a:t>
            </a:r>
          </a:p>
          <a:p>
            <a:r>
              <a:rPr lang="en-US" sz="1200" dirty="0"/>
              <a:t>By focusing on these areas, the organization or community can create a more balanced, dynamic, and growth-oriented environment.</a:t>
            </a:r>
          </a:p>
        </p:txBody>
      </p:sp>
      <p:pic>
        <p:nvPicPr>
          <p:cNvPr id="2" name="Picture 1">
            <a:extLst>
              <a:ext uri="{FF2B5EF4-FFF2-40B4-BE49-F238E27FC236}">
                <a16:creationId xmlns:a16="http://schemas.microsoft.com/office/drawing/2014/main" id="{48B3013F-7699-49D8-9CC6-A13EF4D674B8}"/>
              </a:ext>
            </a:extLst>
          </p:cNvPr>
          <p:cNvPicPr>
            <a:picLocks noChangeAspect="1"/>
          </p:cNvPicPr>
          <p:nvPr/>
        </p:nvPicPr>
        <p:blipFill>
          <a:blip r:embed="rId2"/>
          <a:stretch>
            <a:fillRect/>
          </a:stretch>
        </p:blipFill>
        <p:spPr>
          <a:xfrm>
            <a:off x="6424568" y="1029536"/>
            <a:ext cx="5767432" cy="5522705"/>
          </a:xfrm>
          <a:prstGeom prst="rect">
            <a:avLst/>
          </a:prstGeom>
        </p:spPr>
      </p:pic>
    </p:spTree>
    <p:extLst>
      <p:ext uri="{BB962C8B-B14F-4D97-AF65-F5344CB8AC3E}">
        <p14:creationId xmlns:p14="http://schemas.microsoft.com/office/powerpoint/2010/main" val="256819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8. Correlation Analysis</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a. Examine correlations between independent variables to identify multicollinearity.</a:t>
            </a:r>
            <a:endParaRPr lang="en-US" sz="8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E4DD1B3D-C400-4B7B-A4C5-AAD6826E5430}"/>
              </a:ext>
            </a:extLst>
          </p:cNvPr>
          <p:cNvSpPr/>
          <p:nvPr/>
        </p:nvSpPr>
        <p:spPr>
          <a:xfrm>
            <a:off x="0" y="1265267"/>
            <a:ext cx="6883685" cy="5139869"/>
          </a:xfrm>
          <a:prstGeom prst="rect">
            <a:avLst/>
          </a:prstGeom>
        </p:spPr>
        <p:txBody>
          <a:bodyPr wrap="square">
            <a:spAutoFit/>
          </a:bodyPr>
          <a:lstStyle/>
          <a:p>
            <a:pPr lvl="0" eaLnBrk="0" fontAlgn="base" hangingPunct="0">
              <a:spcBef>
                <a:spcPct val="0"/>
              </a:spcBef>
              <a:spcAft>
                <a:spcPct val="0"/>
              </a:spcAft>
            </a:pPr>
            <a:r>
              <a:rPr lang="en-US" altLang="en-US" sz="1400" b="1" dirty="0"/>
              <a:t>Analysis of the Correlation Matrix</a:t>
            </a:r>
          </a:p>
          <a:p>
            <a:pPr lvl="0" eaLnBrk="0" fontAlgn="base" hangingPunct="0">
              <a:spcBef>
                <a:spcPct val="0"/>
              </a:spcBef>
              <a:spcAft>
                <a:spcPct val="0"/>
              </a:spcAft>
            </a:pPr>
            <a:r>
              <a:rPr lang="en-US" altLang="en-US" sz="1200" dirty="0"/>
              <a:t>The heatmap displays the correlation coefficients between various independent variables in a dataset. Correlation values range from -1 to +1, where:</a:t>
            </a:r>
          </a:p>
          <a:p>
            <a:pPr lvl="0" eaLnBrk="0" fontAlgn="base" hangingPunct="0">
              <a:spcBef>
                <a:spcPct val="0"/>
              </a:spcBef>
              <a:spcAft>
                <a:spcPct val="0"/>
              </a:spcAft>
              <a:buFontTx/>
              <a:buChar char="•"/>
            </a:pPr>
            <a:r>
              <a:rPr lang="en-US" altLang="en-US" sz="1200" b="1" dirty="0"/>
              <a:t>+1</a:t>
            </a:r>
            <a:r>
              <a:rPr lang="en-US" altLang="en-US" sz="1200" dirty="0"/>
              <a:t> indicates a perfect positive correlation,</a:t>
            </a:r>
          </a:p>
          <a:p>
            <a:pPr lvl="0" eaLnBrk="0" fontAlgn="base" hangingPunct="0">
              <a:spcBef>
                <a:spcPct val="0"/>
              </a:spcBef>
              <a:spcAft>
                <a:spcPct val="0"/>
              </a:spcAft>
              <a:buFontTx/>
              <a:buChar char="•"/>
            </a:pPr>
            <a:r>
              <a:rPr lang="en-US" altLang="en-US" sz="1200" b="1" dirty="0"/>
              <a:t>-1</a:t>
            </a:r>
            <a:r>
              <a:rPr lang="en-US" altLang="en-US" sz="1200" dirty="0"/>
              <a:t> indicates a perfect negative correlation,</a:t>
            </a:r>
          </a:p>
          <a:p>
            <a:pPr lvl="0" eaLnBrk="0" fontAlgn="base" hangingPunct="0">
              <a:spcBef>
                <a:spcPct val="0"/>
              </a:spcBef>
              <a:spcAft>
                <a:spcPct val="0"/>
              </a:spcAft>
              <a:buFontTx/>
              <a:buChar char="•"/>
            </a:pPr>
            <a:r>
              <a:rPr lang="en-US" altLang="en-US" sz="1200" b="1" dirty="0"/>
              <a:t>0</a:t>
            </a:r>
            <a:r>
              <a:rPr lang="en-US" altLang="en-US" sz="1200" dirty="0"/>
              <a:t> indicates no linear relationship.</a:t>
            </a:r>
          </a:p>
          <a:p>
            <a:pPr lvl="0" eaLnBrk="0" fontAlgn="base" hangingPunct="0">
              <a:spcBef>
                <a:spcPct val="0"/>
              </a:spcBef>
              <a:spcAft>
                <a:spcPct val="0"/>
              </a:spcAft>
            </a:pPr>
            <a:endParaRPr lang="en-US" altLang="en-US" sz="1200" b="1" dirty="0"/>
          </a:p>
          <a:p>
            <a:pPr lvl="0" eaLnBrk="0" fontAlgn="base" hangingPunct="0">
              <a:spcBef>
                <a:spcPct val="0"/>
              </a:spcBef>
              <a:spcAft>
                <a:spcPct val="0"/>
              </a:spcAft>
            </a:pPr>
            <a:r>
              <a:rPr lang="en-US" altLang="en-US" sz="1400" b="1" dirty="0"/>
              <a:t>Observations:</a:t>
            </a:r>
          </a:p>
          <a:p>
            <a:pPr lvl="0" eaLnBrk="0" fontAlgn="base" hangingPunct="0">
              <a:spcBef>
                <a:spcPct val="0"/>
              </a:spcBef>
              <a:spcAft>
                <a:spcPct val="0"/>
              </a:spcAft>
              <a:buFontTx/>
              <a:buAutoNum type="arabicPeriod"/>
            </a:pPr>
            <a:r>
              <a:rPr lang="en-US" altLang="en-US" sz="1200" b="1" dirty="0"/>
              <a:t>Low Correlation Overall:</a:t>
            </a:r>
            <a:endParaRPr lang="en-US" altLang="en-US" sz="1200" dirty="0"/>
          </a:p>
          <a:p>
            <a:pPr lvl="1" eaLnBrk="0" fontAlgn="base" hangingPunct="0">
              <a:spcBef>
                <a:spcPct val="0"/>
              </a:spcBef>
              <a:spcAft>
                <a:spcPct val="0"/>
              </a:spcAft>
              <a:buFontTx/>
              <a:buChar char="•"/>
            </a:pPr>
            <a:r>
              <a:rPr lang="en-US" altLang="en-US" sz="1200" dirty="0"/>
              <a:t>Most of the variables in the matrix have very low correlation values (close to zero), indicating little or no linear relationships between the variables. This is evident from the darker blue shades throughout the matrix.</a:t>
            </a:r>
          </a:p>
          <a:p>
            <a:pPr lvl="1" eaLnBrk="0" fontAlgn="base" hangingPunct="0">
              <a:spcBef>
                <a:spcPct val="0"/>
              </a:spcBef>
              <a:spcAft>
                <a:spcPct val="0"/>
              </a:spcAft>
              <a:buFontTx/>
              <a:buChar char="•"/>
            </a:pPr>
            <a:r>
              <a:rPr lang="en-US" altLang="en-US" sz="1200" dirty="0"/>
              <a:t>For example, salary has a correlation of only 0.06 with balance, indicating a negligible relationship.</a:t>
            </a:r>
          </a:p>
          <a:p>
            <a:pPr lvl="0" eaLnBrk="0" fontAlgn="base" hangingPunct="0">
              <a:spcBef>
                <a:spcPct val="0"/>
              </a:spcBef>
              <a:spcAft>
                <a:spcPct val="0"/>
              </a:spcAft>
              <a:buFontTx/>
              <a:buAutoNum type="arabicPeriod" startAt="2"/>
            </a:pPr>
            <a:endParaRPr lang="en-US" altLang="en-US" sz="1200" b="1" dirty="0"/>
          </a:p>
          <a:p>
            <a:pPr lvl="0" eaLnBrk="0" fontAlgn="base" hangingPunct="0">
              <a:spcBef>
                <a:spcPct val="0"/>
              </a:spcBef>
              <a:spcAft>
                <a:spcPct val="0"/>
              </a:spcAft>
              <a:buFontTx/>
              <a:buAutoNum type="arabicPeriod" startAt="2"/>
            </a:pPr>
            <a:r>
              <a:rPr lang="en-US" altLang="en-US" sz="1200" b="1" dirty="0"/>
              <a:t>Notable Correlations:</a:t>
            </a:r>
            <a:endParaRPr lang="en-US" altLang="en-US" sz="1200" dirty="0"/>
          </a:p>
          <a:p>
            <a:pPr lvl="1" eaLnBrk="0" fontAlgn="base" hangingPunct="0">
              <a:spcBef>
                <a:spcPct val="0"/>
              </a:spcBef>
              <a:spcAft>
                <a:spcPct val="0"/>
              </a:spcAft>
              <a:buFontTx/>
              <a:buChar char="•"/>
            </a:pPr>
            <a:r>
              <a:rPr lang="en-US" altLang="en-US" sz="1200" b="1" dirty="0" err="1"/>
              <a:t>pdays</a:t>
            </a:r>
            <a:r>
              <a:rPr lang="en-US" altLang="en-US" sz="1200" b="1" dirty="0"/>
              <a:t> and previous (0.45):</a:t>
            </a:r>
            <a:r>
              <a:rPr lang="en-US" altLang="en-US" sz="1200" dirty="0"/>
              <a:t> This is the strongest positive correlation in the matrix. It indicates a moderate relationship between the number of days since the last campaign and the number of previous contacts. This is expected, as a higher </a:t>
            </a:r>
            <a:r>
              <a:rPr lang="en-US" altLang="en-US" sz="1200" dirty="0" err="1"/>
              <a:t>pdays</a:t>
            </a:r>
            <a:r>
              <a:rPr lang="en-US" altLang="en-US" sz="1200" dirty="0"/>
              <a:t> value likely corresponds to a more recent previous contact.</a:t>
            </a:r>
          </a:p>
          <a:p>
            <a:pPr lvl="1" eaLnBrk="0" fontAlgn="base" hangingPunct="0">
              <a:spcBef>
                <a:spcPct val="0"/>
              </a:spcBef>
              <a:spcAft>
                <a:spcPct val="0"/>
              </a:spcAft>
              <a:buFontTx/>
              <a:buChar char="•"/>
            </a:pPr>
            <a:r>
              <a:rPr lang="en-US" altLang="en-US" sz="1200" b="1" dirty="0"/>
              <a:t>day and campaign (0.16):</a:t>
            </a:r>
            <a:r>
              <a:rPr lang="en-US" altLang="en-US" sz="1200" dirty="0"/>
              <a:t> A small positive correlation suggests a slight relationship between the day of the campaign and the number of contacts during the campaign.</a:t>
            </a:r>
          </a:p>
          <a:p>
            <a:pPr lvl="1" eaLnBrk="0" fontAlgn="base" hangingPunct="0">
              <a:spcBef>
                <a:spcPct val="0"/>
              </a:spcBef>
              <a:spcAft>
                <a:spcPct val="0"/>
              </a:spcAft>
              <a:buFontTx/>
              <a:buChar char="•"/>
            </a:pPr>
            <a:r>
              <a:rPr lang="en-US" altLang="en-US" sz="1200" b="1" dirty="0" err="1"/>
              <a:t>pdays</a:t>
            </a:r>
            <a:r>
              <a:rPr lang="en-US" altLang="en-US" sz="1200" b="1" dirty="0"/>
              <a:t> and campaign (-0.09):</a:t>
            </a:r>
            <a:r>
              <a:rPr lang="en-US" altLang="en-US" sz="1200" dirty="0"/>
              <a:t> This weak negative correlation indicates a slight inverse relationship between the number of days since the last contact and the number of contacts during the campaign.</a:t>
            </a:r>
          </a:p>
          <a:p>
            <a:pPr lvl="0" eaLnBrk="0" fontAlgn="base" hangingPunct="0">
              <a:spcBef>
                <a:spcPct val="0"/>
              </a:spcBef>
              <a:spcAft>
                <a:spcPct val="0"/>
              </a:spcAft>
              <a:buFontTx/>
              <a:buAutoNum type="arabicPeriod" startAt="3"/>
            </a:pPr>
            <a:endParaRPr lang="en-US" altLang="en-US" sz="1200" b="1" dirty="0"/>
          </a:p>
          <a:p>
            <a:pPr lvl="0" eaLnBrk="0" fontAlgn="base" hangingPunct="0">
              <a:spcBef>
                <a:spcPct val="0"/>
              </a:spcBef>
              <a:spcAft>
                <a:spcPct val="0"/>
              </a:spcAft>
              <a:buFontTx/>
              <a:buAutoNum type="arabicPeriod" startAt="3"/>
            </a:pPr>
            <a:r>
              <a:rPr lang="en-US" altLang="en-US" sz="1200" b="1" dirty="0"/>
              <a:t>Other Variable Relationships:</a:t>
            </a:r>
            <a:endParaRPr lang="en-US" altLang="en-US" sz="1200" dirty="0"/>
          </a:p>
          <a:p>
            <a:pPr lvl="1" eaLnBrk="0" fontAlgn="base" hangingPunct="0">
              <a:spcBef>
                <a:spcPct val="0"/>
              </a:spcBef>
              <a:spcAft>
                <a:spcPct val="0"/>
              </a:spcAft>
              <a:buFontTx/>
              <a:buChar char="•"/>
            </a:pPr>
            <a:r>
              <a:rPr lang="en-US" altLang="en-US" sz="1200" dirty="0"/>
              <a:t>Other variables such as </a:t>
            </a:r>
            <a:r>
              <a:rPr lang="en-US" altLang="en-US" sz="1200" dirty="0" err="1"/>
              <a:t>total_seconds</a:t>
            </a:r>
            <a:r>
              <a:rPr lang="en-US" altLang="en-US" sz="1200" dirty="0"/>
              <a:t>, </a:t>
            </a:r>
            <a:r>
              <a:rPr lang="en-US" altLang="en-US" sz="1200" dirty="0" err="1"/>
              <a:t>marital_numeric</a:t>
            </a:r>
            <a:r>
              <a:rPr lang="en-US" altLang="en-US" sz="1200" dirty="0"/>
              <a:t>, and balance show extremely low correlations with all other variables. This implies they are largely independent of the rest.</a:t>
            </a:r>
          </a:p>
        </p:txBody>
      </p:sp>
      <p:pic>
        <p:nvPicPr>
          <p:cNvPr id="3" name="Picture 2">
            <a:extLst>
              <a:ext uri="{FF2B5EF4-FFF2-40B4-BE49-F238E27FC236}">
                <a16:creationId xmlns:a16="http://schemas.microsoft.com/office/drawing/2014/main" id="{12073C6A-3377-426A-817A-E7C33D00AA18}"/>
              </a:ext>
            </a:extLst>
          </p:cNvPr>
          <p:cNvPicPr>
            <a:picLocks noChangeAspect="1"/>
          </p:cNvPicPr>
          <p:nvPr/>
        </p:nvPicPr>
        <p:blipFill rotWithShape="1">
          <a:blip r:embed="rId2"/>
          <a:srcRect l="3044" r="8038"/>
          <a:stretch/>
        </p:blipFill>
        <p:spPr>
          <a:xfrm>
            <a:off x="6883685" y="1029536"/>
            <a:ext cx="5117815" cy="5083588"/>
          </a:xfrm>
          <a:prstGeom prst="rect">
            <a:avLst/>
          </a:prstGeom>
        </p:spPr>
      </p:pic>
    </p:spTree>
    <p:extLst>
      <p:ext uri="{BB962C8B-B14F-4D97-AF65-F5344CB8AC3E}">
        <p14:creationId xmlns:p14="http://schemas.microsoft.com/office/powerpoint/2010/main" val="41267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8. Correlation Analysis</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a. Examine correlations between independent variables to identify multicollinearity.</a:t>
            </a:r>
            <a:endParaRPr lang="en-US" sz="8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E4DD1B3D-C400-4B7B-A4C5-AAD6826E5430}"/>
              </a:ext>
            </a:extLst>
          </p:cNvPr>
          <p:cNvSpPr/>
          <p:nvPr/>
        </p:nvSpPr>
        <p:spPr>
          <a:xfrm>
            <a:off x="0" y="1265267"/>
            <a:ext cx="6883685" cy="4247317"/>
          </a:xfrm>
          <a:prstGeom prst="rect">
            <a:avLst/>
          </a:prstGeom>
        </p:spPr>
        <p:txBody>
          <a:bodyPr wrap="square">
            <a:spAutoFit/>
          </a:bodyPr>
          <a:lstStyle/>
          <a:p>
            <a:pPr lvl="0" eaLnBrk="0" fontAlgn="base" hangingPunct="0">
              <a:spcBef>
                <a:spcPct val="0"/>
              </a:spcBef>
              <a:spcAft>
                <a:spcPct val="0"/>
              </a:spcAft>
            </a:pPr>
            <a:r>
              <a:rPr lang="en-US" altLang="en-US" sz="1400" b="1" dirty="0"/>
              <a:t>Conclusion</a:t>
            </a:r>
            <a:r>
              <a:rPr lang="en-US" altLang="en-US" sz="1200" b="1" dirty="0"/>
              <a:t>:</a:t>
            </a:r>
          </a:p>
          <a:p>
            <a:pPr lvl="0" eaLnBrk="0" fontAlgn="base" hangingPunct="0">
              <a:spcBef>
                <a:spcPct val="0"/>
              </a:spcBef>
              <a:spcAft>
                <a:spcPct val="0"/>
              </a:spcAft>
              <a:buFontTx/>
              <a:buChar char="•"/>
            </a:pPr>
            <a:r>
              <a:rPr lang="en-US" altLang="en-US" sz="1200" dirty="0"/>
              <a:t>The lack of strong correlations (near ±1) indicates that most of the variables do not exhibit strong linear relationships with each other. This suggests that multicollinearity is not an issue in this dataset.</a:t>
            </a:r>
          </a:p>
          <a:p>
            <a:pPr lvl="0" eaLnBrk="0" fontAlgn="base" hangingPunct="0">
              <a:spcBef>
                <a:spcPct val="0"/>
              </a:spcBef>
              <a:spcAft>
                <a:spcPct val="0"/>
              </a:spcAft>
            </a:pPr>
            <a:endParaRPr lang="en-US" altLang="en-US" sz="1200" dirty="0"/>
          </a:p>
          <a:p>
            <a:pPr lvl="0" eaLnBrk="0" fontAlgn="base" hangingPunct="0">
              <a:spcBef>
                <a:spcPct val="0"/>
              </a:spcBef>
              <a:spcAft>
                <a:spcPct val="0"/>
              </a:spcAft>
              <a:buFontTx/>
              <a:buChar char="•"/>
            </a:pPr>
            <a:r>
              <a:rPr lang="en-US" altLang="en-US" sz="1200" dirty="0"/>
              <a:t>The only moderate correlation observed is between </a:t>
            </a:r>
            <a:r>
              <a:rPr lang="en-US" altLang="en-US" sz="1200" dirty="0" err="1"/>
              <a:t>pdays</a:t>
            </a:r>
            <a:r>
              <a:rPr lang="en-US" altLang="en-US" sz="1200" dirty="0"/>
              <a:t> and previous, which is logical given the context of contact history.</a:t>
            </a:r>
          </a:p>
          <a:p>
            <a:pPr lvl="0" eaLnBrk="0" fontAlgn="base" hangingPunct="0">
              <a:spcBef>
                <a:spcPct val="0"/>
              </a:spcBef>
              <a:spcAft>
                <a:spcPct val="0"/>
              </a:spcAft>
            </a:pPr>
            <a:endParaRPr lang="en-US" altLang="en-US" sz="1200" b="1" dirty="0"/>
          </a:p>
          <a:p>
            <a:pPr lvl="0" eaLnBrk="0" fontAlgn="base" hangingPunct="0">
              <a:spcBef>
                <a:spcPct val="0"/>
              </a:spcBef>
              <a:spcAft>
                <a:spcPct val="0"/>
              </a:spcAft>
            </a:pPr>
            <a:r>
              <a:rPr lang="en-US" altLang="en-US" sz="1400" b="1" dirty="0"/>
              <a:t>Recommendations:</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buFontTx/>
              <a:buAutoNum type="arabicPeriod"/>
            </a:pPr>
            <a:r>
              <a:rPr lang="en-US" altLang="en-US" sz="1200" b="1" dirty="0"/>
              <a:t>Evaluate Relationships Further:</a:t>
            </a:r>
            <a:r>
              <a:rPr lang="en-US" altLang="en-US" sz="1200" dirty="0"/>
              <a:t> If the goal is to build predictive models, consider using non-linear relationships or interaction terms in addition to the linear correlations observed here.</a:t>
            </a:r>
          </a:p>
          <a:p>
            <a:pPr lvl="0" eaLnBrk="0" fontAlgn="base" hangingPunct="0">
              <a:spcBef>
                <a:spcPct val="0"/>
              </a:spcBef>
              <a:spcAft>
                <a:spcPct val="0"/>
              </a:spcAft>
              <a:buFontTx/>
              <a:buAutoNum type="arabicPeriod"/>
            </a:pPr>
            <a:endParaRPr lang="en-US" altLang="en-US" sz="1200" dirty="0"/>
          </a:p>
          <a:p>
            <a:pPr lvl="0" eaLnBrk="0" fontAlgn="base" hangingPunct="0">
              <a:spcBef>
                <a:spcPct val="0"/>
              </a:spcBef>
              <a:spcAft>
                <a:spcPct val="0"/>
              </a:spcAft>
              <a:buFontTx/>
              <a:buAutoNum type="arabicPeriod" startAt="2"/>
            </a:pPr>
            <a:r>
              <a:rPr lang="en-US" altLang="en-US" sz="1200" b="1" dirty="0"/>
              <a:t>Feature Engineering:</a:t>
            </a:r>
            <a:r>
              <a:rPr lang="en-US" altLang="en-US" sz="1200" dirty="0"/>
              <a:t> Since the current variables are not highly correlated, it might be beneficial to explore derived or interaction features to capture relationships that are not evident through simple correlation.</a:t>
            </a:r>
          </a:p>
          <a:p>
            <a:pPr lvl="0" eaLnBrk="0" fontAlgn="base" hangingPunct="0">
              <a:spcBef>
                <a:spcPct val="0"/>
              </a:spcBef>
              <a:spcAft>
                <a:spcPct val="0"/>
              </a:spcAft>
              <a:buFontTx/>
              <a:buAutoNum type="arabicPeriod" startAt="2"/>
            </a:pPr>
            <a:endParaRPr lang="en-US" altLang="en-US" sz="1200" dirty="0"/>
          </a:p>
          <a:p>
            <a:pPr lvl="0" eaLnBrk="0" fontAlgn="base" hangingPunct="0">
              <a:spcBef>
                <a:spcPct val="0"/>
              </a:spcBef>
              <a:spcAft>
                <a:spcPct val="0"/>
              </a:spcAft>
              <a:buFontTx/>
              <a:buAutoNum type="arabicPeriod" startAt="3"/>
            </a:pPr>
            <a:r>
              <a:rPr lang="en-US" altLang="en-US" sz="1200" b="1" dirty="0"/>
              <a:t>Use Regularization Techniques:</a:t>
            </a:r>
            <a:r>
              <a:rPr lang="en-US" altLang="en-US" sz="1200" dirty="0"/>
              <a:t> If building models with many features, techniques like Lasso or Ridge regression can help prevent overfitting, especially given the lack of clear correlations between these features.</a:t>
            </a:r>
          </a:p>
          <a:p>
            <a:pPr lvl="0" eaLnBrk="0" fontAlgn="base" hangingPunct="0">
              <a:spcBef>
                <a:spcPct val="0"/>
              </a:spcBef>
              <a:spcAft>
                <a:spcPct val="0"/>
              </a:spcAft>
              <a:buFontTx/>
              <a:buAutoNum type="arabicPeriod" startAt="3"/>
            </a:pPr>
            <a:endParaRPr lang="en-US" altLang="en-US" sz="1200" dirty="0"/>
          </a:p>
          <a:p>
            <a:pPr lvl="0" eaLnBrk="0" fontAlgn="base" hangingPunct="0">
              <a:spcBef>
                <a:spcPct val="0"/>
              </a:spcBef>
              <a:spcAft>
                <a:spcPct val="0"/>
              </a:spcAft>
            </a:pPr>
            <a:r>
              <a:rPr lang="en-US" altLang="en-US" sz="1200" dirty="0"/>
              <a:t>In summary, the dataset appears well-suited for analysis, with minimal risk of multicollinearity affecting the outcomes. However, more complex relationships may be hidden and should be explored through advanced modeling techniques.</a:t>
            </a:r>
          </a:p>
        </p:txBody>
      </p:sp>
      <p:pic>
        <p:nvPicPr>
          <p:cNvPr id="3" name="Picture 2">
            <a:extLst>
              <a:ext uri="{FF2B5EF4-FFF2-40B4-BE49-F238E27FC236}">
                <a16:creationId xmlns:a16="http://schemas.microsoft.com/office/drawing/2014/main" id="{12073C6A-3377-426A-817A-E7C33D00AA18}"/>
              </a:ext>
            </a:extLst>
          </p:cNvPr>
          <p:cNvPicPr>
            <a:picLocks noChangeAspect="1"/>
          </p:cNvPicPr>
          <p:nvPr/>
        </p:nvPicPr>
        <p:blipFill rotWithShape="1">
          <a:blip r:embed="rId2"/>
          <a:srcRect l="3044" r="8038"/>
          <a:stretch/>
        </p:blipFill>
        <p:spPr>
          <a:xfrm>
            <a:off x="6883685" y="1029536"/>
            <a:ext cx="5117815" cy="5083588"/>
          </a:xfrm>
          <a:prstGeom prst="rect">
            <a:avLst/>
          </a:prstGeom>
        </p:spPr>
      </p:pic>
    </p:spTree>
    <p:extLst>
      <p:ext uri="{BB962C8B-B14F-4D97-AF65-F5344CB8AC3E}">
        <p14:creationId xmlns:p14="http://schemas.microsoft.com/office/powerpoint/2010/main" val="319185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8. Correlation Analysis</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b. Evaluate how correlated features may influence the target variable. </a:t>
            </a:r>
            <a:endParaRPr lang="en-US" sz="1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E4DD1B3D-C400-4B7B-A4C5-AAD6826E5430}"/>
              </a:ext>
            </a:extLst>
          </p:cNvPr>
          <p:cNvSpPr/>
          <p:nvPr/>
        </p:nvSpPr>
        <p:spPr>
          <a:xfrm>
            <a:off x="0" y="1265267"/>
            <a:ext cx="6883685" cy="5139869"/>
          </a:xfrm>
          <a:prstGeom prst="rect">
            <a:avLst/>
          </a:prstGeom>
        </p:spPr>
        <p:txBody>
          <a:bodyPr wrap="square">
            <a:spAutoFit/>
          </a:bodyPr>
          <a:lstStyle/>
          <a:p>
            <a:r>
              <a:rPr lang="en-US" sz="1400" b="1" dirty="0"/>
              <a:t>Analysis of Feature Correlations with Target Variable</a:t>
            </a:r>
          </a:p>
          <a:p>
            <a:endParaRPr lang="en-US" sz="1200" dirty="0"/>
          </a:p>
          <a:p>
            <a:r>
              <a:rPr lang="en-US" sz="1200" dirty="0"/>
              <a:t>The bar plot illustrates the correlation coefficients between various independent features and a target variable. Correlation values range from -1 to +1, where:</a:t>
            </a:r>
          </a:p>
          <a:p>
            <a:endParaRPr lang="en-US" sz="1200" b="1" dirty="0"/>
          </a:p>
          <a:p>
            <a:pPr marL="171450" indent="-171450">
              <a:buFont typeface="Courier New" panose="02070309020205020404" pitchFamily="49" charset="0"/>
              <a:buChar char="o"/>
            </a:pPr>
            <a:r>
              <a:rPr lang="en-US" sz="1200" b="1" dirty="0"/>
              <a:t>Positive values</a:t>
            </a:r>
            <a:r>
              <a:rPr lang="en-US" sz="1200" dirty="0"/>
              <a:t> indicate a direct correlation with the target variable (as the feature increases, the target tends to increase).</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Negative values</a:t>
            </a:r>
            <a:r>
              <a:rPr lang="en-US" sz="1200" dirty="0"/>
              <a:t> indicate an inverse relationship.</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Values close to zero</a:t>
            </a:r>
            <a:r>
              <a:rPr lang="en-US" sz="1200" dirty="0"/>
              <a:t> indicate little to no linear relationship with the target.</a:t>
            </a:r>
          </a:p>
          <a:p>
            <a:endParaRPr lang="en-US" sz="1200" dirty="0"/>
          </a:p>
          <a:p>
            <a:pPr lvl="0" eaLnBrk="0" fontAlgn="base" hangingPunct="0">
              <a:spcBef>
                <a:spcPct val="0"/>
              </a:spcBef>
              <a:spcAft>
                <a:spcPct val="0"/>
              </a:spcAft>
            </a:pPr>
            <a:r>
              <a:rPr lang="en-US" altLang="en-US" sz="1400" b="1" dirty="0"/>
              <a:t>Observations:</a:t>
            </a:r>
          </a:p>
          <a:p>
            <a:pPr lvl="0" eaLnBrk="0" fontAlgn="base" hangingPunct="0">
              <a:spcBef>
                <a:spcPct val="0"/>
              </a:spcBef>
              <a:spcAft>
                <a:spcPct val="0"/>
              </a:spcAft>
              <a:buFontTx/>
              <a:buAutoNum type="arabicPeriod"/>
            </a:pPr>
            <a:r>
              <a:rPr lang="en-US" altLang="en-US" sz="1200" b="1" dirty="0"/>
              <a:t> </a:t>
            </a:r>
            <a:r>
              <a:rPr lang="en-US" altLang="en-US" sz="1200" b="1" dirty="0" err="1"/>
              <a:t>total_seconds</a:t>
            </a:r>
            <a:r>
              <a:rPr lang="en-US" altLang="en-US" sz="1200" b="1" dirty="0"/>
              <a:t> Shows the Strongest Correlation (around 0.4):</a:t>
            </a:r>
            <a:endParaRPr lang="en-US" altLang="en-US" sz="1200" dirty="0"/>
          </a:p>
          <a:p>
            <a:pPr lvl="1" eaLnBrk="0" fontAlgn="base" hangingPunct="0">
              <a:spcBef>
                <a:spcPct val="0"/>
              </a:spcBef>
              <a:spcAft>
                <a:spcPct val="0"/>
              </a:spcAft>
              <a:buFontTx/>
              <a:buChar char="•"/>
            </a:pPr>
            <a:r>
              <a:rPr lang="en-US" altLang="en-US" sz="1200" dirty="0"/>
              <a:t>This feature exhibits the highest positive correlation with the target variable, suggesting that as the </a:t>
            </a:r>
            <a:r>
              <a:rPr lang="en-US" altLang="en-US" sz="1200" dirty="0" err="1"/>
              <a:t>total_seconds</a:t>
            </a:r>
            <a:r>
              <a:rPr lang="en-US" altLang="en-US" sz="1200" dirty="0"/>
              <a:t> increases, the target variable tends to increase as well.</a:t>
            </a:r>
          </a:p>
          <a:p>
            <a:pPr lvl="1" eaLnBrk="0" fontAlgn="base" hangingPunct="0">
              <a:spcBef>
                <a:spcPct val="0"/>
              </a:spcBef>
              <a:spcAft>
                <a:spcPct val="0"/>
              </a:spcAft>
              <a:buFontTx/>
              <a:buChar char="•"/>
            </a:pPr>
            <a:r>
              <a:rPr lang="en-US" altLang="en-US" sz="1200" dirty="0"/>
              <a:t>The strength of this correlation indicates that </a:t>
            </a:r>
            <a:r>
              <a:rPr lang="en-US" altLang="en-US" sz="1200" dirty="0" err="1"/>
              <a:t>total_seconds</a:t>
            </a:r>
            <a:r>
              <a:rPr lang="en-US" altLang="en-US" sz="1200" dirty="0"/>
              <a:t> is likely a significant factor influencing the target variable.</a:t>
            </a:r>
          </a:p>
          <a:p>
            <a:pPr lvl="0" eaLnBrk="0" fontAlgn="base" hangingPunct="0">
              <a:spcBef>
                <a:spcPct val="0"/>
              </a:spcBef>
              <a:spcAft>
                <a:spcPct val="0"/>
              </a:spcAft>
              <a:buFontTx/>
              <a:buAutoNum type="arabicPeriod" startAt="2"/>
            </a:pPr>
            <a:r>
              <a:rPr lang="en-US" altLang="en-US" sz="1200" b="1" dirty="0"/>
              <a:t> </a:t>
            </a:r>
            <a:r>
              <a:rPr lang="en-US" altLang="en-US" sz="1200" b="1" dirty="0" err="1"/>
              <a:t>pdays</a:t>
            </a:r>
            <a:r>
              <a:rPr lang="en-US" altLang="en-US" sz="1200" b="1" dirty="0"/>
              <a:t> and previous Show Moderate Correlations:</a:t>
            </a:r>
            <a:endParaRPr lang="en-US" altLang="en-US" sz="1200" dirty="0"/>
          </a:p>
          <a:p>
            <a:pPr lvl="1" eaLnBrk="0" fontAlgn="base" hangingPunct="0">
              <a:spcBef>
                <a:spcPct val="0"/>
              </a:spcBef>
              <a:spcAft>
                <a:spcPct val="0"/>
              </a:spcAft>
              <a:buFontTx/>
              <a:buChar char="•"/>
            </a:pPr>
            <a:r>
              <a:rPr lang="en-US" altLang="en-US" sz="1200" dirty="0"/>
              <a:t>Both features have moderate positive correlations with the target variable. This suggests that the number of days since the last contact (</a:t>
            </a:r>
            <a:r>
              <a:rPr lang="en-US" altLang="en-US" sz="1200" dirty="0" err="1"/>
              <a:t>pdays</a:t>
            </a:r>
            <a:r>
              <a:rPr lang="en-US" altLang="en-US" sz="1200" dirty="0"/>
              <a:t>) and the number of previous contacts (previous) play notable roles in determining the target variable.</a:t>
            </a:r>
          </a:p>
          <a:p>
            <a:pPr lvl="0" eaLnBrk="0" fontAlgn="base" hangingPunct="0">
              <a:spcBef>
                <a:spcPct val="0"/>
              </a:spcBef>
              <a:spcAft>
                <a:spcPct val="0"/>
              </a:spcAft>
              <a:buFontTx/>
              <a:buAutoNum type="arabicPeriod" startAt="3"/>
            </a:pPr>
            <a:r>
              <a:rPr lang="en-US" altLang="en-US" sz="1200" b="1" dirty="0"/>
              <a:t> Weaker Correlations for Other Features:</a:t>
            </a:r>
            <a:endParaRPr lang="en-US" altLang="en-US" sz="1200" dirty="0"/>
          </a:p>
          <a:p>
            <a:pPr lvl="1" eaLnBrk="0" fontAlgn="base" hangingPunct="0">
              <a:spcBef>
                <a:spcPct val="0"/>
              </a:spcBef>
              <a:spcAft>
                <a:spcPct val="0"/>
              </a:spcAft>
              <a:buFontTx/>
              <a:buChar char="•"/>
            </a:pPr>
            <a:r>
              <a:rPr lang="en-US" altLang="en-US" sz="1200" b="1" dirty="0"/>
              <a:t>balance, salary, day, </a:t>
            </a:r>
            <a:r>
              <a:rPr lang="en-US" altLang="en-US" sz="1200" b="1" dirty="0" err="1"/>
              <a:t>marital_numeric</a:t>
            </a:r>
            <a:r>
              <a:rPr lang="en-US" altLang="en-US" sz="1200" b="1" dirty="0"/>
              <a:t>, and campaign</a:t>
            </a:r>
            <a:r>
              <a:rPr lang="en-US" altLang="en-US" sz="1200" dirty="0"/>
              <a:t> all show weaker correlations with the target variable, with coefficients close to zero.</a:t>
            </a:r>
          </a:p>
          <a:p>
            <a:pPr lvl="1" eaLnBrk="0" fontAlgn="base" hangingPunct="0">
              <a:spcBef>
                <a:spcPct val="0"/>
              </a:spcBef>
              <a:spcAft>
                <a:spcPct val="0"/>
              </a:spcAft>
              <a:buFontTx/>
              <a:buChar char="•"/>
            </a:pPr>
            <a:r>
              <a:rPr lang="en-US" altLang="en-US" sz="1200" dirty="0"/>
              <a:t>The weakest correlation is observed for campaign, which indicates that the number of contacts during the campaign does not have a strong linear relationship with the target variable.</a:t>
            </a:r>
          </a:p>
        </p:txBody>
      </p:sp>
      <p:pic>
        <p:nvPicPr>
          <p:cNvPr id="2" name="Picture 1">
            <a:extLst>
              <a:ext uri="{FF2B5EF4-FFF2-40B4-BE49-F238E27FC236}">
                <a16:creationId xmlns:a16="http://schemas.microsoft.com/office/drawing/2014/main" id="{2838B2B5-26D0-4C39-A936-9B70A80F94FE}"/>
              </a:ext>
            </a:extLst>
          </p:cNvPr>
          <p:cNvPicPr>
            <a:picLocks noChangeAspect="1"/>
          </p:cNvPicPr>
          <p:nvPr/>
        </p:nvPicPr>
        <p:blipFill rotWithShape="1">
          <a:blip r:embed="rId2"/>
          <a:srcRect l="3098"/>
          <a:stretch/>
        </p:blipFill>
        <p:spPr>
          <a:xfrm>
            <a:off x="6986427" y="951362"/>
            <a:ext cx="5015073" cy="5507368"/>
          </a:xfrm>
          <a:prstGeom prst="rect">
            <a:avLst/>
          </a:prstGeom>
        </p:spPr>
      </p:pic>
    </p:spTree>
    <p:extLst>
      <p:ext uri="{BB962C8B-B14F-4D97-AF65-F5344CB8AC3E}">
        <p14:creationId xmlns:p14="http://schemas.microsoft.com/office/powerpoint/2010/main" val="91092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8. Correlation Analysis</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b. Evaluate how correlated features may influence the target variable. </a:t>
            </a:r>
            <a:endParaRPr lang="en-US" sz="1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E4DD1B3D-C400-4B7B-A4C5-AAD6826E5430}"/>
              </a:ext>
            </a:extLst>
          </p:cNvPr>
          <p:cNvSpPr/>
          <p:nvPr/>
        </p:nvSpPr>
        <p:spPr>
          <a:xfrm>
            <a:off x="0" y="1104901"/>
            <a:ext cx="7119991" cy="5632311"/>
          </a:xfrm>
          <a:prstGeom prst="rect">
            <a:avLst/>
          </a:prstGeom>
        </p:spPr>
        <p:txBody>
          <a:bodyPr wrap="square">
            <a:spAutoFit/>
          </a:bodyPr>
          <a:lstStyle/>
          <a:p>
            <a:pPr lvl="0" eaLnBrk="0" fontAlgn="base" hangingPunct="0">
              <a:spcBef>
                <a:spcPct val="0"/>
              </a:spcBef>
              <a:spcAft>
                <a:spcPct val="0"/>
              </a:spcAft>
            </a:pPr>
            <a:r>
              <a:rPr lang="en-US" altLang="en-US" sz="1400" b="1" dirty="0"/>
              <a:t>Conclusion</a:t>
            </a:r>
            <a:endParaRPr lang="en-US" altLang="en-US" sz="1200" b="1" dirty="0"/>
          </a:p>
          <a:p>
            <a:pPr lvl="0" eaLnBrk="0" fontAlgn="base" hangingPunct="0">
              <a:spcBef>
                <a:spcPct val="0"/>
              </a:spcBef>
              <a:spcAft>
                <a:spcPct val="0"/>
              </a:spcAft>
            </a:pPr>
            <a:endParaRPr lang="en-US" altLang="en-US" sz="1200" b="1" dirty="0"/>
          </a:p>
          <a:p>
            <a:pPr lvl="0" eaLnBrk="0" fontAlgn="base" hangingPunct="0">
              <a:spcBef>
                <a:spcPct val="0"/>
              </a:spcBef>
              <a:spcAft>
                <a:spcPct val="0"/>
              </a:spcAft>
              <a:buFontTx/>
              <a:buChar char="•"/>
            </a:pPr>
            <a:r>
              <a:rPr lang="en-US" altLang="en-US" sz="1200" b="1" dirty="0"/>
              <a:t>Key Influencing Features:</a:t>
            </a:r>
            <a:r>
              <a:rPr lang="en-US" altLang="en-US" sz="1200" dirty="0"/>
              <a:t> The features </a:t>
            </a:r>
            <a:r>
              <a:rPr lang="en-US" altLang="en-US" sz="1200" dirty="0" err="1"/>
              <a:t>total_seconds</a:t>
            </a:r>
            <a:r>
              <a:rPr lang="en-US" altLang="en-US" sz="1200" dirty="0"/>
              <a:t>, </a:t>
            </a:r>
            <a:r>
              <a:rPr lang="en-US" altLang="en-US" sz="1200" dirty="0" err="1"/>
              <a:t>pdays</a:t>
            </a:r>
            <a:r>
              <a:rPr lang="en-US" altLang="en-US" sz="1200" dirty="0"/>
              <a:t>, and previous are the most strongly correlated with the target variable, making them important predictors. These should be given higher weightage or attention during model building or analysis.</a:t>
            </a:r>
          </a:p>
          <a:p>
            <a:pPr lvl="0" eaLnBrk="0" fontAlgn="base" hangingPunct="0">
              <a:spcBef>
                <a:spcPct val="0"/>
              </a:spcBef>
              <a:spcAft>
                <a:spcPct val="0"/>
              </a:spcAft>
              <a:buFontTx/>
              <a:buChar char="•"/>
            </a:pPr>
            <a:endParaRPr lang="en-US" altLang="en-US" sz="1200" dirty="0"/>
          </a:p>
          <a:p>
            <a:pPr lvl="0" eaLnBrk="0" fontAlgn="base" hangingPunct="0">
              <a:spcBef>
                <a:spcPct val="0"/>
              </a:spcBef>
              <a:spcAft>
                <a:spcPct val="0"/>
              </a:spcAft>
              <a:buFontTx/>
              <a:buChar char="•"/>
            </a:pPr>
            <a:r>
              <a:rPr lang="en-US" altLang="en-US" sz="1200" b="1" dirty="0"/>
              <a:t>Less Significant Features:</a:t>
            </a:r>
            <a:r>
              <a:rPr lang="en-US" altLang="en-US" sz="1200" dirty="0"/>
              <a:t> The other features, while showing minor correlations, are likely to contribute less significantly to the target variable in a linear model. However, they might still hold value in more complex, non-linear models or when considering interactions.</a:t>
            </a:r>
          </a:p>
          <a:p>
            <a:pPr lvl="0" eaLnBrk="0" fontAlgn="base" hangingPunct="0">
              <a:spcBef>
                <a:spcPct val="0"/>
              </a:spcBef>
              <a:spcAft>
                <a:spcPct val="0"/>
              </a:spcAft>
              <a:buFontTx/>
              <a:buChar char="•"/>
            </a:pPr>
            <a:endParaRPr lang="en-US" altLang="en-US" sz="1200" dirty="0"/>
          </a:p>
          <a:p>
            <a:pPr lvl="0" eaLnBrk="0" fontAlgn="base" hangingPunct="0">
              <a:spcBef>
                <a:spcPct val="0"/>
              </a:spcBef>
              <a:spcAft>
                <a:spcPct val="0"/>
              </a:spcAft>
            </a:pPr>
            <a:r>
              <a:rPr lang="en-US" altLang="en-US" sz="1400" b="1" dirty="0"/>
              <a:t>Recommendations</a:t>
            </a:r>
          </a:p>
          <a:p>
            <a:pPr lvl="0" eaLnBrk="0" fontAlgn="base" hangingPunct="0">
              <a:spcBef>
                <a:spcPct val="0"/>
              </a:spcBef>
              <a:spcAft>
                <a:spcPct val="0"/>
              </a:spcAft>
              <a:buFontTx/>
              <a:buAutoNum type="arabicPeriod"/>
            </a:pPr>
            <a:endParaRPr lang="en-US" altLang="en-US" sz="1200" b="1" dirty="0"/>
          </a:p>
          <a:p>
            <a:pPr lvl="0" eaLnBrk="0" fontAlgn="base" hangingPunct="0">
              <a:spcBef>
                <a:spcPct val="0"/>
              </a:spcBef>
              <a:spcAft>
                <a:spcPct val="0"/>
              </a:spcAft>
              <a:buFontTx/>
              <a:buAutoNum type="arabicPeriod"/>
            </a:pPr>
            <a:r>
              <a:rPr lang="en-US" altLang="en-US" sz="1200" b="1" dirty="0"/>
              <a:t>Focus on Key Features:</a:t>
            </a:r>
            <a:r>
              <a:rPr lang="en-US" altLang="en-US" sz="1200" dirty="0"/>
              <a:t> For predictive modeling or further analysis, prioritize features like </a:t>
            </a:r>
            <a:r>
              <a:rPr lang="en-US" altLang="en-US" sz="1200" dirty="0" err="1"/>
              <a:t>total_seconds</a:t>
            </a:r>
            <a:r>
              <a:rPr lang="en-US" altLang="en-US" sz="1200" dirty="0"/>
              <a:t>, </a:t>
            </a:r>
            <a:r>
              <a:rPr lang="en-US" altLang="en-US" sz="1200" dirty="0" err="1"/>
              <a:t>pdays</a:t>
            </a:r>
            <a:r>
              <a:rPr lang="en-US" altLang="en-US" sz="1200" dirty="0"/>
              <a:t>, and previous. Incorporating these variables effectively could lead to more accurate predictions or insights.</a:t>
            </a:r>
          </a:p>
          <a:p>
            <a:pPr lvl="0" eaLnBrk="0" fontAlgn="base" hangingPunct="0">
              <a:spcBef>
                <a:spcPct val="0"/>
              </a:spcBef>
              <a:spcAft>
                <a:spcPct val="0"/>
              </a:spcAft>
              <a:buFontTx/>
              <a:buAutoNum type="arabicPeriod" startAt="2"/>
            </a:pPr>
            <a:endParaRPr lang="en-US" altLang="en-US" sz="1200" b="1" dirty="0"/>
          </a:p>
          <a:p>
            <a:pPr lvl="0" eaLnBrk="0" fontAlgn="base" hangingPunct="0">
              <a:spcBef>
                <a:spcPct val="0"/>
              </a:spcBef>
              <a:spcAft>
                <a:spcPct val="0"/>
              </a:spcAft>
              <a:buFontTx/>
              <a:buAutoNum type="arabicPeriod" startAt="2"/>
            </a:pPr>
            <a:r>
              <a:rPr lang="en-US" altLang="en-US" sz="1200" b="1" dirty="0"/>
              <a:t>Explore Non-Linear Relationships:</a:t>
            </a:r>
            <a:r>
              <a:rPr lang="en-US" altLang="en-US" sz="1200" dirty="0"/>
              <a:t> Since several features show low linear correlations, consider using non-linear models (e.g., decision trees, random forests) or feature transformations to uncover hidden relationships.</a:t>
            </a:r>
          </a:p>
          <a:p>
            <a:pPr lvl="0" eaLnBrk="0" fontAlgn="base" hangingPunct="0">
              <a:spcBef>
                <a:spcPct val="0"/>
              </a:spcBef>
              <a:spcAft>
                <a:spcPct val="0"/>
              </a:spcAft>
              <a:buFontTx/>
              <a:buAutoNum type="arabicPeriod" startAt="3"/>
            </a:pPr>
            <a:endParaRPr lang="en-US" altLang="en-US" sz="1200" b="1" dirty="0"/>
          </a:p>
          <a:p>
            <a:pPr lvl="0" eaLnBrk="0" fontAlgn="base" hangingPunct="0">
              <a:spcBef>
                <a:spcPct val="0"/>
              </a:spcBef>
              <a:spcAft>
                <a:spcPct val="0"/>
              </a:spcAft>
              <a:buFontTx/>
              <a:buAutoNum type="arabicPeriod" startAt="3"/>
            </a:pPr>
            <a:r>
              <a:rPr lang="en-US" altLang="en-US" sz="1200" b="1" dirty="0"/>
              <a:t>Evaluate Feature Engineering Opportunities:</a:t>
            </a:r>
            <a:r>
              <a:rPr lang="en-US" altLang="en-US" sz="1200" dirty="0"/>
              <a:t> Low correlations for some features suggest potential improvement through feature engineering. For instance, creating interaction terms or segment-based averages could reveal more complex dependencies.</a:t>
            </a:r>
          </a:p>
          <a:p>
            <a:pPr lvl="0" eaLnBrk="0" fontAlgn="base" hangingPunct="0">
              <a:spcBef>
                <a:spcPct val="0"/>
              </a:spcBef>
              <a:spcAft>
                <a:spcPct val="0"/>
              </a:spcAft>
              <a:buFontTx/>
              <a:buAutoNum type="arabicPeriod" startAt="4"/>
            </a:pPr>
            <a:endParaRPr lang="en-US" altLang="en-US" sz="1200" b="1" dirty="0"/>
          </a:p>
          <a:p>
            <a:pPr lvl="0" eaLnBrk="0" fontAlgn="base" hangingPunct="0">
              <a:spcBef>
                <a:spcPct val="0"/>
              </a:spcBef>
              <a:spcAft>
                <a:spcPct val="0"/>
              </a:spcAft>
              <a:buFontTx/>
              <a:buAutoNum type="arabicPeriod" startAt="4"/>
            </a:pPr>
            <a:r>
              <a:rPr lang="en-US" altLang="en-US" sz="1200" b="1" dirty="0"/>
              <a:t>Refine Data Collection Strategies:</a:t>
            </a:r>
            <a:r>
              <a:rPr lang="en-US" altLang="en-US" sz="1200" dirty="0"/>
              <a:t> For features with consistently low correlations, assess if the data collection process could be improved or whether the inclusion of these variables is essential.</a:t>
            </a:r>
          </a:p>
          <a:p>
            <a:pPr lvl="0" eaLnBrk="0" fontAlgn="base" hangingPunct="0">
              <a:spcBef>
                <a:spcPct val="0"/>
              </a:spcBef>
              <a:spcAft>
                <a:spcPct val="0"/>
              </a:spcAft>
            </a:pPr>
            <a:endParaRPr lang="en-US" altLang="en-US" sz="1200" dirty="0"/>
          </a:p>
          <a:p>
            <a:pPr lvl="0" eaLnBrk="0" fontAlgn="base" hangingPunct="0">
              <a:spcBef>
                <a:spcPct val="0"/>
              </a:spcBef>
              <a:spcAft>
                <a:spcPct val="0"/>
              </a:spcAft>
            </a:pPr>
            <a:r>
              <a:rPr lang="en-US" altLang="en-US" sz="1200" dirty="0"/>
              <a:t>In summary, the analysis highlights a few key variables strongly linked to the target variable, while also indicating that further exploration is needed to fully capture the relationships within the dataset. By leveraging these insights, more effective strategies for modeling or decision-making can be formulated.</a:t>
            </a:r>
          </a:p>
        </p:txBody>
      </p:sp>
      <p:pic>
        <p:nvPicPr>
          <p:cNvPr id="2" name="Picture 1">
            <a:extLst>
              <a:ext uri="{FF2B5EF4-FFF2-40B4-BE49-F238E27FC236}">
                <a16:creationId xmlns:a16="http://schemas.microsoft.com/office/drawing/2014/main" id="{2838B2B5-26D0-4C39-A936-9B70A80F94FE}"/>
              </a:ext>
            </a:extLst>
          </p:cNvPr>
          <p:cNvPicPr>
            <a:picLocks noChangeAspect="1"/>
          </p:cNvPicPr>
          <p:nvPr/>
        </p:nvPicPr>
        <p:blipFill rotWithShape="1">
          <a:blip r:embed="rId3"/>
          <a:srcRect l="3098"/>
          <a:stretch/>
        </p:blipFill>
        <p:spPr>
          <a:xfrm>
            <a:off x="6986427" y="951362"/>
            <a:ext cx="5015073" cy="5505482"/>
          </a:xfrm>
          <a:prstGeom prst="rect">
            <a:avLst/>
          </a:prstGeom>
        </p:spPr>
      </p:pic>
    </p:spTree>
    <p:extLst>
      <p:ext uri="{BB962C8B-B14F-4D97-AF65-F5344CB8AC3E}">
        <p14:creationId xmlns:p14="http://schemas.microsoft.com/office/powerpoint/2010/main" val="177654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9. Outlier Detection and Handling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a. Identify and rectify outliers that could impact the analysis and predictions. </a:t>
            </a:r>
            <a:endParaRPr lang="en-US" sz="14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19D7E58D-1EA5-4126-B669-2C1C1D537C90}"/>
              </a:ext>
            </a:extLst>
          </p:cNvPr>
          <p:cNvPicPr>
            <a:picLocks noChangeAspect="1"/>
          </p:cNvPicPr>
          <p:nvPr/>
        </p:nvPicPr>
        <p:blipFill>
          <a:blip r:embed="rId3"/>
          <a:stretch>
            <a:fillRect/>
          </a:stretch>
        </p:blipFill>
        <p:spPr>
          <a:xfrm>
            <a:off x="7119991" y="785005"/>
            <a:ext cx="4986284" cy="5632311"/>
          </a:xfrm>
          <a:prstGeom prst="rect">
            <a:avLst/>
          </a:prstGeom>
        </p:spPr>
      </p:pic>
      <p:sp>
        <p:nvSpPr>
          <p:cNvPr id="8" name="Rectangle 7">
            <a:extLst>
              <a:ext uri="{FF2B5EF4-FFF2-40B4-BE49-F238E27FC236}">
                <a16:creationId xmlns:a16="http://schemas.microsoft.com/office/drawing/2014/main" id="{B35F7DE8-D260-43B3-8C14-D3ACD0FD4B0B}"/>
              </a:ext>
            </a:extLst>
          </p:cNvPr>
          <p:cNvSpPr/>
          <p:nvPr/>
        </p:nvSpPr>
        <p:spPr>
          <a:xfrm>
            <a:off x="0" y="1104901"/>
            <a:ext cx="7119991" cy="5047536"/>
          </a:xfrm>
          <a:prstGeom prst="rect">
            <a:avLst/>
          </a:prstGeom>
        </p:spPr>
        <p:txBody>
          <a:bodyPr wrap="square">
            <a:spAutoFit/>
          </a:bodyPr>
          <a:lstStyle/>
          <a:p>
            <a:r>
              <a:rPr lang="en-US" sz="1400" dirty="0"/>
              <a:t>The boxplot visualizes the distribution of multiple variables, with a focus on detecting outliers. Here's an analysis based on the headers shown on the x-axis:</a:t>
            </a:r>
          </a:p>
          <a:p>
            <a:pPr lvl="0"/>
            <a:r>
              <a:rPr lang="en-US" sz="1400" b="1" dirty="0"/>
              <a:t>age</a:t>
            </a:r>
            <a:r>
              <a:rPr lang="en-US" sz="1400" dirty="0"/>
              <a:t>: No significant outliers, with values distributed around a small range.</a:t>
            </a:r>
          </a:p>
          <a:p>
            <a:pPr lvl="0"/>
            <a:r>
              <a:rPr lang="en-US" sz="1400" b="1" dirty="0"/>
              <a:t>salary</a:t>
            </a:r>
            <a:r>
              <a:rPr lang="en-US" sz="1400" dirty="0"/>
              <a:t>: The distribution shows a wider range, but no extreme outliers. The IQR (Interquartile Range) is relatively broad.</a:t>
            </a:r>
          </a:p>
          <a:p>
            <a:pPr lvl="0"/>
            <a:r>
              <a:rPr lang="en-US" sz="1400" b="1" dirty="0"/>
              <a:t>balance</a:t>
            </a:r>
            <a:r>
              <a:rPr lang="en-US" sz="1400" dirty="0"/>
              <a:t>: This variable contains a large number of outliers, which suggests significant variability. These outliers could skew the prediction model and impact results if not handled.</a:t>
            </a:r>
          </a:p>
          <a:p>
            <a:pPr lvl="0"/>
            <a:r>
              <a:rPr lang="en-US" sz="1400" b="1" dirty="0"/>
              <a:t>day, campaign, </a:t>
            </a:r>
            <a:r>
              <a:rPr lang="en-US" sz="1400" b="1" dirty="0" err="1"/>
              <a:t>pdays</a:t>
            </a:r>
            <a:r>
              <a:rPr lang="en-US" sz="1400" b="1" dirty="0"/>
              <a:t>, previous</a:t>
            </a:r>
            <a:r>
              <a:rPr lang="en-US" sz="1400" dirty="0"/>
              <a:t>: These variables seem to have small ranges, with little to no outliers.</a:t>
            </a:r>
          </a:p>
          <a:p>
            <a:pPr lvl="0"/>
            <a:r>
              <a:rPr lang="en-US" sz="1400" b="1" dirty="0" err="1"/>
              <a:t>total_seconds</a:t>
            </a:r>
            <a:r>
              <a:rPr lang="en-US" sz="1400" dirty="0"/>
              <a:t>: Appears to have some minor outliers but not as pronounced as the "balance" variable.</a:t>
            </a:r>
          </a:p>
          <a:p>
            <a:pPr lvl="0"/>
            <a:r>
              <a:rPr lang="en-US" sz="1400" b="1" dirty="0" err="1"/>
              <a:t>marital_numeric</a:t>
            </a:r>
            <a:r>
              <a:rPr lang="en-US" sz="1400" b="1" dirty="0"/>
              <a:t>, </a:t>
            </a:r>
            <a:r>
              <a:rPr lang="en-US" sz="1400" b="1" dirty="0" err="1"/>
              <a:t>response_binary</a:t>
            </a:r>
            <a:r>
              <a:rPr lang="en-US" sz="1400" dirty="0"/>
              <a:t>: These variables have no visible spread, meaning they are likely categorical or binary with limited values.</a:t>
            </a:r>
          </a:p>
          <a:p>
            <a:r>
              <a:rPr lang="en-US" sz="1400" b="1" dirty="0"/>
              <a:t>Key Insights:</a:t>
            </a:r>
            <a:endParaRPr lang="en-US" sz="1400" dirty="0"/>
          </a:p>
          <a:p>
            <a:pPr lvl="0"/>
            <a:r>
              <a:rPr lang="en-US" sz="1400" b="1" dirty="0"/>
              <a:t>Balance</a:t>
            </a:r>
            <a:r>
              <a:rPr lang="en-US" sz="1400" dirty="0"/>
              <a:t>: This is the most concerning variable due to the number of outliers. Extreme values may need to be transformed or treated with caution in predictions.</a:t>
            </a:r>
          </a:p>
          <a:p>
            <a:pPr lvl="0"/>
            <a:r>
              <a:rPr lang="en-US" sz="1400" b="1" dirty="0"/>
              <a:t>Salary</a:t>
            </a:r>
            <a:r>
              <a:rPr lang="en-US" sz="1400" dirty="0"/>
              <a:t>: Wide range, but manageable as there aren't many extreme outliers.</a:t>
            </a:r>
          </a:p>
          <a:p>
            <a:pPr lvl="0"/>
            <a:r>
              <a:rPr lang="en-US" sz="1400" b="1" dirty="0"/>
              <a:t>Age, Day, Campaign, </a:t>
            </a:r>
            <a:r>
              <a:rPr lang="en-US" sz="1400" b="1" dirty="0" err="1"/>
              <a:t>Pdays</a:t>
            </a:r>
            <a:r>
              <a:rPr lang="en-US" sz="1400" b="1" dirty="0"/>
              <a:t>, Previous, </a:t>
            </a:r>
            <a:r>
              <a:rPr lang="en-US" sz="1400" b="1" dirty="0" err="1"/>
              <a:t>Total_seconds</a:t>
            </a:r>
            <a:r>
              <a:rPr lang="en-US" sz="1400" dirty="0"/>
              <a:t>: These seem manageable, though attention should be given to potential minor outliers.</a:t>
            </a:r>
          </a:p>
          <a:p>
            <a:r>
              <a:rPr lang="en-US" sz="1400" b="1" dirty="0"/>
              <a:t>Conclusion:</a:t>
            </a:r>
            <a:endParaRPr lang="en-US" sz="1400" dirty="0"/>
          </a:p>
          <a:p>
            <a:r>
              <a:rPr lang="en-US" sz="1400" dirty="0"/>
              <a:t>For predictive modeling, special attention should be given to the "balance" variable due to the high number of outliers. Outlier treatment techniques (e.g., scaling, trimming, or transforming) will likely be necessary to prevent skewed model results.</a:t>
            </a:r>
          </a:p>
        </p:txBody>
      </p:sp>
    </p:spTree>
    <p:extLst>
      <p:ext uri="{BB962C8B-B14F-4D97-AF65-F5344CB8AC3E}">
        <p14:creationId xmlns:p14="http://schemas.microsoft.com/office/powerpoint/2010/main" val="411394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dirty="0"/>
              <a:t>9. Outlier Detection and Handling </a:t>
            </a:r>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a. Identify and rectify outliers that could impact the analysis and predictions. </a:t>
            </a:r>
            <a:endParaRPr lang="en-US" sz="14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19D7E58D-1EA5-4126-B669-2C1C1D537C90}"/>
              </a:ext>
            </a:extLst>
          </p:cNvPr>
          <p:cNvPicPr>
            <a:picLocks noChangeAspect="1"/>
          </p:cNvPicPr>
          <p:nvPr/>
        </p:nvPicPr>
        <p:blipFill>
          <a:blip r:embed="rId3"/>
          <a:stretch>
            <a:fillRect/>
          </a:stretch>
        </p:blipFill>
        <p:spPr>
          <a:xfrm>
            <a:off x="7119991" y="785005"/>
            <a:ext cx="4986284" cy="5632311"/>
          </a:xfrm>
          <a:prstGeom prst="rect">
            <a:avLst/>
          </a:prstGeom>
        </p:spPr>
      </p:pic>
      <p:sp>
        <p:nvSpPr>
          <p:cNvPr id="8" name="Rectangle 7">
            <a:extLst>
              <a:ext uri="{FF2B5EF4-FFF2-40B4-BE49-F238E27FC236}">
                <a16:creationId xmlns:a16="http://schemas.microsoft.com/office/drawing/2014/main" id="{B35F7DE8-D260-43B3-8C14-D3ACD0FD4B0B}"/>
              </a:ext>
            </a:extLst>
          </p:cNvPr>
          <p:cNvSpPr/>
          <p:nvPr/>
        </p:nvSpPr>
        <p:spPr>
          <a:xfrm>
            <a:off x="0" y="1104901"/>
            <a:ext cx="7119991" cy="4801314"/>
          </a:xfrm>
          <a:prstGeom prst="rect">
            <a:avLst/>
          </a:prstGeom>
        </p:spPr>
        <p:txBody>
          <a:bodyPr wrap="square">
            <a:spAutoFit/>
          </a:bodyPr>
          <a:lstStyle/>
          <a:p>
            <a:r>
              <a:rPr lang="en-US" b="1" dirty="0"/>
              <a:t>Conclusion:</a:t>
            </a:r>
          </a:p>
          <a:p>
            <a:r>
              <a:rPr lang="en-US" b="1" dirty="0"/>
              <a:t>High Priority Features for Outlier Treatment:</a:t>
            </a:r>
            <a:endParaRPr lang="en-US" dirty="0"/>
          </a:p>
          <a:p>
            <a:pPr lvl="1"/>
            <a:r>
              <a:rPr lang="en-US" b="1" dirty="0"/>
              <a:t>balance</a:t>
            </a:r>
            <a:r>
              <a:rPr lang="en-US" dirty="0"/>
              <a:t>, </a:t>
            </a:r>
            <a:r>
              <a:rPr lang="en-US" b="1" dirty="0"/>
              <a:t>campaign</a:t>
            </a:r>
            <a:r>
              <a:rPr lang="en-US" dirty="0"/>
              <a:t>, </a:t>
            </a:r>
            <a:r>
              <a:rPr lang="en-US" b="1" dirty="0" err="1"/>
              <a:t>pdays</a:t>
            </a:r>
            <a:r>
              <a:rPr lang="en-US" dirty="0"/>
              <a:t>, </a:t>
            </a:r>
            <a:r>
              <a:rPr lang="en-US" b="1" dirty="0"/>
              <a:t>previous</a:t>
            </a:r>
            <a:r>
              <a:rPr lang="en-US" dirty="0"/>
              <a:t>, and </a:t>
            </a:r>
            <a:r>
              <a:rPr lang="en-US" b="1" dirty="0" err="1"/>
              <a:t>total_seconds</a:t>
            </a:r>
            <a:r>
              <a:rPr lang="en-US" dirty="0"/>
              <a:t> have significant numbers of outliers that could distort the model. These outliers should be addressed, either by capping, transforming (e.g., log, square root), or excluding them if they are errors or noise.</a:t>
            </a:r>
          </a:p>
          <a:p>
            <a:endParaRPr lang="en-US" b="1" dirty="0"/>
          </a:p>
          <a:p>
            <a:r>
              <a:rPr lang="en-US" b="1" dirty="0"/>
              <a:t>Low Priority Features:</a:t>
            </a:r>
            <a:endParaRPr lang="en-US" dirty="0"/>
          </a:p>
          <a:p>
            <a:pPr lvl="1"/>
            <a:r>
              <a:rPr lang="en-US" b="1" dirty="0"/>
              <a:t>age</a:t>
            </a:r>
            <a:r>
              <a:rPr lang="en-US" dirty="0"/>
              <a:t> has a moderate level of outliers, which can be handled carefully. Outliers in "age" may represent unique customer segments (such as older clients) that could provide important insights.</a:t>
            </a:r>
          </a:p>
          <a:p>
            <a:pPr lvl="1"/>
            <a:r>
              <a:rPr lang="en-US" b="1" dirty="0"/>
              <a:t>salary</a:t>
            </a:r>
            <a:r>
              <a:rPr lang="en-US" dirty="0"/>
              <a:t>, </a:t>
            </a:r>
            <a:r>
              <a:rPr lang="en-US" b="1" dirty="0"/>
              <a:t>day</a:t>
            </a:r>
            <a:r>
              <a:rPr lang="en-US" dirty="0"/>
              <a:t>, and </a:t>
            </a:r>
            <a:r>
              <a:rPr lang="en-US" b="1" dirty="0" err="1"/>
              <a:t>marital_numeric</a:t>
            </a:r>
            <a:r>
              <a:rPr lang="en-US" dirty="0"/>
              <a:t> are stable and don’t require any outlier rectification.</a:t>
            </a:r>
          </a:p>
          <a:p>
            <a:endParaRPr lang="en-US" b="1" dirty="0"/>
          </a:p>
          <a:p>
            <a:r>
              <a:rPr lang="en-US" b="1" dirty="0"/>
              <a:t>Binary Response</a:t>
            </a:r>
            <a:r>
              <a:rPr lang="en-US" dirty="0"/>
              <a:t>:</a:t>
            </a:r>
          </a:p>
          <a:p>
            <a:pPr lvl="1"/>
            <a:r>
              <a:rPr lang="en-US" dirty="0"/>
              <a:t>The outliers detected in </a:t>
            </a:r>
            <a:r>
              <a:rPr lang="en-US" b="1" dirty="0" err="1"/>
              <a:t>response_binary</a:t>
            </a:r>
            <a:r>
              <a:rPr lang="en-US" dirty="0"/>
              <a:t> using IQR likely stem from the fact that it is a binary variable. </a:t>
            </a:r>
          </a:p>
        </p:txBody>
      </p:sp>
    </p:spTree>
    <p:extLst>
      <p:ext uri="{BB962C8B-B14F-4D97-AF65-F5344CB8AC3E}">
        <p14:creationId xmlns:p14="http://schemas.microsoft.com/office/powerpoint/2010/main" val="199401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b="1" dirty="0"/>
              <a:t>Recommendations: </a:t>
            </a:r>
            <a:endParaRPr lang="en-US" sz="2400" dirty="0"/>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a. Identify and rectify outliers that could impact the analysis and predictions. </a:t>
            </a:r>
            <a:endParaRPr lang="en-US" sz="14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a:extLst>
              <a:ext uri="{FF2B5EF4-FFF2-40B4-BE49-F238E27FC236}">
                <a16:creationId xmlns:a16="http://schemas.microsoft.com/office/drawing/2014/main" id="{B35F7DE8-D260-43B3-8C14-D3ACD0FD4B0B}"/>
              </a:ext>
            </a:extLst>
          </p:cNvPr>
          <p:cNvSpPr/>
          <p:nvPr/>
        </p:nvSpPr>
        <p:spPr>
          <a:xfrm>
            <a:off x="0" y="1104901"/>
            <a:ext cx="12192000" cy="4647426"/>
          </a:xfrm>
          <a:prstGeom prst="rect">
            <a:avLst/>
          </a:prstGeom>
        </p:spPr>
        <p:txBody>
          <a:bodyPr wrap="square">
            <a:spAutoFit/>
          </a:bodyPr>
          <a:lstStyle/>
          <a:p>
            <a:r>
              <a:rPr lang="en-US" sz="1600" b="1" dirty="0"/>
              <a:t>1. Customer Demographics</a:t>
            </a:r>
          </a:p>
          <a:p>
            <a:pPr marL="171450" indent="-171450">
              <a:buFont typeface="Courier New" panose="02070309020205020404" pitchFamily="49" charset="0"/>
              <a:buChar char="o"/>
            </a:pPr>
            <a:endParaRPr lang="en-US" sz="1200" b="1" dirty="0"/>
          </a:p>
          <a:p>
            <a:pPr marL="171450" indent="-171450">
              <a:buFont typeface="Courier New" panose="02070309020205020404" pitchFamily="49" charset="0"/>
              <a:buChar char="o"/>
            </a:pPr>
            <a:r>
              <a:rPr lang="en-US" sz="1200" b="1" dirty="0"/>
              <a:t>Key Insights:</a:t>
            </a:r>
            <a:endParaRPr lang="en-US" sz="1200" dirty="0"/>
          </a:p>
          <a:p>
            <a:pPr marL="171450" indent="-171450">
              <a:buFont typeface="Courier New" panose="02070309020205020404" pitchFamily="49" charset="0"/>
              <a:buChar char="o"/>
            </a:pPr>
            <a:r>
              <a:rPr lang="en-US" sz="1200" b="1" dirty="0"/>
              <a:t>Age Groups:</a:t>
            </a:r>
            <a:r>
              <a:rPr lang="en-US" sz="1200" dirty="0"/>
              <a:t> Focus on individuals aged 40 and older, as they tend to respond more positively to term deposits.</a:t>
            </a:r>
          </a:p>
          <a:p>
            <a:pPr marL="628650" lvl="1" indent="-171450">
              <a:buFont typeface="Courier New" panose="02070309020205020404" pitchFamily="49" charset="0"/>
              <a:buChar char="o"/>
            </a:pPr>
            <a:r>
              <a:rPr lang="en-US" sz="1200" b="1" dirty="0"/>
              <a:t>Actionable Insight:</a:t>
            </a:r>
            <a:r>
              <a:rPr lang="en-US" sz="1200" dirty="0"/>
              <a:t> Create targeted campaigns that address the specific financial needs of older customers, particularly those related to retirement.</a:t>
            </a:r>
          </a:p>
          <a:p>
            <a:pPr marL="171450" indent="-171450">
              <a:buFont typeface="Courier New" panose="02070309020205020404" pitchFamily="49" charset="0"/>
              <a:buChar char="o"/>
            </a:pPr>
            <a:r>
              <a:rPr lang="en-US" sz="1200" b="1" dirty="0"/>
              <a:t>Job Type:</a:t>
            </a:r>
            <a:r>
              <a:rPr lang="en-US" sz="1200" dirty="0"/>
              <a:t> Higher response rates are observed among individuals in stable or well-paying jobs (e.g., management, blue-collar roles).</a:t>
            </a:r>
          </a:p>
          <a:p>
            <a:pPr marL="628650" lvl="1" indent="-171450">
              <a:buFont typeface="Courier New" panose="02070309020205020404" pitchFamily="49" charset="0"/>
              <a:buChar char="o"/>
            </a:pPr>
            <a:r>
              <a:rPr lang="en-US" sz="1200" b="1" dirty="0"/>
              <a:t>Actionable Insight:</a:t>
            </a:r>
            <a:r>
              <a:rPr lang="en-US" sz="1200" dirty="0"/>
              <a:t> Customize messaging to emphasize security and wealth preservation for those in stable professions.</a:t>
            </a:r>
          </a:p>
          <a:p>
            <a:pPr marL="171450" indent="-171450">
              <a:buFont typeface="Courier New" panose="02070309020205020404" pitchFamily="49" charset="0"/>
              <a:buChar char="o"/>
            </a:pPr>
            <a:r>
              <a:rPr lang="en-US" sz="1200" b="1" dirty="0"/>
              <a:t>Education Level:</a:t>
            </a:r>
            <a:r>
              <a:rPr lang="en-US" sz="1200" dirty="0"/>
              <a:t> University graduates are more likely to engage with term deposits.</a:t>
            </a:r>
          </a:p>
          <a:p>
            <a:pPr marL="628650" lvl="1" indent="-171450">
              <a:buFont typeface="Courier New" panose="02070309020205020404" pitchFamily="49" charset="0"/>
              <a:buChar char="o"/>
            </a:pPr>
            <a:r>
              <a:rPr lang="en-US" sz="1200" b="1" dirty="0"/>
              <a:t>Actionable Insight:</a:t>
            </a:r>
            <a:r>
              <a:rPr lang="en-US" sz="1200" dirty="0"/>
              <a:t> Highlight the long-term financial advantages of term deposits and collaborate with educational institutions to promote investment literacy.</a:t>
            </a:r>
          </a:p>
          <a:p>
            <a:pPr marL="171450" indent="-171450">
              <a:buFont typeface="Courier New" panose="02070309020205020404" pitchFamily="49" charset="0"/>
              <a:buChar char="o"/>
            </a:pPr>
            <a:r>
              <a:rPr lang="en-US" sz="1200" b="1" dirty="0"/>
              <a:t>Marital Status:</a:t>
            </a:r>
            <a:r>
              <a:rPr lang="en-US" sz="1200" dirty="0"/>
              <a:t> Married individuals often display greater financial stability.</a:t>
            </a:r>
          </a:p>
          <a:p>
            <a:pPr marL="628650" lvl="1" indent="-171450">
              <a:buFont typeface="Courier New" panose="02070309020205020404" pitchFamily="49" charset="0"/>
              <a:buChar char="o"/>
            </a:pPr>
            <a:r>
              <a:rPr lang="en-US" sz="1200" b="1" dirty="0"/>
              <a:t>Actionable Insight:</a:t>
            </a:r>
            <a:r>
              <a:rPr lang="en-US" sz="1200" dirty="0"/>
              <a:t> Design family-oriented offers that emphasize financial security, such as joint accounts or family deposit packages.</a:t>
            </a:r>
          </a:p>
          <a:p>
            <a:pPr marL="171450" indent="-171450">
              <a:buFont typeface="Courier New" panose="02070309020205020404" pitchFamily="49" charset="0"/>
              <a:buChar char="o"/>
            </a:pPr>
            <a:r>
              <a:rPr lang="en-US" sz="1200" b="1" dirty="0"/>
              <a:t>Account Balance:</a:t>
            </a:r>
            <a:r>
              <a:rPr lang="en-US" sz="1200" dirty="0"/>
              <a:t> Customers with higher account balances tend to respond positively to term deposits.</a:t>
            </a:r>
          </a:p>
          <a:p>
            <a:pPr marL="628650" lvl="1" indent="-171450">
              <a:buFont typeface="Courier New" panose="02070309020205020404" pitchFamily="49" charset="0"/>
              <a:buChar char="o"/>
            </a:pPr>
            <a:r>
              <a:rPr lang="en-US" sz="1200" b="1" dirty="0"/>
              <a:t>Actionable Insight:</a:t>
            </a:r>
            <a:r>
              <a:rPr lang="en-US" sz="1200" dirty="0"/>
              <a:t> Focus marketing efforts on customers with larger balances and provide competitive rates to incentivize deposits.</a:t>
            </a:r>
          </a:p>
          <a:p>
            <a:endParaRPr lang="en-US" sz="1200" b="1" dirty="0"/>
          </a:p>
          <a:p>
            <a:r>
              <a:rPr lang="en-US" sz="1600" b="1" dirty="0"/>
              <a:t>2. Campaign Timing</a:t>
            </a:r>
          </a:p>
          <a:p>
            <a:endParaRPr lang="en-US" sz="1200" b="1" dirty="0"/>
          </a:p>
          <a:p>
            <a:pPr marL="171450" indent="-171450">
              <a:buFont typeface="Courier New" panose="02070309020205020404" pitchFamily="49" charset="0"/>
              <a:buChar char="o"/>
            </a:pPr>
            <a:r>
              <a:rPr lang="en-US" sz="1200" b="1" dirty="0"/>
              <a:t>Key Insights:</a:t>
            </a:r>
            <a:endParaRPr lang="en-US" sz="1200" dirty="0"/>
          </a:p>
          <a:p>
            <a:pPr marL="171450" indent="-171450">
              <a:buFont typeface="Courier New" panose="02070309020205020404" pitchFamily="49" charset="0"/>
              <a:buChar char="o"/>
            </a:pPr>
            <a:r>
              <a:rPr lang="en-US" sz="1200" b="1" dirty="0"/>
              <a:t>Campaign Duration:</a:t>
            </a:r>
            <a:r>
              <a:rPr lang="en-US" sz="1200" dirty="0"/>
              <a:t> Longer campaigns lead to improved engagement.</a:t>
            </a:r>
          </a:p>
          <a:p>
            <a:pPr marL="628650" lvl="1" indent="-171450">
              <a:buFont typeface="Courier New" panose="02070309020205020404" pitchFamily="49" charset="0"/>
              <a:buChar char="o"/>
            </a:pPr>
            <a:r>
              <a:rPr lang="en-US" sz="1200" b="1" dirty="0"/>
              <a:t>Actionable Insight:</a:t>
            </a:r>
            <a:r>
              <a:rPr lang="en-US" sz="1200" dirty="0"/>
              <a:t> Extend campaign durations and incorporate follow-up strategies, such as reminder emails and calls.</a:t>
            </a:r>
          </a:p>
          <a:p>
            <a:pPr marL="171450" indent="-171450">
              <a:buFont typeface="Courier New" panose="02070309020205020404" pitchFamily="49" charset="0"/>
              <a:buChar char="o"/>
            </a:pPr>
            <a:r>
              <a:rPr lang="en-US" sz="1200" b="1" dirty="0"/>
              <a:t>Month of the Year:</a:t>
            </a:r>
            <a:r>
              <a:rPr lang="en-US" sz="1200" dirty="0"/>
              <a:t> Timing campaigns during financial planning periods (January, March) may enhance responses.</a:t>
            </a:r>
          </a:p>
          <a:p>
            <a:pPr marL="628650" lvl="1" indent="-171450">
              <a:buFont typeface="Courier New" panose="02070309020205020404" pitchFamily="49" charset="0"/>
              <a:buChar char="o"/>
            </a:pPr>
            <a:r>
              <a:rPr lang="en-US" sz="1200" b="1" dirty="0"/>
              <a:t>Actionable Insight:</a:t>
            </a:r>
            <a:r>
              <a:rPr lang="en-US" sz="1200" dirty="0"/>
              <a:t> Schedule campaigns after holidays or during tax season when customers are reviewing their finances.</a:t>
            </a:r>
          </a:p>
          <a:p>
            <a:pPr marL="171450" indent="-171450">
              <a:buFont typeface="Courier New" panose="02070309020205020404" pitchFamily="49" charset="0"/>
              <a:buChar char="o"/>
            </a:pPr>
            <a:r>
              <a:rPr lang="en-US" sz="1200" b="1" dirty="0"/>
              <a:t>Day of the Week:</a:t>
            </a:r>
            <a:r>
              <a:rPr lang="en-US" sz="1200" dirty="0"/>
              <a:t> Early-week campaigns yield higher engagement.</a:t>
            </a:r>
          </a:p>
          <a:p>
            <a:pPr marL="628650" lvl="1" indent="-171450">
              <a:buFont typeface="Courier New" panose="02070309020205020404" pitchFamily="49" charset="0"/>
              <a:buChar char="o"/>
            </a:pPr>
            <a:r>
              <a:rPr lang="en-US" sz="1200" b="1" dirty="0"/>
              <a:t>Actionable Insight:</a:t>
            </a:r>
            <a:r>
              <a:rPr lang="en-US" sz="1200" dirty="0"/>
              <a:t> Plan major marketing activities for Mondays or Tuesdays to align with customer decision-making habits.</a:t>
            </a:r>
          </a:p>
          <a:p>
            <a:endParaRPr lang="en-US" sz="1200" b="1" dirty="0"/>
          </a:p>
        </p:txBody>
      </p:sp>
    </p:spTree>
    <p:extLst>
      <p:ext uri="{BB962C8B-B14F-4D97-AF65-F5344CB8AC3E}">
        <p14:creationId xmlns:p14="http://schemas.microsoft.com/office/powerpoint/2010/main" val="6530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7C02A4-6FA3-426A-89D3-12BB9079BA1E}"/>
              </a:ext>
            </a:extLst>
          </p:cNvPr>
          <p:cNvSpPr txBox="1">
            <a:spLocks/>
          </p:cNvSpPr>
          <p:nvPr/>
        </p:nvSpPr>
        <p:spPr>
          <a:xfrm>
            <a:off x="1524000" y="145270"/>
            <a:ext cx="9144000" cy="7239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sz="2400" b="1" dirty="0"/>
              <a:t>Recommendations: </a:t>
            </a:r>
            <a:endParaRPr lang="en-US" sz="2400" dirty="0"/>
          </a:p>
        </p:txBody>
      </p:sp>
      <p:sp>
        <p:nvSpPr>
          <p:cNvPr id="5" name="Title 1">
            <a:extLst>
              <a:ext uri="{FF2B5EF4-FFF2-40B4-BE49-F238E27FC236}">
                <a16:creationId xmlns:a16="http://schemas.microsoft.com/office/drawing/2014/main" id="{08A9A0DA-23F2-40EE-9CEF-10095FC76FD2}"/>
              </a:ext>
            </a:extLst>
          </p:cNvPr>
          <p:cNvSpPr txBox="1">
            <a:spLocks/>
          </p:cNvSpPr>
          <p:nvPr/>
        </p:nvSpPr>
        <p:spPr>
          <a:xfrm>
            <a:off x="190499" y="633441"/>
            <a:ext cx="11725277" cy="471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400" cap="none" dirty="0"/>
              <a:t>a. Identify and rectify outliers that could impact the analysis and predictions. </a:t>
            </a:r>
            <a:endParaRPr lang="en-US" sz="1400" cap="none" dirty="0">
              <a:latin typeface="+mn-lt"/>
            </a:endParaRPr>
          </a:p>
        </p:txBody>
      </p:sp>
      <p:sp>
        <p:nvSpPr>
          <p:cNvPr id="15" name="Rectangle 9">
            <a:extLst>
              <a:ext uri="{FF2B5EF4-FFF2-40B4-BE49-F238E27FC236}">
                <a16:creationId xmlns:a16="http://schemas.microsoft.com/office/drawing/2014/main" id="{0012BF2C-1CB6-420F-AF75-54236379F2C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a:extLst>
              <a:ext uri="{FF2B5EF4-FFF2-40B4-BE49-F238E27FC236}">
                <a16:creationId xmlns:a16="http://schemas.microsoft.com/office/drawing/2014/main" id="{B35F7DE8-D260-43B3-8C14-D3ACD0FD4B0B}"/>
              </a:ext>
            </a:extLst>
          </p:cNvPr>
          <p:cNvSpPr/>
          <p:nvPr/>
        </p:nvSpPr>
        <p:spPr>
          <a:xfrm>
            <a:off x="0" y="1104901"/>
            <a:ext cx="12192000" cy="5509200"/>
          </a:xfrm>
          <a:prstGeom prst="rect">
            <a:avLst/>
          </a:prstGeom>
        </p:spPr>
        <p:txBody>
          <a:bodyPr wrap="square">
            <a:spAutoFit/>
          </a:bodyPr>
          <a:lstStyle/>
          <a:p>
            <a:r>
              <a:rPr lang="en-US" sz="1600" b="1" dirty="0"/>
              <a:t>3. Communication Strategies</a:t>
            </a:r>
          </a:p>
          <a:p>
            <a:pPr marL="171450" indent="-171450">
              <a:buFont typeface="Courier New" panose="02070309020205020404" pitchFamily="49" charset="0"/>
              <a:buChar char="o"/>
            </a:pPr>
            <a:r>
              <a:rPr lang="en-US" sz="1200" b="1" dirty="0"/>
              <a:t>Key Insights:</a:t>
            </a:r>
            <a:endParaRPr lang="en-US" sz="1200" dirty="0"/>
          </a:p>
          <a:p>
            <a:pPr marL="171450" indent="-171450">
              <a:buFont typeface="Courier New" panose="02070309020205020404" pitchFamily="49" charset="0"/>
              <a:buChar char="o"/>
            </a:pPr>
            <a:r>
              <a:rPr lang="en-US" sz="1200" b="1" dirty="0"/>
              <a:t>Personalization:</a:t>
            </a:r>
            <a:r>
              <a:rPr lang="en-US" sz="1200" dirty="0"/>
              <a:t> Customized messaging based on demographics improves conversion rates.</a:t>
            </a:r>
          </a:p>
          <a:p>
            <a:pPr marL="628650" lvl="1" indent="-171450">
              <a:buFont typeface="Courier New" panose="02070309020205020404" pitchFamily="49" charset="0"/>
              <a:buChar char="o"/>
            </a:pPr>
            <a:r>
              <a:rPr lang="en-US" sz="1200" b="1" dirty="0"/>
              <a:t>Actionable Insight:</a:t>
            </a:r>
            <a:r>
              <a:rPr lang="en-US" sz="1200" dirty="0"/>
              <a:t> Leverage customer data for personalized campaigns, offering special rates for specific age groups.</a:t>
            </a:r>
          </a:p>
          <a:p>
            <a:pPr marL="171450" indent="-171450">
              <a:buFont typeface="Courier New" panose="02070309020205020404" pitchFamily="49" charset="0"/>
              <a:buChar char="o"/>
            </a:pPr>
            <a:r>
              <a:rPr lang="en-US" sz="1200" b="1" dirty="0"/>
              <a:t>Communication Medium:</a:t>
            </a:r>
            <a:r>
              <a:rPr lang="en-US" sz="1200" dirty="0"/>
              <a:t> While email and phone calls are effective, combining channels can enhance engagement.</a:t>
            </a:r>
          </a:p>
          <a:p>
            <a:pPr marL="628650" lvl="1" indent="-171450">
              <a:buFont typeface="Courier New" panose="02070309020205020404" pitchFamily="49" charset="0"/>
              <a:buChar char="o"/>
            </a:pPr>
            <a:r>
              <a:rPr lang="en-US" sz="1200" b="1" dirty="0"/>
              <a:t>Actionable Insight:</a:t>
            </a:r>
            <a:r>
              <a:rPr lang="en-US" sz="1200" dirty="0"/>
              <a:t> Employ a multichannel approach, utilizing email, phone calls, and SMS for reminders.</a:t>
            </a:r>
          </a:p>
          <a:p>
            <a:pPr marL="171450" indent="-171450">
              <a:buFont typeface="Courier New" panose="02070309020205020404" pitchFamily="49" charset="0"/>
              <a:buChar char="o"/>
            </a:pPr>
            <a:r>
              <a:rPr lang="en-US" sz="1200" b="1" dirty="0"/>
              <a:t>Competitive Rates:</a:t>
            </a:r>
            <a:r>
              <a:rPr lang="en-US" sz="1200" dirty="0"/>
              <a:t> Customers respond well to attractive offers.</a:t>
            </a:r>
          </a:p>
          <a:p>
            <a:pPr marL="628650" lvl="1" indent="-171450">
              <a:buFont typeface="Courier New" panose="02070309020205020404" pitchFamily="49" charset="0"/>
              <a:buChar char="o"/>
            </a:pPr>
            <a:r>
              <a:rPr lang="en-US" sz="1200" b="1" dirty="0"/>
              <a:t>Actionable Insight:</a:t>
            </a:r>
            <a:r>
              <a:rPr lang="en-US" sz="1200" dirty="0"/>
              <a:t> Regularly review and adjust interest rates, and consider bonuses or discounts to increase appeal.</a:t>
            </a:r>
          </a:p>
          <a:p>
            <a:pPr marL="171450" indent="-171450">
              <a:buFont typeface="Courier New" panose="02070309020205020404" pitchFamily="49" charset="0"/>
              <a:buChar char="o"/>
            </a:pPr>
            <a:r>
              <a:rPr lang="en-US" sz="1200" b="1" dirty="0"/>
              <a:t>Urgency and Scarcity:</a:t>
            </a:r>
            <a:r>
              <a:rPr lang="en-US" sz="1200" dirty="0"/>
              <a:t> Limited-time offers drive prompt action.</a:t>
            </a:r>
          </a:p>
          <a:p>
            <a:pPr marL="628650" lvl="1" indent="-171450">
              <a:buFont typeface="Courier New" panose="02070309020205020404" pitchFamily="49" charset="0"/>
              <a:buChar char="o"/>
            </a:pPr>
            <a:r>
              <a:rPr lang="en-US" sz="1200" b="1" dirty="0"/>
              <a:t>Actionable Insight:</a:t>
            </a:r>
            <a:r>
              <a:rPr lang="en-US" sz="1200" dirty="0"/>
              <a:t> Infuse urgency into messaging (e.g., “Offer valid for the next 10 days”).</a:t>
            </a:r>
          </a:p>
          <a:p>
            <a:pPr marL="171450" indent="-171450">
              <a:buFont typeface="Courier New" panose="02070309020205020404" pitchFamily="49" charset="0"/>
              <a:buChar char="o"/>
            </a:pPr>
            <a:r>
              <a:rPr lang="en-US" sz="1200" b="1" dirty="0"/>
              <a:t>Educational Content:</a:t>
            </a:r>
            <a:r>
              <a:rPr lang="en-US" sz="1200" dirty="0"/>
              <a:t> Informative resources foster trust.</a:t>
            </a:r>
          </a:p>
          <a:p>
            <a:pPr marL="628650" lvl="1" indent="-171450">
              <a:buFont typeface="Courier New" panose="02070309020205020404" pitchFamily="49" charset="0"/>
              <a:buChar char="o"/>
            </a:pPr>
            <a:r>
              <a:rPr lang="en-US" sz="1200" b="1" dirty="0"/>
              <a:t>Actionable Insight:</a:t>
            </a:r>
            <a:r>
              <a:rPr lang="en-US" sz="1200" dirty="0"/>
              <a:t> Include webinars, infographics, or eBooks that explain the benefits of term deposits and how they align with customer financial goals.</a:t>
            </a:r>
          </a:p>
          <a:p>
            <a:endParaRPr lang="en-US" sz="1200" b="1" dirty="0"/>
          </a:p>
          <a:p>
            <a:r>
              <a:rPr lang="en-US" sz="1600" b="1" dirty="0"/>
              <a:t>4. Data-Driven Decisions for Targeting</a:t>
            </a:r>
          </a:p>
          <a:p>
            <a:pPr marL="171450" indent="-171450">
              <a:buFont typeface="Courier New" panose="02070309020205020404" pitchFamily="49" charset="0"/>
              <a:buChar char="o"/>
            </a:pPr>
            <a:r>
              <a:rPr lang="en-US" sz="1200" b="1" dirty="0"/>
              <a:t>Targeted Approach:</a:t>
            </a:r>
            <a:r>
              <a:rPr lang="en-US" sz="1200" dirty="0"/>
              <a:t> Use data insights to identify high-potential customer segments.</a:t>
            </a:r>
          </a:p>
          <a:p>
            <a:pPr marL="628650" lvl="1" indent="-171450">
              <a:buFont typeface="Courier New" panose="02070309020205020404" pitchFamily="49" charset="0"/>
              <a:buChar char="o"/>
            </a:pPr>
            <a:r>
              <a:rPr lang="en-US" sz="1200" b="1" dirty="0"/>
              <a:t>Benefits:</a:t>
            </a:r>
            <a:r>
              <a:rPr lang="en-US" sz="1200" dirty="0"/>
              <a:t> Improved ROI, enhanced engagement through personalized communication, and refined product offerings that meet customer needs.</a:t>
            </a:r>
          </a:p>
          <a:p>
            <a:endParaRPr lang="en-US" sz="1200" b="1" dirty="0"/>
          </a:p>
          <a:p>
            <a:r>
              <a:rPr lang="en-US" sz="1600" b="1" dirty="0"/>
              <a:t>5. Improving Campaign Effectiveness</a:t>
            </a:r>
          </a:p>
          <a:p>
            <a:pPr marL="171450" indent="-171450">
              <a:buFont typeface="Courier New" panose="02070309020205020404" pitchFamily="49" charset="0"/>
              <a:buChar char="o"/>
            </a:pPr>
            <a:r>
              <a:rPr lang="en-US" sz="1200" b="1" dirty="0"/>
              <a:t>Key Strategies:</a:t>
            </a:r>
            <a:endParaRPr lang="en-US" sz="1200" dirty="0"/>
          </a:p>
          <a:p>
            <a:pPr marL="171450" indent="-171450">
              <a:buFont typeface="Courier New" panose="02070309020205020404" pitchFamily="49" charset="0"/>
              <a:buChar char="o"/>
            </a:pPr>
            <a:r>
              <a:rPr lang="en-US" sz="1200" b="1" dirty="0"/>
              <a:t>Segmentation Strategy:</a:t>
            </a:r>
            <a:r>
              <a:rPr lang="en-US" sz="1200" dirty="0"/>
              <a:t> Develop customer segments based on demographics and tailor marketing strategies accordingly.</a:t>
            </a:r>
          </a:p>
          <a:p>
            <a:pPr marL="171450" indent="-171450">
              <a:buFont typeface="Courier New" panose="02070309020205020404" pitchFamily="49" charset="0"/>
              <a:buChar char="o"/>
            </a:pPr>
            <a:r>
              <a:rPr lang="en-US" sz="1200" b="1" dirty="0"/>
              <a:t>Test and Optimize:</a:t>
            </a:r>
            <a:r>
              <a:rPr lang="en-US" sz="1200" dirty="0"/>
              <a:t> Conduct A/B testing on various campaign elements (offers, channels, timing) to identify the most effective combinations.</a:t>
            </a:r>
          </a:p>
          <a:p>
            <a:pPr marL="171450" indent="-171450">
              <a:buFont typeface="Courier New" panose="02070309020205020404" pitchFamily="49" charset="0"/>
              <a:buChar char="o"/>
            </a:pPr>
            <a:r>
              <a:rPr lang="en-US" sz="1200" b="1" dirty="0"/>
              <a:t>Automation Tools:</a:t>
            </a:r>
            <a:r>
              <a:rPr lang="en-US" sz="1200" dirty="0"/>
              <a:t> Utilize automation for personalized messages triggered at optimal times (e.g., after payday).</a:t>
            </a:r>
          </a:p>
          <a:p>
            <a:endParaRPr lang="en-US" sz="1200" b="1" dirty="0"/>
          </a:p>
          <a:p>
            <a:r>
              <a:rPr lang="en-US" sz="1600" b="1" dirty="0"/>
              <a:t>Overall Conclusion</a:t>
            </a:r>
          </a:p>
          <a:p>
            <a:r>
              <a:rPr lang="en-US" sz="1200" dirty="0"/>
              <a:t>By aligning the bank's marketing strategies with these prioritized insights—targeted demographic marketing, optimized timing, enhanced communication strategies, and data-driven targeting—the bank can significantly boost response rates and overall campaign success for term deposits. This structured approach not only increases engagement but also fosters long-term customer loyalty and satisfaction.</a:t>
            </a:r>
          </a:p>
          <a:p>
            <a:endParaRPr lang="en-US" sz="1200" dirty="0"/>
          </a:p>
        </p:txBody>
      </p:sp>
    </p:spTree>
    <p:extLst>
      <p:ext uri="{BB962C8B-B14F-4D97-AF65-F5344CB8AC3E}">
        <p14:creationId xmlns:p14="http://schemas.microsoft.com/office/powerpoint/2010/main" val="168216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225" y="247650"/>
            <a:ext cx="9144000" cy="723900"/>
          </a:xfrm>
        </p:spPr>
        <p:txBody>
          <a:bodyPr>
            <a:normAutofit/>
          </a:bodyPr>
          <a:lstStyle/>
          <a:p>
            <a:pPr algn="ctr"/>
            <a:r>
              <a:rPr lang="en-US" dirty="0"/>
              <a:t>2. Descriptive Statistics</a:t>
            </a:r>
          </a:p>
        </p:txBody>
      </p:sp>
      <p:sp>
        <p:nvSpPr>
          <p:cNvPr id="3" name="Content Placeholder 2">
            <a:extLst>
              <a:ext uri="{FF2B5EF4-FFF2-40B4-BE49-F238E27FC236}">
                <a16:creationId xmlns:a16="http://schemas.microsoft.com/office/drawing/2014/main" id="{AB60CC2D-87E2-4AF1-BE10-6756872525EB}"/>
              </a:ext>
            </a:extLst>
          </p:cNvPr>
          <p:cNvSpPr>
            <a:spLocks noGrp="1"/>
          </p:cNvSpPr>
          <p:nvPr>
            <p:ph idx="1"/>
          </p:nvPr>
        </p:nvSpPr>
        <p:spPr>
          <a:xfrm>
            <a:off x="209550" y="2581274"/>
            <a:ext cx="11525250" cy="3633788"/>
          </a:xfrm>
        </p:spPr>
        <p:txBody>
          <a:bodyPr>
            <a:noAutofit/>
          </a:bodyPr>
          <a:lstStyle/>
          <a:p>
            <a:pPr marL="0" lvl="0" indent="0" eaLnBrk="0" fontAlgn="base" hangingPunct="0">
              <a:lnSpc>
                <a:spcPct val="100000"/>
              </a:lnSpc>
              <a:spcBef>
                <a:spcPct val="0"/>
              </a:spcBef>
              <a:spcAft>
                <a:spcPct val="0"/>
              </a:spcAft>
              <a:buClrTx/>
              <a:buSzTx/>
              <a:buFontTx/>
              <a:buChar char="•"/>
            </a:pPr>
            <a:r>
              <a:rPr lang="en-US" altLang="en-US" sz="1500" b="1" dirty="0"/>
              <a:t>Age</a:t>
            </a:r>
            <a:r>
              <a:rPr lang="en-US" altLang="en-US" sz="1500" dirty="0"/>
              <a:t>: The average age of respondents is approximately 40.9 years, with a median of 39 years and a standard deviation of 10.6 years, indicating a diverse age distribution.</a:t>
            </a:r>
          </a:p>
          <a:p>
            <a:pPr marL="0" lvl="0" indent="0" eaLnBrk="0" fontAlgn="base" hangingPunct="0">
              <a:lnSpc>
                <a:spcPct val="100000"/>
              </a:lnSpc>
              <a:spcBef>
                <a:spcPct val="0"/>
              </a:spcBef>
              <a:spcAft>
                <a:spcPct val="0"/>
              </a:spcAft>
              <a:buClrTx/>
              <a:buSzTx/>
              <a:buFontTx/>
              <a:buChar char="•"/>
            </a:pPr>
            <a:r>
              <a:rPr lang="en-US" altLang="en-US" sz="1500" b="1" dirty="0"/>
              <a:t>Salary</a:t>
            </a:r>
            <a:r>
              <a:rPr lang="en-US" altLang="en-US" sz="1500" dirty="0"/>
              <a:t>: The mean salary is about $57,006, with a median of $60,000. The standard deviation of $32,086 suggests considerable variability in salary levels among individuals.</a:t>
            </a:r>
          </a:p>
          <a:p>
            <a:pPr marL="0" lvl="0" indent="0" eaLnBrk="0" fontAlgn="base" hangingPunct="0">
              <a:lnSpc>
                <a:spcPct val="100000"/>
              </a:lnSpc>
              <a:spcBef>
                <a:spcPct val="0"/>
              </a:spcBef>
              <a:spcAft>
                <a:spcPct val="0"/>
              </a:spcAft>
              <a:buClrTx/>
              <a:buSzTx/>
              <a:buFontTx/>
              <a:buChar char="•"/>
            </a:pPr>
            <a:r>
              <a:rPr lang="en-US" altLang="en-US" sz="1500" b="1" dirty="0"/>
              <a:t>Account Balance</a:t>
            </a:r>
            <a:r>
              <a:rPr lang="en-US" altLang="en-US" sz="1500" dirty="0"/>
              <a:t>: The average account balance is approximately $1,362, with a median of $448. The high standard deviation of $3,045 reflects significant disparities in account balances.</a:t>
            </a:r>
          </a:p>
          <a:p>
            <a:pPr marL="0" lvl="0" indent="0" eaLnBrk="0" fontAlgn="base" hangingPunct="0">
              <a:lnSpc>
                <a:spcPct val="100000"/>
              </a:lnSpc>
              <a:spcBef>
                <a:spcPct val="0"/>
              </a:spcBef>
              <a:spcAft>
                <a:spcPct val="0"/>
              </a:spcAft>
              <a:buClrTx/>
              <a:buSzTx/>
              <a:buFontTx/>
              <a:buChar char="•"/>
            </a:pPr>
            <a:r>
              <a:rPr lang="en-US" altLang="en-US" sz="1500" b="1" dirty="0"/>
              <a:t>Days</a:t>
            </a:r>
            <a:r>
              <a:rPr lang="en-US" altLang="en-US" sz="1500" dirty="0"/>
              <a:t>: On average, respondents reported approximately 15.8 days, with a median of 16 days and a standard deviation of 8.3 days, suggesting variability in the duration metrics.</a:t>
            </a:r>
          </a:p>
          <a:p>
            <a:pPr marL="0" lvl="0" indent="0" eaLnBrk="0" fontAlgn="base" hangingPunct="0">
              <a:lnSpc>
                <a:spcPct val="100000"/>
              </a:lnSpc>
              <a:spcBef>
                <a:spcPct val="0"/>
              </a:spcBef>
              <a:spcAft>
                <a:spcPct val="0"/>
              </a:spcAft>
              <a:buClrTx/>
              <a:buSzTx/>
              <a:buFontTx/>
              <a:buChar char="•"/>
            </a:pPr>
            <a:r>
              <a:rPr lang="en-US" altLang="en-US" sz="1500" b="1" dirty="0"/>
              <a:t>Campaign Engagement</a:t>
            </a:r>
            <a:r>
              <a:rPr lang="en-US" altLang="en-US" sz="1500" dirty="0"/>
              <a:t>: The average number of campaigns contacted is around 2.8, with a median of 2 and a standard deviation of 3.1, indicating differing levels of engagement with campaigns.</a:t>
            </a:r>
          </a:p>
          <a:p>
            <a:pPr marL="0" lvl="0" indent="0" eaLnBrk="0" fontAlgn="base" hangingPunct="0">
              <a:lnSpc>
                <a:spcPct val="100000"/>
              </a:lnSpc>
              <a:spcBef>
                <a:spcPct val="0"/>
              </a:spcBef>
              <a:spcAft>
                <a:spcPct val="0"/>
              </a:spcAft>
              <a:buClrTx/>
              <a:buSzTx/>
              <a:buFontTx/>
              <a:buChar char="•"/>
            </a:pPr>
            <a:r>
              <a:rPr lang="en-US" altLang="en-US" sz="1500" b="1" dirty="0" err="1"/>
              <a:t>Pdays</a:t>
            </a:r>
            <a:r>
              <a:rPr lang="en-US" altLang="en-US" sz="1500" dirty="0"/>
              <a:t>: The mean is approximately 40.2 days since the last contact, with a median of -1, which indicates that many clients have not been contacted previously. The standard deviation of 100.1 days highlights the variability in contact frequency.</a:t>
            </a:r>
          </a:p>
          <a:p>
            <a:pPr marL="0" lvl="0" indent="0" eaLnBrk="0" fontAlgn="base" hangingPunct="0">
              <a:lnSpc>
                <a:spcPct val="100000"/>
              </a:lnSpc>
              <a:spcBef>
                <a:spcPct val="0"/>
              </a:spcBef>
              <a:spcAft>
                <a:spcPct val="0"/>
              </a:spcAft>
              <a:buClrTx/>
              <a:buSzTx/>
              <a:buFontTx/>
              <a:buChar char="•"/>
            </a:pPr>
            <a:r>
              <a:rPr lang="en-US" altLang="en-US" sz="1500" b="1" dirty="0"/>
              <a:t>Previous Contacts</a:t>
            </a:r>
            <a:r>
              <a:rPr lang="en-US" altLang="en-US" sz="1500" dirty="0"/>
              <a:t>: The average number of previous contacts is about 0.6, with a median of 0, indicating that most clients have had no prior interactions. The standard deviation is 2.3.</a:t>
            </a:r>
          </a:p>
          <a:p>
            <a:pPr marL="0" lvl="0" indent="0" eaLnBrk="0" fontAlgn="base" hangingPunct="0">
              <a:lnSpc>
                <a:spcPct val="100000"/>
              </a:lnSpc>
              <a:spcBef>
                <a:spcPct val="0"/>
              </a:spcBef>
              <a:spcAft>
                <a:spcPct val="0"/>
              </a:spcAft>
              <a:buClrTx/>
              <a:buSzTx/>
              <a:buFontTx/>
              <a:buChar char="•"/>
            </a:pPr>
            <a:r>
              <a:rPr lang="en-US" altLang="en-US" sz="1500" b="1" dirty="0"/>
              <a:t>Duration of Interactions</a:t>
            </a:r>
            <a:r>
              <a:rPr lang="en-US" altLang="en-US" sz="1500" dirty="0"/>
              <a:t>: The average duration of interactions is approximately 257.9 seconds, with a median of 180 seconds and a high standard deviation of 257.5 seconds, suggesting variability in interaction lengths.</a:t>
            </a:r>
          </a:p>
        </p:txBody>
      </p:sp>
      <p:sp>
        <p:nvSpPr>
          <p:cNvPr id="5" name="Title 1">
            <a:extLst>
              <a:ext uri="{FF2B5EF4-FFF2-40B4-BE49-F238E27FC236}">
                <a16:creationId xmlns:a16="http://schemas.microsoft.com/office/drawing/2014/main" id="{D9CBDB41-22E4-40CA-84F9-9375DBF20029}"/>
              </a:ext>
            </a:extLst>
          </p:cNvPr>
          <p:cNvSpPr txBox="1">
            <a:spLocks/>
          </p:cNvSpPr>
          <p:nvPr/>
        </p:nvSpPr>
        <p:spPr>
          <a:xfrm>
            <a:off x="104775" y="1038224"/>
            <a:ext cx="5743575" cy="84772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latin typeface="+mn-lt"/>
              </a:rPr>
              <a:t> a. Derive summary statistics (mean, median, standard deviation) for relevant columns. </a:t>
            </a:r>
          </a:p>
        </p:txBody>
      </p:sp>
      <p:pic>
        <p:nvPicPr>
          <p:cNvPr id="6" name="Picture 5">
            <a:extLst>
              <a:ext uri="{FF2B5EF4-FFF2-40B4-BE49-F238E27FC236}">
                <a16:creationId xmlns:a16="http://schemas.microsoft.com/office/drawing/2014/main" id="{2ADFDEA6-08BF-49C3-9CAE-C14901AD9ACF}"/>
              </a:ext>
            </a:extLst>
          </p:cNvPr>
          <p:cNvPicPr>
            <a:picLocks noChangeAspect="1"/>
          </p:cNvPicPr>
          <p:nvPr/>
        </p:nvPicPr>
        <p:blipFill rotWithShape="1">
          <a:blip r:embed="rId2"/>
          <a:srcRect b="11975"/>
          <a:stretch/>
        </p:blipFill>
        <p:spPr>
          <a:xfrm>
            <a:off x="5762625" y="838199"/>
            <a:ext cx="6238875" cy="1676401"/>
          </a:xfrm>
          <a:prstGeom prst="rect">
            <a:avLst/>
          </a:prstGeom>
        </p:spPr>
      </p:pic>
    </p:spTree>
    <p:extLst>
      <p:ext uri="{BB962C8B-B14F-4D97-AF65-F5344CB8AC3E}">
        <p14:creationId xmlns:p14="http://schemas.microsoft.com/office/powerpoint/2010/main" val="151459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8178229" y="4941082"/>
            <a:ext cx="4013771" cy="1580440"/>
          </a:xfrm>
        </p:spPr>
        <p:txBody>
          <a:bodyPr>
            <a:normAutofit/>
          </a:bodyPr>
          <a:lstStyle/>
          <a:p>
            <a:pPr algn="ctr"/>
            <a:r>
              <a:rPr lang="en-US" sz="1800" dirty="0"/>
              <a:t>CMA ACMA CGMA KARAN BHANUSHALI</a:t>
            </a:r>
          </a:p>
          <a:p>
            <a:pPr algn="ctr"/>
            <a:r>
              <a:rPr lang="en-US" sz="1800" dirty="0"/>
              <a:t>HERO VIRED – BATCH 13</a:t>
            </a:r>
          </a:p>
        </p:txBody>
      </p:sp>
      <p:pic>
        <p:nvPicPr>
          <p:cNvPr id="7" name="Picture 6">
            <a:extLst>
              <a:ext uri="{FF2B5EF4-FFF2-40B4-BE49-F238E27FC236}">
                <a16:creationId xmlns:a16="http://schemas.microsoft.com/office/drawing/2014/main" id="{D8FB321E-D684-412F-8954-09925FC8E52C}"/>
              </a:ext>
            </a:extLst>
          </p:cNvPr>
          <p:cNvPicPr>
            <a:picLocks noChangeAspect="1"/>
          </p:cNvPicPr>
          <p:nvPr/>
        </p:nvPicPr>
        <p:blipFill>
          <a:blip r:embed="rId2"/>
          <a:stretch>
            <a:fillRect/>
          </a:stretch>
        </p:blipFill>
        <p:spPr>
          <a:xfrm>
            <a:off x="886808" y="959671"/>
            <a:ext cx="6027700" cy="5444116"/>
          </a:xfrm>
          <a:prstGeom prst="rect">
            <a:avLst/>
          </a:prstGeom>
        </p:spPr>
      </p:pic>
    </p:spTree>
    <p:extLst>
      <p:ext uri="{BB962C8B-B14F-4D97-AF65-F5344CB8AC3E}">
        <p14:creationId xmlns:p14="http://schemas.microsoft.com/office/powerpoint/2010/main" val="256616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5DF97F-D96B-4139-A49A-3DF56E1F6A40}"/>
              </a:ext>
            </a:extLst>
          </p:cNvPr>
          <p:cNvSpPr txBox="1">
            <a:spLocks/>
          </p:cNvSpPr>
          <p:nvPr/>
        </p:nvSpPr>
        <p:spPr>
          <a:xfrm>
            <a:off x="1419225" y="114300"/>
            <a:ext cx="9144000" cy="723900"/>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br>
              <a:rPr lang="en-US" dirty="0"/>
            </a:br>
            <a:r>
              <a:rPr lang="en-US" dirty="0"/>
              <a:t> 2. Descriptive Statistics</a:t>
            </a:r>
          </a:p>
        </p:txBody>
      </p:sp>
      <p:sp>
        <p:nvSpPr>
          <p:cNvPr id="10" name="Title 1">
            <a:extLst>
              <a:ext uri="{FF2B5EF4-FFF2-40B4-BE49-F238E27FC236}">
                <a16:creationId xmlns:a16="http://schemas.microsoft.com/office/drawing/2014/main" id="{714AFDF7-B10B-487C-ADD6-16AC982EEB01}"/>
              </a:ext>
            </a:extLst>
          </p:cNvPr>
          <p:cNvSpPr txBox="1">
            <a:spLocks/>
          </p:cNvSpPr>
          <p:nvPr/>
        </p:nvSpPr>
        <p:spPr>
          <a:xfrm>
            <a:off x="104775" y="1038224"/>
            <a:ext cx="5743575" cy="84772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Examine the distribution of the target variable, indicating responses to the term deposit campaign. </a:t>
            </a:r>
            <a:endParaRPr lang="en-US" sz="1600" cap="none" dirty="0">
              <a:latin typeface="+mn-lt"/>
            </a:endParaRPr>
          </a:p>
        </p:txBody>
      </p:sp>
      <p:pic>
        <p:nvPicPr>
          <p:cNvPr id="11" name="Picture 10">
            <a:extLst>
              <a:ext uri="{FF2B5EF4-FFF2-40B4-BE49-F238E27FC236}">
                <a16:creationId xmlns:a16="http://schemas.microsoft.com/office/drawing/2014/main" id="{2144E540-D813-413C-BA11-FAFA0400D724}"/>
              </a:ext>
            </a:extLst>
          </p:cNvPr>
          <p:cNvPicPr>
            <a:picLocks noChangeAspect="1"/>
          </p:cNvPicPr>
          <p:nvPr/>
        </p:nvPicPr>
        <p:blipFill rotWithShape="1">
          <a:blip r:embed="rId2"/>
          <a:srcRect t="1158"/>
          <a:stretch/>
        </p:blipFill>
        <p:spPr>
          <a:xfrm>
            <a:off x="5991225" y="1276350"/>
            <a:ext cx="5581650" cy="4933950"/>
          </a:xfrm>
          <a:prstGeom prst="rect">
            <a:avLst/>
          </a:prstGeom>
        </p:spPr>
      </p:pic>
      <p:sp>
        <p:nvSpPr>
          <p:cNvPr id="12" name="Content Placeholder 2">
            <a:extLst>
              <a:ext uri="{FF2B5EF4-FFF2-40B4-BE49-F238E27FC236}">
                <a16:creationId xmlns:a16="http://schemas.microsoft.com/office/drawing/2014/main" id="{BEF5E254-A908-4912-9616-A2F4FD052BAB}"/>
              </a:ext>
            </a:extLst>
          </p:cNvPr>
          <p:cNvSpPr>
            <a:spLocks noGrp="1"/>
          </p:cNvSpPr>
          <p:nvPr>
            <p:ph idx="1"/>
          </p:nvPr>
        </p:nvSpPr>
        <p:spPr>
          <a:xfrm>
            <a:off x="209550" y="2581274"/>
            <a:ext cx="5743575" cy="3633788"/>
          </a:xfrm>
        </p:spPr>
        <p:txBody>
          <a:bodyPr>
            <a:noAutofit/>
          </a:bodyPr>
          <a:lstStyle/>
          <a:p>
            <a:pPr marL="0" lvl="0" indent="0" eaLnBrk="0" fontAlgn="base" hangingPunct="0">
              <a:lnSpc>
                <a:spcPct val="100000"/>
              </a:lnSpc>
              <a:spcBef>
                <a:spcPct val="0"/>
              </a:spcBef>
              <a:spcAft>
                <a:spcPct val="0"/>
              </a:spcAft>
              <a:buClrTx/>
              <a:buSzTx/>
              <a:buFontTx/>
              <a:buChar char="•"/>
            </a:pPr>
            <a:r>
              <a:rPr lang="en-US" altLang="en-US" sz="1500" b="1" dirty="0"/>
              <a:t>Insights</a:t>
            </a:r>
            <a:r>
              <a:rPr lang="en-US" altLang="en-US" sz="1500" dirty="0"/>
              <a:t>:</a:t>
            </a:r>
          </a:p>
          <a:p>
            <a:pPr marL="0" lvl="0" indent="0" eaLnBrk="0" fontAlgn="base" hangingPunct="0">
              <a:lnSpc>
                <a:spcPct val="100000"/>
              </a:lnSpc>
              <a:spcBef>
                <a:spcPct val="0"/>
              </a:spcBef>
              <a:spcAft>
                <a:spcPct val="0"/>
              </a:spcAft>
              <a:buClrTx/>
              <a:buSzTx/>
              <a:buNone/>
            </a:pPr>
            <a:endParaRPr lang="en-US" altLang="en-US" sz="1500" dirty="0"/>
          </a:p>
          <a:p>
            <a:pPr marL="0" lvl="0" indent="0" eaLnBrk="0" fontAlgn="base" hangingPunct="0">
              <a:lnSpc>
                <a:spcPct val="100000"/>
              </a:lnSpc>
              <a:spcBef>
                <a:spcPct val="0"/>
              </a:spcBef>
              <a:spcAft>
                <a:spcPct val="0"/>
              </a:spcAft>
              <a:buClrTx/>
              <a:buSzTx/>
              <a:buFontTx/>
              <a:buChar char="•"/>
            </a:pPr>
            <a:r>
              <a:rPr lang="en-US" altLang="en-US" sz="1500" dirty="0"/>
              <a:t>A substantial majority of respondents (88.24%) did not express a positive response.</a:t>
            </a:r>
          </a:p>
          <a:p>
            <a:pPr marL="0" lvl="0" indent="0" eaLnBrk="0" fontAlgn="base" hangingPunct="0">
              <a:lnSpc>
                <a:spcPct val="100000"/>
              </a:lnSpc>
              <a:spcBef>
                <a:spcPct val="0"/>
              </a:spcBef>
              <a:spcAft>
                <a:spcPct val="0"/>
              </a:spcAft>
              <a:buClrTx/>
              <a:buSzTx/>
              <a:buNone/>
            </a:pPr>
            <a:endParaRPr lang="en-US" altLang="en-US" sz="1500" dirty="0"/>
          </a:p>
          <a:p>
            <a:pPr marL="0" lvl="0" indent="0" eaLnBrk="0" fontAlgn="base" hangingPunct="0">
              <a:lnSpc>
                <a:spcPct val="100000"/>
              </a:lnSpc>
              <a:spcBef>
                <a:spcPct val="0"/>
              </a:spcBef>
              <a:spcAft>
                <a:spcPct val="0"/>
              </a:spcAft>
              <a:buClrTx/>
              <a:buSzTx/>
              <a:buFontTx/>
              <a:buChar char="•"/>
            </a:pPr>
            <a:r>
              <a:rPr lang="en-US" altLang="en-US" sz="1500" dirty="0"/>
              <a:t>A smaller segment (11.69%) provided an affirmative response.</a:t>
            </a:r>
          </a:p>
          <a:p>
            <a:pPr marL="0" lvl="0" indent="0" eaLnBrk="0" fontAlgn="base" hangingPunct="0">
              <a:lnSpc>
                <a:spcPct val="100000"/>
              </a:lnSpc>
              <a:spcBef>
                <a:spcPct val="0"/>
              </a:spcBef>
              <a:spcAft>
                <a:spcPct val="0"/>
              </a:spcAft>
              <a:buClrTx/>
              <a:buSzTx/>
              <a:buNone/>
            </a:pPr>
            <a:endParaRPr lang="en-US" altLang="en-US" sz="1500" dirty="0"/>
          </a:p>
          <a:p>
            <a:pPr marL="0" lvl="0" indent="0" eaLnBrk="0" fontAlgn="base" hangingPunct="0">
              <a:lnSpc>
                <a:spcPct val="100000"/>
              </a:lnSpc>
              <a:spcBef>
                <a:spcPct val="0"/>
              </a:spcBef>
              <a:spcAft>
                <a:spcPct val="0"/>
              </a:spcAft>
              <a:buClrTx/>
              <a:buSzTx/>
              <a:buFontTx/>
              <a:buChar char="•"/>
            </a:pPr>
            <a:r>
              <a:rPr lang="en-US" altLang="en-US" sz="1500" dirty="0"/>
              <a:t>A negligible proportion (0.07%) did not provide any response.</a:t>
            </a:r>
          </a:p>
          <a:p>
            <a:pPr marL="0" lvl="0" indent="0" eaLnBrk="0" fontAlgn="base" hangingPunct="0">
              <a:lnSpc>
                <a:spcPct val="100000"/>
              </a:lnSpc>
              <a:spcBef>
                <a:spcPct val="0"/>
              </a:spcBef>
              <a:spcAft>
                <a:spcPct val="0"/>
              </a:spcAft>
              <a:buClrTx/>
              <a:buSzTx/>
              <a:buFontTx/>
              <a:buChar char="•"/>
            </a:pPr>
            <a:endParaRPr lang="en-US" altLang="en-US" sz="1500" dirty="0"/>
          </a:p>
          <a:p>
            <a:pPr marL="0" lvl="0" indent="0" eaLnBrk="0" fontAlgn="base" hangingPunct="0">
              <a:lnSpc>
                <a:spcPct val="100000"/>
              </a:lnSpc>
              <a:spcBef>
                <a:spcPct val="0"/>
              </a:spcBef>
              <a:spcAft>
                <a:spcPct val="0"/>
              </a:spcAft>
              <a:buClrTx/>
              <a:buSzTx/>
              <a:buNone/>
            </a:pPr>
            <a:endParaRPr lang="en-US" altLang="en-US" sz="1500" dirty="0"/>
          </a:p>
          <a:p>
            <a:pPr marL="0" lvl="0" indent="0" eaLnBrk="0" fontAlgn="base" hangingPunct="0">
              <a:lnSpc>
                <a:spcPct val="100000"/>
              </a:lnSpc>
              <a:spcBef>
                <a:spcPct val="0"/>
              </a:spcBef>
              <a:spcAft>
                <a:spcPct val="0"/>
              </a:spcAft>
              <a:buClrTx/>
              <a:buSzTx/>
              <a:buFontTx/>
              <a:buChar char="•"/>
            </a:pPr>
            <a:r>
              <a:rPr lang="en-US" altLang="en-US" sz="1500" b="1" dirty="0"/>
              <a:t>Conclusion</a:t>
            </a:r>
            <a:r>
              <a:rPr lang="en-US" altLang="en-US" sz="1500" dirty="0"/>
              <a:t>: The data reflects a predominance of negative responses within the dataset, suggesting potential areas for further engagement or analysis.</a:t>
            </a:r>
          </a:p>
        </p:txBody>
      </p:sp>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419225" y="247650"/>
            <a:ext cx="9144000" cy="395286"/>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pPr algn="ctr"/>
            <a:r>
              <a:rPr lang="en-US" dirty="0"/>
              <a:t> 3. Univariate Analysis </a:t>
            </a:r>
          </a:p>
        </p:txBody>
      </p:sp>
      <p:sp>
        <p:nvSpPr>
          <p:cNvPr id="9" name="Title 1">
            <a:extLst>
              <a:ext uri="{FF2B5EF4-FFF2-40B4-BE49-F238E27FC236}">
                <a16:creationId xmlns:a16="http://schemas.microsoft.com/office/drawing/2014/main" id="{99FF12E6-CF10-4520-9A6F-33844944D49F}"/>
              </a:ext>
            </a:extLst>
          </p:cNvPr>
          <p:cNvSpPr txBox="1">
            <a:spLocks/>
          </p:cNvSpPr>
          <p:nvPr/>
        </p:nvSpPr>
        <p:spPr>
          <a:xfrm>
            <a:off x="0" y="626267"/>
            <a:ext cx="4916556" cy="8310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a. Examine the distribution of individual key features, such as age, balance, and call duration. </a:t>
            </a:r>
            <a:endParaRPr lang="en-US" sz="1600" cap="none" dirty="0">
              <a:latin typeface="+mn-lt"/>
            </a:endParaRPr>
          </a:p>
        </p:txBody>
      </p:sp>
      <p:pic>
        <p:nvPicPr>
          <p:cNvPr id="10" name="Picture 9">
            <a:extLst>
              <a:ext uri="{FF2B5EF4-FFF2-40B4-BE49-F238E27FC236}">
                <a16:creationId xmlns:a16="http://schemas.microsoft.com/office/drawing/2014/main" id="{A8C49D6F-E21E-4478-BC18-6EC070304D60}"/>
              </a:ext>
            </a:extLst>
          </p:cNvPr>
          <p:cNvPicPr>
            <a:picLocks noChangeAspect="1"/>
          </p:cNvPicPr>
          <p:nvPr/>
        </p:nvPicPr>
        <p:blipFill rotWithShape="1">
          <a:blip r:embed="rId2"/>
          <a:srcRect l="76"/>
          <a:stretch/>
        </p:blipFill>
        <p:spPr>
          <a:xfrm>
            <a:off x="4916556" y="559856"/>
            <a:ext cx="7275444" cy="1294872"/>
          </a:xfrm>
          <a:prstGeom prst="rect">
            <a:avLst/>
          </a:prstGeom>
        </p:spPr>
      </p:pic>
      <p:sp>
        <p:nvSpPr>
          <p:cNvPr id="11" name="Content Placeholder 2">
            <a:extLst>
              <a:ext uri="{FF2B5EF4-FFF2-40B4-BE49-F238E27FC236}">
                <a16:creationId xmlns:a16="http://schemas.microsoft.com/office/drawing/2014/main" id="{319218FC-59E4-4D3F-A9DB-A23F95614393}"/>
              </a:ext>
            </a:extLst>
          </p:cNvPr>
          <p:cNvSpPr>
            <a:spLocks noGrp="1"/>
          </p:cNvSpPr>
          <p:nvPr>
            <p:ph idx="1"/>
          </p:nvPr>
        </p:nvSpPr>
        <p:spPr>
          <a:xfrm>
            <a:off x="-1" y="4221689"/>
            <a:ext cx="12192001" cy="2321985"/>
          </a:xfrm>
        </p:spPr>
        <p:txBody>
          <a:bodyPr>
            <a:noAutofit/>
          </a:bodyPr>
          <a:lstStyle/>
          <a:p>
            <a:r>
              <a:rPr lang="en-US" sz="1600" b="1" dirty="0"/>
              <a:t>Age</a:t>
            </a:r>
          </a:p>
          <a:p>
            <a:r>
              <a:rPr lang="en-US" sz="1600" dirty="0"/>
              <a:t>The </a:t>
            </a:r>
            <a:r>
              <a:rPr lang="en-US" sz="1600" b="1" dirty="0"/>
              <a:t>age</a:t>
            </a:r>
            <a:r>
              <a:rPr lang="en-US" sz="1600" dirty="0"/>
              <a:t> feature shows a mean of 41(40.93) years with a standard deviation of 10.62 years, indicating a fairly broad age range, from a minimum of 18 years to a maximum of 95 years.</a:t>
            </a:r>
          </a:p>
          <a:p>
            <a:r>
              <a:rPr lang="en-US" sz="1600" dirty="0"/>
              <a:t>The slight positive skewness (0.69) suggests that there are more younger individuals in the dataset, with fewer older respondents. This demographic diversity may have implications for understanding customer preferences and tailoring marketing strategies to different age groups.</a:t>
            </a:r>
          </a:p>
          <a:p>
            <a:r>
              <a:rPr lang="en-US" sz="1600" dirty="0"/>
              <a:t>The distribution of age can inform targeted outreach efforts, ensuring that messaging resonates with various segments of the population.</a:t>
            </a:r>
          </a:p>
        </p:txBody>
      </p:sp>
      <p:pic>
        <p:nvPicPr>
          <p:cNvPr id="12" name="Picture 11">
            <a:extLst>
              <a:ext uri="{FF2B5EF4-FFF2-40B4-BE49-F238E27FC236}">
                <a16:creationId xmlns:a16="http://schemas.microsoft.com/office/drawing/2014/main" id="{F217A6B0-3205-4535-BE43-03516E5913AF}"/>
              </a:ext>
            </a:extLst>
          </p:cNvPr>
          <p:cNvPicPr>
            <a:picLocks noChangeAspect="1"/>
          </p:cNvPicPr>
          <p:nvPr/>
        </p:nvPicPr>
        <p:blipFill>
          <a:blip r:embed="rId3"/>
          <a:stretch>
            <a:fillRect/>
          </a:stretch>
        </p:blipFill>
        <p:spPr>
          <a:xfrm>
            <a:off x="-1" y="1854728"/>
            <a:ext cx="11982451" cy="2433637"/>
          </a:xfrm>
          <a:prstGeom prst="rect">
            <a:avLst/>
          </a:prstGeom>
        </p:spPr>
      </p:pic>
    </p:spTree>
    <p:extLst>
      <p:ext uri="{BB962C8B-B14F-4D97-AF65-F5344CB8AC3E}">
        <p14:creationId xmlns:p14="http://schemas.microsoft.com/office/powerpoint/2010/main" val="138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524000" y="-38099"/>
            <a:ext cx="9144000" cy="723900"/>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dirty="0"/>
          </a:p>
          <a:p>
            <a:pPr algn="ctr"/>
            <a:r>
              <a:rPr lang="en-US" dirty="0"/>
              <a:t> 3. Univariate Analysis </a:t>
            </a:r>
          </a:p>
        </p:txBody>
      </p:sp>
      <p:sp>
        <p:nvSpPr>
          <p:cNvPr id="9" name="Title 1">
            <a:extLst>
              <a:ext uri="{FF2B5EF4-FFF2-40B4-BE49-F238E27FC236}">
                <a16:creationId xmlns:a16="http://schemas.microsoft.com/office/drawing/2014/main" id="{99FF12E6-CF10-4520-9A6F-33844944D49F}"/>
              </a:ext>
            </a:extLst>
          </p:cNvPr>
          <p:cNvSpPr txBox="1">
            <a:spLocks/>
          </p:cNvSpPr>
          <p:nvPr/>
        </p:nvSpPr>
        <p:spPr>
          <a:xfrm>
            <a:off x="190499" y="633440"/>
            <a:ext cx="9591675" cy="43815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a. Examine the distribution of individual key features, such as age, balance, and call duration. </a:t>
            </a:r>
            <a:endParaRPr lang="en-US" sz="1600" cap="none" dirty="0">
              <a:latin typeface="+mn-lt"/>
            </a:endParaRPr>
          </a:p>
        </p:txBody>
      </p:sp>
      <p:sp>
        <p:nvSpPr>
          <p:cNvPr id="11" name="Content Placeholder 2">
            <a:extLst>
              <a:ext uri="{FF2B5EF4-FFF2-40B4-BE49-F238E27FC236}">
                <a16:creationId xmlns:a16="http://schemas.microsoft.com/office/drawing/2014/main" id="{319218FC-59E4-4D3F-A9DB-A23F95614393}"/>
              </a:ext>
            </a:extLst>
          </p:cNvPr>
          <p:cNvSpPr>
            <a:spLocks noGrp="1"/>
          </p:cNvSpPr>
          <p:nvPr>
            <p:ph idx="1"/>
          </p:nvPr>
        </p:nvSpPr>
        <p:spPr>
          <a:xfrm>
            <a:off x="0" y="3850699"/>
            <a:ext cx="12192000" cy="2557576"/>
          </a:xfrm>
        </p:spPr>
        <p:txBody>
          <a:bodyPr>
            <a:noAutofit/>
          </a:bodyPr>
          <a:lstStyle/>
          <a:p>
            <a:r>
              <a:rPr lang="en-US" sz="1600" b="1" dirty="0"/>
              <a:t>Balance</a:t>
            </a:r>
          </a:p>
          <a:p>
            <a:r>
              <a:rPr lang="en-US" sz="1600" dirty="0"/>
              <a:t>The </a:t>
            </a:r>
            <a:r>
              <a:rPr lang="en-US" sz="1600" b="1" dirty="0"/>
              <a:t>balance</a:t>
            </a:r>
            <a:r>
              <a:rPr lang="en-US" sz="1600" dirty="0"/>
              <a:t> feature has a mean of $1,362.27 and a considerable standard deviation of $3,044.77, indicating significant variability in account balances. The minimum balance is -$8,019.00, suggesting some customers may be in debt, while the maximum balance reaches an impressive $102,127.00.</a:t>
            </a:r>
          </a:p>
          <a:p>
            <a:r>
              <a:rPr lang="en-US" sz="1600" dirty="0"/>
              <a:t>The skewness of 8.36 indicates a strong positive skew, implying that a small number of individuals hold disproportionately high balances. The high kurtosis (140.75) further confirms the presence of extreme values within this feature.</a:t>
            </a:r>
          </a:p>
          <a:p>
            <a:r>
              <a:rPr lang="en-US" sz="1600" dirty="0"/>
              <a:t>Understanding balance distributions is crucial for financial institutions as it can guide product offerings, risk assessments, and customer segmentation strategies. For instance, special services could be designed for high-balance customers, while risk management strategies may be necessary for those with negative balances.</a:t>
            </a:r>
          </a:p>
        </p:txBody>
      </p:sp>
      <p:pic>
        <p:nvPicPr>
          <p:cNvPr id="2" name="Picture 1">
            <a:extLst>
              <a:ext uri="{FF2B5EF4-FFF2-40B4-BE49-F238E27FC236}">
                <a16:creationId xmlns:a16="http://schemas.microsoft.com/office/drawing/2014/main" id="{4E07FFE5-E415-4216-974C-E1E87BDF88CC}"/>
              </a:ext>
            </a:extLst>
          </p:cNvPr>
          <p:cNvPicPr>
            <a:picLocks noChangeAspect="1"/>
          </p:cNvPicPr>
          <p:nvPr/>
        </p:nvPicPr>
        <p:blipFill>
          <a:blip r:embed="rId2"/>
          <a:stretch>
            <a:fillRect/>
          </a:stretch>
        </p:blipFill>
        <p:spPr>
          <a:xfrm>
            <a:off x="190498" y="1190625"/>
            <a:ext cx="11087102" cy="2660074"/>
          </a:xfrm>
          <a:prstGeom prst="rect">
            <a:avLst/>
          </a:prstGeom>
        </p:spPr>
      </p:pic>
    </p:spTree>
    <p:extLst>
      <p:ext uri="{BB962C8B-B14F-4D97-AF65-F5344CB8AC3E}">
        <p14:creationId xmlns:p14="http://schemas.microsoft.com/office/powerpoint/2010/main" val="116839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524000" y="-38099"/>
            <a:ext cx="9144000" cy="723900"/>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dirty="0"/>
          </a:p>
          <a:p>
            <a:pPr algn="ctr"/>
            <a:r>
              <a:rPr lang="en-US" dirty="0"/>
              <a:t> 3. Univariate Analysis </a:t>
            </a:r>
          </a:p>
        </p:txBody>
      </p:sp>
      <p:sp>
        <p:nvSpPr>
          <p:cNvPr id="9" name="Title 1">
            <a:extLst>
              <a:ext uri="{FF2B5EF4-FFF2-40B4-BE49-F238E27FC236}">
                <a16:creationId xmlns:a16="http://schemas.microsoft.com/office/drawing/2014/main" id="{99FF12E6-CF10-4520-9A6F-33844944D49F}"/>
              </a:ext>
            </a:extLst>
          </p:cNvPr>
          <p:cNvSpPr txBox="1">
            <a:spLocks/>
          </p:cNvSpPr>
          <p:nvPr/>
        </p:nvSpPr>
        <p:spPr>
          <a:xfrm>
            <a:off x="190499" y="633440"/>
            <a:ext cx="9591675" cy="43815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a. Examine the distribution of individual key features, such as age, balance, and call duration. </a:t>
            </a:r>
            <a:endParaRPr lang="en-US" sz="1600" cap="none" dirty="0">
              <a:latin typeface="+mn-lt"/>
            </a:endParaRPr>
          </a:p>
        </p:txBody>
      </p:sp>
      <p:sp>
        <p:nvSpPr>
          <p:cNvPr id="11" name="Content Placeholder 2">
            <a:extLst>
              <a:ext uri="{FF2B5EF4-FFF2-40B4-BE49-F238E27FC236}">
                <a16:creationId xmlns:a16="http://schemas.microsoft.com/office/drawing/2014/main" id="{319218FC-59E4-4D3F-A9DB-A23F95614393}"/>
              </a:ext>
            </a:extLst>
          </p:cNvPr>
          <p:cNvSpPr>
            <a:spLocks noGrp="1"/>
          </p:cNvSpPr>
          <p:nvPr>
            <p:ph idx="1"/>
          </p:nvPr>
        </p:nvSpPr>
        <p:spPr>
          <a:xfrm>
            <a:off x="0" y="3850699"/>
            <a:ext cx="12192000" cy="2557576"/>
          </a:xfrm>
        </p:spPr>
        <p:txBody>
          <a:bodyPr>
            <a:noAutofit/>
          </a:bodyPr>
          <a:lstStyle/>
          <a:p>
            <a:r>
              <a:rPr lang="en-US" sz="1600" b="1" dirty="0"/>
              <a:t>Total Seconds</a:t>
            </a:r>
          </a:p>
          <a:p>
            <a:r>
              <a:rPr lang="en-US" sz="1600" dirty="0"/>
              <a:t>The </a:t>
            </a:r>
            <a:r>
              <a:rPr lang="en-US" sz="1600" b="1" dirty="0"/>
              <a:t>total seconds</a:t>
            </a:r>
            <a:r>
              <a:rPr lang="en-US" sz="1600" dirty="0"/>
              <a:t> feature reflects interaction duration, with a mean of 257.93 seconds and a standard deviation of 257.53 seconds. The duration ranges from 0 seconds to a maximum of 4,918 seconds, indicating varying levels of customer engagement during interactions.</a:t>
            </a:r>
          </a:p>
          <a:p>
            <a:r>
              <a:rPr lang="en-US" sz="1600" dirty="0"/>
              <a:t>The strong positive skewness (3.14) suggests that while most interactions are relatively short, there are a few lengthy engagements, possibly indicating complex inquiries or issues requiring more time.</a:t>
            </a:r>
          </a:p>
          <a:p>
            <a:r>
              <a:rPr lang="en-US" sz="1600" dirty="0"/>
              <a:t>This variability can help organizations assess their customer service performance and identify opportunities for improving efficiency. Understanding the context behind longer interactions may lead to enhanced training for staff or the development of more effective self-service options for customers.</a:t>
            </a:r>
          </a:p>
        </p:txBody>
      </p:sp>
      <p:pic>
        <p:nvPicPr>
          <p:cNvPr id="3" name="Picture 2">
            <a:extLst>
              <a:ext uri="{FF2B5EF4-FFF2-40B4-BE49-F238E27FC236}">
                <a16:creationId xmlns:a16="http://schemas.microsoft.com/office/drawing/2014/main" id="{367AC10F-9B5A-442E-9633-E99FE1617219}"/>
              </a:ext>
            </a:extLst>
          </p:cNvPr>
          <p:cNvPicPr>
            <a:picLocks noChangeAspect="1"/>
          </p:cNvPicPr>
          <p:nvPr/>
        </p:nvPicPr>
        <p:blipFill rotWithShape="1">
          <a:blip r:embed="rId2"/>
          <a:srcRect t="4695"/>
          <a:stretch/>
        </p:blipFill>
        <p:spPr>
          <a:xfrm>
            <a:off x="190499" y="1071592"/>
            <a:ext cx="11782426" cy="2500284"/>
          </a:xfrm>
          <a:prstGeom prst="rect">
            <a:avLst/>
          </a:prstGeom>
        </p:spPr>
      </p:pic>
    </p:spTree>
    <p:extLst>
      <p:ext uri="{BB962C8B-B14F-4D97-AF65-F5344CB8AC3E}">
        <p14:creationId xmlns:p14="http://schemas.microsoft.com/office/powerpoint/2010/main" val="375180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524000" y="-38099"/>
            <a:ext cx="9144000" cy="723900"/>
          </a:xfrm>
          <a:prstGeom prst="rect">
            <a:avLst/>
          </a:prstGeom>
        </p:spPr>
        <p:txBody>
          <a:bodyPr vert="horz" lIns="91440" tIns="45720" rIns="91440" bIns="45720" rtlCol="0" anchor="b">
            <a:normAutofit fontScale="450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dirty="0"/>
          </a:p>
          <a:p>
            <a:endParaRPr lang="en-US" dirty="0"/>
          </a:p>
          <a:p>
            <a:pPr algn="ctr"/>
            <a:r>
              <a:rPr lang="en-US" sz="5300" dirty="0"/>
              <a:t> 4. Bivariate Analysis </a:t>
            </a:r>
          </a:p>
        </p:txBody>
      </p:sp>
      <p:sp>
        <p:nvSpPr>
          <p:cNvPr id="9" name="Title 1">
            <a:extLst>
              <a:ext uri="{FF2B5EF4-FFF2-40B4-BE49-F238E27FC236}">
                <a16:creationId xmlns:a16="http://schemas.microsoft.com/office/drawing/2014/main" id="{99FF12E6-CF10-4520-9A6F-33844944D49F}"/>
              </a:ext>
            </a:extLst>
          </p:cNvPr>
          <p:cNvSpPr txBox="1">
            <a:spLocks/>
          </p:cNvSpPr>
          <p:nvPr/>
        </p:nvSpPr>
        <p:spPr>
          <a:xfrm>
            <a:off x="190499" y="633440"/>
            <a:ext cx="6115051" cy="633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 a. Evaluate the relationship between independent variables and the target variable. </a:t>
            </a:r>
            <a:endParaRPr lang="en-US" sz="1600" cap="none" dirty="0">
              <a:latin typeface="+mn-lt"/>
            </a:endParaRPr>
          </a:p>
        </p:txBody>
      </p:sp>
      <p:pic>
        <p:nvPicPr>
          <p:cNvPr id="2" name="Picture 1">
            <a:extLst>
              <a:ext uri="{FF2B5EF4-FFF2-40B4-BE49-F238E27FC236}">
                <a16:creationId xmlns:a16="http://schemas.microsoft.com/office/drawing/2014/main" id="{D5D4E83D-40BD-4A41-8853-0E9079CDFEAA}"/>
              </a:ext>
            </a:extLst>
          </p:cNvPr>
          <p:cNvPicPr>
            <a:picLocks noChangeAspect="1"/>
          </p:cNvPicPr>
          <p:nvPr/>
        </p:nvPicPr>
        <p:blipFill>
          <a:blip r:embed="rId2"/>
          <a:stretch>
            <a:fillRect/>
          </a:stretch>
        </p:blipFill>
        <p:spPr>
          <a:xfrm>
            <a:off x="6180961" y="545319"/>
            <a:ext cx="6011039" cy="6017405"/>
          </a:xfrm>
          <a:prstGeom prst="rect">
            <a:avLst/>
          </a:prstGeom>
        </p:spPr>
      </p:pic>
      <p:sp>
        <p:nvSpPr>
          <p:cNvPr id="4" name="Rectangle 3">
            <a:extLst>
              <a:ext uri="{FF2B5EF4-FFF2-40B4-BE49-F238E27FC236}">
                <a16:creationId xmlns:a16="http://schemas.microsoft.com/office/drawing/2014/main" id="{B220FC57-89A0-448D-AE40-372AE25F6F86}"/>
              </a:ext>
            </a:extLst>
          </p:cNvPr>
          <p:cNvSpPr/>
          <p:nvPr/>
        </p:nvSpPr>
        <p:spPr>
          <a:xfrm>
            <a:off x="152398" y="1266825"/>
            <a:ext cx="6553202" cy="5139869"/>
          </a:xfrm>
          <a:prstGeom prst="rect">
            <a:avLst/>
          </a:prstGeom>
        </p:spPr>
        <p:txBody>
          <a:bodyPr wrap="square">
            <a:spAutoFit/>
          </a:bodyPr>
          <a:lstStyle/>
          <a:p>
            <a:r>
              <a:rPr lang="en-US" sz="1400" b="1" dirty="0"/>
              <a:t>1. Total Seconds: 0.39</a:t>
            </a:r>
          </a:p>
          <a:p>
            <a:r>
              <a:rPr lang="en-US" sz="1200" dirty="0"/>
              <a:t>   - This feature exhibits the strongest positive correlation with the response variable, indicating that longer interaction times are associated with a higher likelihood of positive responses. Organizations should prioritize enhancing engagement during interactions to improve response rates.</a:t>
            </a:r>
          </a:p>
          <a:p>
            <a:r>
              <a:rPr lang="en-US" sz="1400" b="1" dirty="0"/>
              <a:t>2. </a:t>
            </a:r>
            <a:r>
              <a:rPr lang="en-US" sz="1400" b="1" dirty="0" err="1"/>
              <a:t>Pdays</a:t>
            </a:r>
            <a:r>
              <a:rPr lang="en-US" sz="1400" b="1" dirty="0"/>
              <a:t>: 0.10</a:t>
            </a:r>
          </a:p>
          <a:p>
            <a:r>
              <a:rPr lang="en-US" sz="1200" dirty="0"/>
              <a:t>   - The positive correlation suggests that the recency of contact influences response likelihood. Implementing strategies to ensure timely follow-ups after previous contacts may significantly enhance customer engagement.</a:t>
            </a:r>
          </a:p>
          <a:p>
            <a:r>
              <a:rPr lang="en-US" sz="1400" b="1" dirty="0"/>
              <a:t>3. Previous Contacts: 0.09</a:t>
            </a:r>
          </a:p>
          <a:p>
            <a:r>
              <a:rPr lang="en-US" sz="1200" dirty="0"/>
              <a:t>   - This feature indicates that a greater number of prior contacts is somewhat associated with increased positive responses. Organizations should leverage historical interactions to build rapport and trust with customers, potentially improving future engagement.</a:t>
            </a:r>
          </a:p>
          <a:p>
            <a:r>
              <a:rPr lang="en-US" sz="1400" b="1" dirty="0"/>
              <a:t>4. Education: 0.07</a:t>
            </a:r>
          </a:p>
          <a:p>
            <a:r>
              <a:rPr lang="en-US" sz="1200" dirty="0"/>
              <a:t>   - The correlation with education implies that higher educational attainment may correlate with an increased likelihood of positive responses. Tailoring communication and marketing efforts to consider customers’ educational backgrounds may enhance engagement effectiveness.</a:t>
            </a:r>
          </a:p>
          <a:p>
            <a:r>
              <a:rPr lang="en-US" sz="1400" b="1" dirty="0"/>
              <a:t>5. Housing: -0.14</a:t>
            </a:r>
          </a:p>
          <a:p>
            <a:r>
              <a:rPr lang="en-US" sz="1200" dirty="0"/>
              <a:t>   - This feature reveals a moderate negative correlation, suggesting that customers with housing loans are less likely to respond positively. Addressing potential financial concerns related to housing in outreach efforts could be crucial for improving response rates among this demographic.</a:t>
            </a:r>
          </a:p>
          <a:p>
            <a:endParaRPr lang="en-US" sz="1200" dirty="0"/>
          </a:p>
          <a:p>
            <a:r>
              <a:rPr lang="en-US" sz="1400" b="1" dirty="0"/>
              <a:t>Overall Conclusion</a:t>
            </a:r>
          </a:p>
          <a:p>
            <a:r>
              <a:rPr lang="en-US" sz="1200" dirty="0"/>
              <a:t>By focusing on these top five features, organizations can develop targeted strategies to enhance customer engagement and increase the likelihood of positive responses. Enhancing interaction quality, ensuring timely follow-ups, and tailoring communications based on education and financial circumstances will lead to more effective outreach initiatives and improved customer relationships.</a:t>
            </a:r>
          </a:p>
        </p:txBody>
      </p:sp>
    </p:spTree>
    <p:extLst>
      <p:ext uri="{BB962C8B-B14F-4D97-AF65-F5344CB8AC3E}">
        <p14:creationId xmlns:p14="http://schemas.microsoft.com/office/powerpoint/2010/main" val="173648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57C0FA1-4409-4296-8F01-9F56EAE97320}"/>
              </a:ext>
            </a:extLst>
          </p:cNvPr>
          <p:cNvSpPr txBox="1">
            <a:spLocks/>
          </p:cNvSpPr>
          <p:nvPr/>
        </p:nvSpPr>
        <p:spPr>
          <a:xfrm>
            <a:off x="1524000" y="-38099"/>
            <a:ext cx="9144000" cy="723900"/>
          </a:xfrm>
          <a:prstGeom prst="rect">
            <a:avLst/>
          </a:prstGeom>
        </p:spPr>
        <p:txBody>
          <a:bodyPr vert="horz" lIns="91440" tIns="45720" rIns="91440" bIns="45720" rtlCol="0" anchor="b">
            <a:normAutofit fontScale="45000" lnSpcReduction="20000"/>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endParaRPr lang="en-US" dirty="0"/>
          </a:p>
          <a:p>
            <a:endParaRPr lang="en-US" dirty="0"/>
          </a:p>
          <a:p>
            <a:pPr algn="ctr"/>
            <a:r>
              <a:rPr lang="en-US" sz="5300" dirty="0"/>
              <a:t> 4. Bivariate Analysis </a:t>
            </a:r>
          </a:p>
        </p:txBody>
      </p:sp>
      <p:sp>
        <p:nvSpPr>
          <p:cNvPr id="9" name="Title 1">
            <a:extLst>
              <a:ext uri="{FF2B5EF4-FFF2-40B4-BE49-F238E27FC236}">
                <a16:creationId xmlns:a16="http://schemas.microsoft.com/office/drawing/2014/main" id="{99FF12E6-CF10-4520-9A6F-33844944D49F}"/>
              </a:ext>
            </a:extLst>
          </p:cNvPr>
          <p:cNvSpPr txBox="1">
            <a:spLocks/>
          </p:cNvSpPr>
          <p:nvPr/>
        </p:nvSpPr>
        <p:spPr>
          <a:xfrm>
            <a:off x="190499" y="633440"/>
            <a:ext cx="11725277" cy="633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a:lstStyle>
          <a:p>
            <a:r>
              <a:rPr lang="en-US" sz="1600" cap="none" dirty="0"/>
              <a:t>b. Analyze how features like age, job type, education, marital status, etc., Associate with the success of the term deposit campaign, using visualizations like bar charts, stacked bar charts, and heat maps. </a:t>
            </a:r>
            <a:endParaRPr lang="en-US" sz="1600" cap="none" dirty="0">
              <a:latin typeface="+mn-lt"/>
            </a:endParaRPr>
          </a:p>
        </p:txBody>
      </p:sp>
      <p:sp>
        <p:nvSpPr>
          <p:cNvPr id="4" name="Rectangle 3">
            <a:extLst>
              <a:ext uri="{FF2B5EF4-FFF2-40B4-BE49-F238E27FC236}">
                <a16:creationId xmlns:a16="http://schemas.microsoft.com/office/drawing/2014/main" id="{B220FC57-89A0-448D-AE40-372AE25F6F86}"/>
              </a:ext>
            </a:extLst>
          </p:cNvPr>
          <p:cNvSpPr/>
          <p:nvPr/>
        </p:nvSpPr>
        <p:spPr>
          <a:xfrm>
            <a:off x="0" y="3124200"/>
            <a:ext cx="11725277" cy="3477875"/>
          </a:xfrm>
          <a:prstGeom prst="rect">
            <a:avLst/>
          </a:prstGeom>
        </p:spPr>
        <p:txBody>
          <a:bodyPr wrap="square">
            <a:spAutoFit/>
          </a:bodyPr>
          <a:lstStyle/>
          <a:p>
            <a:pPr marL="171450" indent="-171450">
              <a:buFont typeface="Wingdings" panose="05000000000000000000" pitchFamily="2" charset="2"/>
              <a:buChar char="§"/>
            </a:pPr>
            <a:r>
              <a:rPr lang="en-US" sz="1400" b="1" dirty="0"/>
              <a:t>Response Rate by Job </a:t>
            </a:r>
          </a:p>
          <a:p>
            <a:pPr marL="628650" lvl="1" indent="-171450">
              <a:buFont typeface="Courier New" panose="02070309020205020404" pitchFamily="49" charset="0"/>
              <a:buChar char="o"/>
            </a:pPr>
            <a:r>
              <a:rPr lang="en-US" sz="1200" dirty="0"/>
              <a:t>“High "No Response" rates are observed in blue-collar, management, and services sectors.</a:t>
            </a:r>
          </a:p>
          <a:p>
            <a:pPr marL="628650" lvl="1" indent="-171450">
              <a:buFont typeface="Courier New" panose="02070309020205020404" pitchFamily="49" charset="0"/>
              <a:buChar char="o"/>
            </a:pPr>
            <a:r>
              <a:rPr lang="en-US" sz="1200" dirty="0"/>
              <a:t>Students and the self-employed show lower counts with a more balanced response distribution. </a:t>
            </a:r>
          </a:p>
          <a:p>
            <a:pPr marL="628650" lvl="1" indent="-171450">
              <a:buFont typeface="Courier New" panose="02070309020205020404" pitchFamily="49" charset="0"/>
              <a:buChar char="o"/>
            </a:pPr>
            <a:r>
              <a:rPr lang="en-US" sz="1200" dirty="0"/>
              <a:t>"Yes" responses are minimal across all job categories.</a:t>
            </a:r>
          </a:p>
          <a:p>
            <a:pPr marL="171450" indent="-171450">
              <a:buFont typeface="Arial" panose="020B0604020202020204" pitchFamily="34" charset="0"/>
              <a:buChar char="•"/>
            </a:pPr>
            <a:r>
              <a:rPr lang="en-US" sz="1200" b="1" dirty="0"/>
              <a:t>Conclusion:</a:t>
            </a:r>
            <a:r>
              <a:rPr lang="en-US" sz="1200" dirty="0"/>
              <a:t> Blue-collar, management, and service workers exhibit the highest non-response rates, indicating low overall engagement across professions.</a:t>
            </a:r>
          </a:p>
          <a:p>
            <a:pPr marL="171450" indent="-171450">
              <a:buFont typeface="Wingdings" panose="05000000000000000000" pitchFamily="2" charset="2"/>
              <a:buChar char="§"/>
            </a:pPr>
            <a:endParaRPr lang="en-US" sz="1200" b="1" dirty="0"/>
          </a:p>
          <a:p>
            <a:pPr marL="171450" indent="-171450">
              <a:buFont typeface="Wingdings" panose="05000000000000000000" pitchFamily="2" charset="2"/>
              <a:buChar char="§"/>
            </a:pPr>
            <a:r>
              <a:rPr lang="en-US" sz="1400" b="1" dirty="0"/>
              <a:t>Response Rate by Education-</a:t>
            </a:r>
            <a:r>
              <a:rPr lang="en-US" sz="1400" dirty="0"/>
              <a:t> </a:t>
            </a:r>
          </a:p>
          <a:p>
            <a:pPr marL="628650" lvl="1" indent="-171450">
              <a:buFont typeface="Courier New" panose="02070309020205020404" pitchFamily="49" charset="0"/>
              <a:buChar char="o"/>
            </a:pPr>
            <a:r>
              <a:rPr lang="en-US" sz="1200" dirty="0"/>
              <a:t>Findings:  - Secondary education has the highest non-response rate, followed by primary education.</a:t>
            </a:r>
          </a:p>
          <a:p>
            <a:pPr marL="628650" lvl="1" indent="-171450">
              <a:buFont typeface="Courier New" panose="02070309020205020404" pitchFamily="49" charset="0"/>
              <a:buChar char="o"/>
            </a:pPr>
            <a:r>
              <a:rPr lang="en-US" sz="1200" dirty="0"/>
              <a:t>Tertiary education and unknown levels show lower overall engagement. </a:t>
            </a:r>
          </a:p>
          <a:p>
            <a:pPr marL="628650" lvl="1" indent="-171450">
              <a:buFont typeface="Courier New" panose="02070309020205020404" pitchFamily="49" charset="0"/>
              <a:buChar char="o"/>
            </a:pPr>
            <a:r>
              <a:rPr lang="en-US" sz="1200" dirty="0"/>
              <a:t>Very few "Yes" responses are recorded across all education levels.</a:t>
            </a:r>
          </a:p>
          <a:p>
            <a:pPr marL="171450" indent="-171450">
              <a:buFont typeface="Wingdings" panose="05000000000000000000" pitchFamily="2" charset="2"/>
              <a:buChar char="§"/>
            </a:pPr>
            <a:r>
              <a:rPr lang="en-US" sz="1200" b="1" dirty="0"/>
              <a:t>Conclusion:</a:t>
            </a:r>
            <a:r>
              <a:rPr lang="en-US" sz="1200" dirty="0"/>
              <a:t> Individuals with secondary education are the least likely to respond, while tertiary-educated individuals show slightly better engagement; however, positive responses remain low.</a:t>
            </a:r>
          </a:p>
          <a:p>
            <a:pPr marL="171450" indent="-171450">
              <a:buFont typeface="Wingdings" panose="05000000000000000000" pitchFamily="2" charset="2"/>
              <a:buChar char="§"/>
            </a:pPr>
            <a:endParaRPr lang="en-US" sz="1200" dirty="0"/>
          </a:p>
          <a:p>
            <a:pPr marL="171450" indent="-171450">
              <a:buFont typeface="Wingdings" panose="05000000000000000000" pitchFamily="2" charset="2"/>
              <a:buChar char="§"/>
            </a:pPr>
            <a:r>
              <a:rPr lang="en-US" sz="1400" b="1" dirty="0"/>
              <a:t>Response Rate by Marital Status: </a:t>
            </a:r>
          </a:p>
          <a:p>
            <a:pPr marL="628650" lvl="1" indent="-171450">
              <a:buFont typeface="Courier New" panose="02070309020205020404" pitchFamily="49" charset="0"/>
              <a:buChar char="o"/>
            </a:pPr>
            <a:r>
              <a:rPr lang="en-US" sz="1200" dirty="0"/>
              <a:t>Findings:  - Married individuals exhibit the highest non-response rate, followed by singles and divorced individuals.  </a:t>
            </a:r>
          </a:p>
          <a:p>
            <a:pPr marL="628650" lvl="1" indent="-171450">
              <a:buFont typeface="Courier New" panose="02070309020205020404" pitchFamily="49" charset="0"/>
              <a:buChar char="o"/>
            </a:pPr>
            <a:r>
              <a:rPr lang="en-US" sz="1200" dirty="0"/>
              <a:t>"Yes" responses are minimal across all categories.</a:t>
            </a:r>
          </a:p>
          <a:p>
            <a:endParaRPr lang="en-US" sz="1200" dirty="0"/>
          </a:p>
          <a:p>
            <a:pPr marL="171450" indent="-171450">
              <a:buFont typeface="Wingdings" panose="05000000000000000000" pitchFamily="2" charset="2"/>
              <a:buChar char="§"/>
            </a:pPr>
            <a:r>
              <a:rPr lang="en-US" sz="1200" b="1" dirty="0"/>
              <a:t>Conclusion: </a:t>
            </a:r>
            <a:r>
              <a:rPr lang="en-US" sz="1200" dirty="0"/>
              <a:t>Married individuals are the least engaged, with low positive response rates observed across all marital statuses.</a:t>
            </a:r>
          </a:p>
        </p:txBody>
      </p:sp>
      <p:pic>
        <p:nvPicPr>
          <p:cNvPr id="3" name="Picture 2">
            <a:extLst>
              <a:ext uri="{FF2B5EF4-FFF2-40B4-BE49-F238E27FC236}">
                <a16:creationId xmlns:a16="http://schemas.microsoft.com/office/drawing/2014/main" id="{11E751D4-F6E7-4BE0-8CC3-969F25EBFC89}"/>
              </a:ext>
            </a:extLst>
          </p:cNvPr>
          <p:cNvPicPr>
            <a:picLocks noChangeAspect="1"/>
          </p:cNvPicPr>
          <p:nvPr/>
        </p:nvPicPr>
        <p:blipFill rotWithShape="1">
          <a:blip r:embed="rId2"/>
          <a:srcRect b="50000"/>
          <a:stretch/>
        </p:blipFill>
        <p:spPr>
          <a:xfrm>
            <a:off x="104775" y="1266825"/>
            <a:ext cx="11896725" cy="1857375"/>
          </a:xfrm>
          <a:prstGeom prst="rect">
            <a:avLst/>
          </a:prstGeom>
        </p:spPr>
      </p:pic>
    </p:spTree>
    <p:extLst>
      <p:ext uri="{BB962C8B-B14F-4D97-AF65-F5344CB8AC3E}">
        <p14:creationId xmlns:p14="http://schemas.microsoft.com/office/powerpoint/2010/main" val="23709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 and fitness presentation (widescreen)</Template>
  <TotalTime>313</TotalTime>
  <Words>6675</Words>
  <Application>Microsoft Office PowerPoint</Application>
  <PresentationFormat>Widescreen</PresentationFormat>
  <Paragraphs>496</Paragraphs>
  <Slides>30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 New</vt:lpstr>
      <vt:lpstr>Wingdings</vt:lpstr>
      <vt:lpstr>Health Fitness 16x9</vt:lpstr>
      <vt:lpstr>Cma acma cgma Karan bhanushali</vt:lpstr>
      <vt:lpstr>Aim and vision</vt:lpstr>
      <vt:lpstr>2. Descriptive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Pictures layout</dc:title>
  <dc:creator>ADMIN</dc:creator>
  <cp:lastModifiedBy>ADMIN</cp:lastModifiedBy>
  <cp:revision>141</cp:revision>
  <dcterms:created xsi:type="dcterms:W3CDTF">2024-10-25T08:01:25Z</dcterms:created>
  <dcterms:modified xsi:type="dcterms:W3CDTF">2024-10-26T05:24:33Z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