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86" r:id="rId7"/>
    <p:sldId id="288" r:id="rId8"/>
    <p:sldId id="289" r:id="rId9"/>
    <p:sldId id="290" r:id="rId10"/>
    <p:sldId id="294" r:id="rId11"/>
    <p:sldId id="295" r:id="rId12"/>
    <p:sldId id="296"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AE86C-3CC2-4190-9DF2-05191A1FE182}">
          <p14:sldIdLst>
            <p14:sldId id="256"/>
            <p14:sldId id="258"/>
            <p14:sldId id="286"/>
            <p14:sldId id="288"/>
            <p14:sldId id="289"/>
            <p14:sldId id="290"/>
            <p14:sldId id="294"/>
            <p14:sldId id="295"/>
            <p14:sldId id="296"/>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SQL ASSIGNMENT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478917"/>
          </a:xfrm>
        </p:spPr>
        <p:txBody>
          <a:bodyPr/>
          <a:lstStyle/>
          <a:p>
            <a:pPr algn="ctr"/>
            <a:r>
              <a:rPr lang="en-US" b="1" dirty="0"/>
              <a:t>U.S. Food and Drug Administration</a:t>
            </a:r>
            <a:endParaRPr lang="en-US" dirty="0"/>
          </a:p>
        </p:txBody>
      </p:sp>
      <p:sp>
        <p:nvSpPr>
          <p:cNvPr id="4" name="Subtitle 2">
            <a:extLst>
              <a:ext uri="{FF2B5EF4-FFF2-40B4-BE49-F238E27FC236}">
                <a16:creationId xmlns:a16="http://schemas.microsoft.com/office/drawing/2014/main" id="{1E42470C-8689-44F1-9D5D-A1AE97F449A8}"/>
              </a:ext>
            </a:extLst>
          </p:cNvPr>
          <p:cNvSpPr txBox="1">
            <a:spLocks/>
          </p:cNvSpPr>
          <p:nvPr/>
        </p:nvSpPr>
        <p:spPr>
          <a:xfrm>
            <a:off x="238125" y="5880379"/>
            <a:ext cx="4555256" cy="977621"/>
          </a:xfrm>
          <a:prstGeom prst="rect">
            <a:avLst/>
          </a:prstGeom>
        </p:spPr>
        <p:txBody>
          <a:bodyPr vert="horz" lIns="91440" tIns="91440" rIns="91440" bIns="91440" rtlCol="0">
            <a:normAutofit fontScale="55000" lnSpcReduction="20000"/>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3200" dirty="0" err="1">
                <a:solidFill>
                  <a:schemeClr val="bg1"/>
                </a:solidFill>
              </a:rPr>
              <a:t>Cma</a:t>
            </a:r>
            <a:r>
              <a:rPr lang="en-US" sz="3200" dirty="0">
                <a:solidFill>
                  <a:schemeClr val="bg1"/>
                </a:solidFill>
              </a:rPr>
              <a:t> </a:t>
            </a:r>
            <a:r>
              <a:rPr lang="en-US" sz="3200" dirty="0" err="1">
                <a:solidFill>
                  <a:schemeClr val="bg1"/>
                </a:solidFill>
              </a:rPr>
              <a:t>acma</a:t>
            </a:r>
            <a:r>
              <a:rPr lang="en-US" sz="3200" dirty="0">
                <a:solidFill>
                  <a:schemeClr val="bg1"/>
                </a:solidFill>
              </a:rPr>
              <a:t> </a:t>
            </a:r>
            <a:r>
              <a:rPr lang="en-US" sz="3200" dirty="0" err="1">
                <a:solidFill>
                  <a:schemeClr val="bg1"/>
                </a:solidFill>
              </a:rPr>
              <a:t>cgma</a:t>
            </a:r>
            <a:r>
              <a:rPr lang="en-US" sz="3200" dirty="0">
                <a:solidFill>
                  <a:schemeClr val="bg1"/>
                </a:solidFill>
              </a:rPr>
              <a:t> Karan </a:t>
            </a:r>
            <a:r>
              <a:rPr lang="en-US" sz="3200" dirty="0" err="1">
                <a:solidFill>
                  <a:schemeClr val="bg1"/>
                </a:solidFill>
              </a:rPr>
              <a:t>bhanushali</a:t>
            </a:r>
            <a:endParaRPr lang="en-US" sz="3200" dirty="0">
              <a:solidFill>
                <a:schemeClr val="bg1"/>
              </a:solidFill>
            </a:endParaRPr>
          </a:p>
          <a:p>
            <a:r>
              <a:rPr lang="en-US" sz="3200" dirty="0">
                <a:solidFill>
                  <a:schemeClr val="bg1"/>
                </a:solidFill>
              </a:rPr>
              <a:t>Hero </a:t>
            </a:r>
            <a:r>
              <a:rPr lang="en-US" sz="3200" dirty="0" err="1">
                <a:solidFill>
                  <a:schemeClr val="bg1"/>
                </a:solidFill>
              </a:rPr>
              <a:t>Vired</a:t>
            </a:r>
            <a:r>
              <a:rPr lang="en-US" sz="3200" dirty="0">
                <a:solidFill>
                  <a:schemeClr val="bg1"/>
                </a:solidFill>
              </a:rPr>
              <a:t> – Batch 13</a:t>
            </a:r>
            <a:endParaRPr lang="en-US"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
        <p:nvSpPr>
          <p:cNvPr id="3" name="Subtitle 2">
            <a:extLst>
              <a:ext uri="{FF2B5EF4-FFF2-40B4-BE49-F238E27FC236}">
                <a16:creationId xmlns:a16="http://schemas.microsoft.com/office/drawing/2014/main" id="{7E2BB9D7-A75F-425C-8520-0A96D717E6E9}"/>
              </a:ext>
            </a:extLst>
          </p:cNvPr>
          <p:cNvSpPr txBox="1">
            <a:spLocks/>
          </p:cNvSpPr>
          <p:nvPr/>
        </p:nvSpPr>
        <p:spPr>
          <a:xfrm>
            <a:off x="238125" y="5880379"/>
            <a:ext cx="4555256" cy="977621"/>
          </a:xfrm>
          <a:prstGeom prst="rect">
            <a:avLst/>
          </a:prstGeom>
        </p:spPr>
        <p:txBody>
          <a:bodyPr vert="horz" lIns="91440" tIns="91440" rIns="91440" bIns="91440" rtlCol="0">
            <a:normAutofit fontScale="55000" lnSpcReduction="20000"/>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3200" dirty="0" err="1">
                <a:solidFill>
                  <a:schemeClr val="bg1"/>
                </a:solidFill>
              </a:rPr>
              <a:t>Cma</a:t>
            </a:r>
            <a:r>
              <a:rPr lang="en-US" sz="3200" dirty="0">
                <a:solidFill>
                  <a:schemeClr val="bg1"/>
                </a:solidFill>
              </a:rPr>
              <a:t> </a:t>
            </a:r>
            <a:r>
              <a:rPr lang="en-US" sz="3200" dirty="0" err="1">
                <a:solidFill>
                  <a:schemeClr val="bg1"/>
                </a:solidFill>
              </a:rPr>
              <a:t>acma</a:t>
            </a:r>
            <a:r>
              <a:rPr lang="en-US" sz="3200" dirty="0">
                <a:solidFill>
                  <a:schemeClr val="bg1"/>
                </a:solidFill>
              </a:rPr>
              <a:t> </a:t>
            </a:r>
            <a:r>
              <a:rPr lang="en-US" sz="3200" dirty="0" err="1">
                <a:solidFill>
                  <a:schemeClr val="bg1"/>
                </a:solidFill>
              </a:rPr>
              <a:t>cgma</a:t>
            </a:r>
            <a:r>
              <a:rPr lang="en-US" sz="3200" dirty="0">
                <a:solidFill>
                  <a:schemeClr val="bg1"/>
                </a:solidFill>
              </a:rPr>
              <a:t> Karan </a:t>
            </a:r>
            <a:r>
              <a:rPr lang="en-US" sz="3200" dirty="0" err="1">
                <a:solidFill>
                  <a:schemeClr val="bg1"/>
                </a:solidFill>
              </a:rPr>
              <a:t>bhanushali</a:t>
            </a:r>
            <a:endParaRPr lang="en-US" sz="3200" dirty="0">
              <a:solidFill>
                <a:schemeClr val="bg1"/>
              </a:solidFill>
            </a:endParaRPr>
          </a:p>
          <a:p>
            <a:r>
              <a:rPr lang="en-US" sz="3200" dirty="0">
                <a:solidFill>
                  <a:schemeClr val="bg1"/>
                </a:solidFill>
              </a:rPr>
              <a:t>Hero </a:t>
            </a:r>
            <a:r>
              <a:rPr lang="en-US" sz="3200" dirty="0" err="1">
                <a:solidFill>
                  <a:schemeClr val="bg1"/>
                </a:solidFill>
              </a:rPr>
              <a:t>Vired</a:t>
            </a:r>
            <a:r>
              <a:rPr lang="en-US" sz="3200" dirty="0">
                <a:solidFill>
                  <a:schemeClr val="bg1"/>
                </a:solidFill>
              </a:rPr>
              <a:t> – Batch 13</a:t>
            </a:r>
            <a:endParaRPr lang="en-US" dirty="0">
              <a:solidFill>
                <a:schemeClr val="bg1"/>
              </a:solidFill>
            </a:endParaRPr>
          </a:p>
        </p:txBody>
      </p:sp>
    </p:spTree>
    <p:extLst>
      <p:ext uri="{BB962C8B-B14F-4D97-AF65-F5344CB8AC3E}">
        <p14:creationId xmlns:p14="http://schemas.microsoft.com/office/powerpoint/2010/main" val="28886273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Task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518901" cy="4775415"/>
          </a:xfrm>
        </p:spPr>
        <p:txBody>
          <a:bodyPr/>
          <a:lstStyle/>
          <a:p>
            <a:pPr marL="0" indent="0">
              <a:buNone/>
            </a:pPr>
            <a:r>
              <a:rPr lang="en-US" dirty="0"/>
              <a:t>1. Determine the number of drugs approved each year and provide insights into the yearly trends.</a:t>
            </a:r>
          </a:p>
          <a:p>
            <a:pPr marL="0" indent="0">
              <a:buNone/>
            </a:pPr>
            <a:r>
              <a:rPr lang="en-US" dirty="0"/>
              <a:t>Answer: From 1955 to 1996 only one drug only one drug is approved in a single year from 1997 the trend has changed drastically from 124 drugs in 1997 to 2288 in 2016 as and when the drugs are required they have been approved.</a:t>
            </a:r>
          </a:p>
          <a:p>
            <a:pPr marL="0" indent="0">
              <a:buNone/>
            </a:pPr>
            <a:endParaRPr lang="en-US" dirty="0"/>
          </a:p>
          <a:p>
            <a:pPr marL="0" indent="0">
              <a:buNone/>
            </a:pPr>
            <a:r>
              <a:rPr lang="en-US" dirty="0"/>
              <a:t>2. Identify the top three years that got the highest and lowest approvals, in descending and ascending order, respectively.</a:t>
            </a:r>
          </a:p>
          <a:p>
            <a:pPr marL="0" indent="0">
              <a:buNone/>
            </a:pPr>
            <a:r>
              <a:rPr lang="en-US" dirty="0"/>
              <a:t>Answer: The top three years in ascending orders are 1955, 1955 and 1996 in descending orders are 2015, 2012 and 2011.</a:t>
            </a:r>
          </a:p>
          <a:p>
            <a:pPr marL="0" indent="0">
              <a:buNone/>
            </a:pPr>
            <a:endParaRPr lang="en-US" dirty="0"/>
          </a:p>
          <a:p>
            <a:pPr marL="0" indent="0">
              <a:buNone/>
            </a:pPr>
            <a:r>
              <a:rPr lang="en-US" dirty="0"/>
              <a:t>3. Explore approval trends over the years based on sponsors.</a:t>
            </a:r>
          </a:p>
          <a:p>
            <a:pPr marL="0" indent="0">
              <a:buNone/>
            </a:pPr>
            <a:r>
              <a:rPr lang="en-US" dirty="0"/>
              <a:t>Answer: COREPHARMA has the highest number of approval i.e. 10 followed by PARKEDALE with 5 approvals KING PHARMS, LEDERLE with 4 each.</a:t>
            </a:r>
          </a:p>
          <a:p>
            <a:pPr marL="0" indent="0">
              <a:buNone/>
            </a:pPr>
            <a:endParaRPr lang="en-US" dirty="0"/>
          </a:p>
          <a:p>
            <a:pPr marL="0" indent="0">
              <a:buNone/>
            </a:pPr>
            <a:r>
              <a:rPr lang="en-US" dirty="0"/>
              <a:t>4. Rank sponsors based on the total number of approvals they received each year between 1939 and 1960.</a:t>
            </a:r>
          </a:p>
          <a:p>
            <a:pPr marL="0" indent="0">
              <a:buNone/>
            </a:pPr>
            <a:r>
              <a:rPr lang="en-US" dirty="0"/>
              <a:t>Answer: Based on the approvals between 1939 and 1960 LEDERLE with 13 approvals and KING PHARMS with 11, 10 and 9 approvals tops the list.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Task 02</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518901" cy="5054815"/>
          </a:xfrm>
        </p:spPr>
        <p:txBody>
          <a:bodyPr/>
          <a:lstStyle/>
          <a:p>
            <a:pPr marL="0" indent="0">
              <a:buNone/>
            </a:pPr>
            <a:r>
              <a:rPr lang="en-US" dirty="0"/>
              <a:t>1. Group products based on </a:t>
            </a:r>
            <a:r>
              <a:rPr lang="en-US" dirty="0" err="1"/>
              <a:t>MarketingStatus</a:t>
            </a:r>
            <a:r>
              <a:rPr lang="en-US" dirty="0"/>
              <a:t>. Provide meaningful insights into the segmentation patterns.</a:t>
            </a:r>
          </a:p>
          <a:p>
            <a:pPr marL="0" indent="0">
              <a:buNone/>
            </a:pPr>
            <a:r>
              <a:rPr lang="en-US" dirty="0"/>
              <a:t>Answer: According to the </a:t>
            </a:r>
            <a:r>
              <a:rPr lang="en-US" dirty="0" err="1"/>
              <a:t>MarketingStatus</a:t>
            </a:r>
            <a:r>
              <a:rPr lang="en-US" dirty="0"/>
              <a:t> there are 18344 products who are with the status 1 followed by 14209 products with status 2, 1231 products with status 3 and 681 products with status 4.</a:t>
            </a:r>
          </a:p>
          <a:p>
            <a:pPr marL="0" indent="0">
              <a:buNone/>
            </a:pPr>
            <a:endParaRPr lang="en-US" dirty="0"/>
          </a:p>
          <a:p>
            <a:pPr marL="0" indent="0">
              <a:buNone/>
            </a:pPr>
            <a:endParaRPr lang="en-US" dirty="0"/>
          </a:p>
          <a:p>
            <a:pPr marL="0" indent="0">
              <a:buNone/>
            </a:pPr>
            <a:r>
              <a:rPr lang="en-US" dirty="0"/>
              <a:t>2. Calculate the total number of applications for each </a:t>
            </a:r>
            <a:r>
              <a:rPr lang="en-US" dirty="0" err="1"/>
              <a:t>MarketingStatus</a:t>
            </a:r>
            <a:r>
              <a:rPr lang="en-US" dirty="0"/>
              <a:t> year-wise after the year 2010.</a:t>
            </a:r>
          </a:p>
          <a:p>
            <a:pPr marL="0" indent="0">
              <a:buNone/>
            </a:pPr>
            <a:r>
              <a:rPr lang="en-US" dirty="0"/>
              <a:t>Answer: Below is the number of application for each </a:t>
            </a:r>
            <a:r>
              <a:rPr lang="en-US" dirty="0" err="1"/>
              <a:t>MarketingStatus</a:t>
            </a:r>
            <a:r>
              <a:rPr lang="en-US" dirty="0"/>
              <a:t> year-wise after the year 2010.</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graphicFrame>
        <p:nvGraphicFramePr>
          <p:cNvPr id="4" name="Table 3">
            <a:extLst>
              <a:ext uri="{FF2B5EF4-FFF2-40B4-BE49-F238E27FC236}">
                <a16:creationId xmlns:a16="http://schemas.microsoft.com/office/drawing/2014/main" id="{D52CC784-95F1-4B89-A3FC-A96D8E796F0C}"/>
              </a:ext>
            </a:extLst>
          </p:cNvPr>
          <p:cNvGraphicFramePr>
            <a:graphicFrameLocks noGrp="1"/>
          </p:cNvGraphicFramePr>
          <p:nvPr>
            <p:extLst>
              <p:ext uri="{D42A27DB-BD31-4B8C-83A1-F6EECF244321}">
                <p14:modId xmlns:p14="http://schemas.microsoft.com/office/powerpoint/2010/main" val="1736035958"/>
              </p:ext>
            </p:extLst>
          </p:nvPr>
        </p:nvGraphicFramePr>
        <p:xfrm>
          <a:off x="577850" y="4333874"/>
          <a:ext cx="8870950" cy="1819278"/>
        </p:xfrm>
        <a:graphic>
          <a:graphicData uri="http://schemas.openxmlformats.org/drawingml/2006/table">
            <a:tbl>
              <a:tblPr>
                <a:tableStyleId>{5C22544A-7EE6-4342-B048-85BDC9FD1C3A}</a:tableStyleId>
              </a:tblPr>
              <a:tblGrid>
                <a:gridCol w="2151982">
                  <a:extLst>
                    <a:ext uri="{9D8B030D-6E8A-4147-A177-3AD203B41FA5}">
                      <a16:colId xmlns:a16="http://schemas.microsoft.com/office/drawing/2014/main" val="190588176"/>
                    </a:ext>
                  </a:extLst>
                </a:gridCol>
                <a:gridCol w="884704">
                  <a:extLst>
                    <a:ext uri="{9D8B030D-6E8A-4147-A177-3AD203B41FA5}">
                      <a16:colId xmlns:a16="http://schemas.microsoft.com/office/drawing/2014/main" val="2003002006"/>
                    </a:ext>
                  </a:extLst>
                </a:gridCol>
                <a:gridCol w="884704">
                  <a:extLst>
                    <a:ext uri="{9D8B030D-6E8A-4147-A177-3AD203B41FA5}">
                      <a16:colId xmlns:a16="http://schemas.microsoft.com/office/drawing/2014/main" val="1361554770"/>
                    </a:ext>
                  </a:extLst>
                </a:gridCol>
                <a:gridCol w="884704">
                  <a:extLst>
                    <a:ext uri="{9D8B030D-6E8A-4147-A177-3AD203B41FA5}">
                      <a16:colId xmlns:a16="http://schemas.microsoft.com/office/drawing/2014/main" val="1310952487"/>
                    </a:ext>
                  </a:extLst>
                </a:gridCol>
                <a:gridCol w="884704">
                  <a:extLst>
                    <a:ext uri="{9D8B030D-6E8A-4147-A177-3AD203B41FA5}">
                      <a16:colId xmlns:a16="http://schemas.microsoft.com/office/drawing/2014/main" val="1874616080"/>
                    </a:ext>
                  </a:extLst>
                </a:gridCol>
                <a:gridCol w="884704">
                  <a:extLst>
                    <a:ext uri="{9D8B030D-6E8A-4147-A177-3AD203B41FA5}">
                      <a16:colId xmlns:a16="http://schemas.microsoft.com/office/drawing/2014/main" val="131183471"/>
                    </a:ext>
                  </a:extLst>
                </a:gridCol>
                <a:gridCol w="884704">
                  <a:extLst>
                    <a:ext uri="{9D8B030D-6E8A-4147-A177-3AD203B41FA5}">
                      <a16:colId xmlns:a16="http://schemas.microsoft.com/office/drawing/2014/main" val="3534900927"/>
                    </a:ext>
                  </a:extLst>
                </a:gridCol>
                <a:gridCol w="1410744">
                  <a:extLst>
                    <a:ext uri="{9D8B030D-6E8A-4147-A177-3AD203B41FA5}">
                      <a16:colId xmlns:a16="http://schemas.microsoft.com/office/drawing/2014/main" val="4064243595"/>
                    </a:ext>
                  </a:extLst>
                </a:gridCol>
              </a:tblGrid>
              <a:tr h="303213">
                <a:tc>
                  <a:txBody>
                    <a:bodyPr/>
                    <a:lstStyle/>
                    <a:p>
                      <a:pPr algn="l" fontAlgn="b"/>
                      <a:r>
                        <a:rPr lang="en-US" sz="1100" u="none" strike="noStrike" dirty="0" err="1">
                          <a:effectLst/>
                        </a:rPr>
                        <a:t>ProductMktStatus</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2011</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2012</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2013</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2014</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2015</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2016</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5598928"/>
                  </a:ext>
                </a:extLst>
              </a:tr>
              <a:tr h="303213">
                <a:tc>
                  <a:txBody>
                    <a:bodyPr/>
                    <a:lstStyle/>
                    <a:p>
                      <a:pPr algn="l"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4373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4419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6654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6637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5941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4626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32650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7814840"/>
                  </a:ext>
                </a:extLst>
              </a:tr>
              <a:tr h="303213">
                <a:tc>
                  <a:txBody>
                    <a:bodyPr/>
                    <a:lstStyle/>
                    <a:p>
                      <a:pPr algn="l"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1272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5516749"/>
                  </a:ext>
                </a:extLst>
              </a:tr>
              <a:tr h="303213">
                <a:tc>
                  <a:txBody>
                    <a:bodyPr/>
                    <a:lstStyle/>
                    <a:p>
                      <a:pPr algn="l"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659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1009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462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4424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7288358"/>
                  </a:ext>
                </a:extLst>
              </a:tr>
              <a:tr h="303213">
                <a:tc>
                  <a:txBody>
                    <a:bodyPr/>
                    <a:lstStyle/>
                    <a:p>
                      <a:pPr algn="l"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292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1002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2657015"/>
                  </a:ext>
                </a:extLst>
              </a:tr>
              <a:tr h="303213">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5371</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5429</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7998</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7800</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7152</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5598</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39348</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16067959"/>
                  </a:ext>
                </a:extLst>
              </a:tr>
            </a:tbl>
          </a:graphicData>
        </a:graphic>
      </p:graphicFrame>
    </p:spTree>
    <p:extLst>
      <p:ext uri="{BB962C8B-B14F-4D97-AF65-F5344CB8AC3E}">
        <p14:creationId xmlns:p14="http://schemas.microsoft.com/office/powerpoint/2010/main" val="263724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Task 02</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518901" cy="5054815"/>
          </a:xfrm>
        </p:spPr>
        <p:txBody>
          <a:bodyPr/>
          <a:lstStyle/>
          <a:p>
            <a:pPr marL="0" indent="0">
              <a:buNone/>
            </a:pPr>
            <a:r>
              <a:rPr lang="en-US" dirty="0"/>
              <a:t>3. Identify the top </a:t>
            </a:r>
            <a:r>
              <a:rPr lang="en-US" dirty="0" err="1"/>
              <a:t>MarketingStatus</a:t>
            </a:r>
            <a:r>
              <a:rPr lang="en-US" dirty="0"/>
              <a:t> with the maximum number of applications and analyze its trend over time.</a:t>
            </a:r>
          </a:p>
          <a:p>
            <a:pPr marL="0" indent="0">
              <a:buNone/>
            </a:pPr>
            <a:r>
              <a:rPr lang="en-US" dirty="0"/>
              <a:t>Answer: There are 139424 applications with </a:t>
            </a:r>
            <a:r>
              <a:rPr lang="en-US" dirty="0" err="1"/>
              <a:t>MarketingStatus</a:t>
            </a:r>
            <a:r>
              <a:rPr lang="en-US" dirty="0"/>
              <a:t> as 1 followed by 98532 with </a:t>
            </a:r>
            <a:r>
              <a:rPr lang="en-US" dirty="0" err="1"/>
              <a:t>MarketingStatus</a:t>
            </a:r>
            <a:r>
              <a:rPr lang="en-US" dirty="0"/>
              <a:t> as 2, 5246 with </a:t>
            </a:r>
            <a:r>
              <a:rPr lang="en-US" dirty="0" err="1"/>
              <a:t>MarketingStatus</a:t>
            </a:r>
            <a:r>
              <a:rPr lang="en-US" dirty="0"/>
              <a:t> as 3 and 1367 with </a:t>
            </a:r>
            <a:r>
              <a:rPr lang="en-US" dirty="0" err="1"/>
              <a:t>MarketingStatus</a:t>
            </a:r>
            <a:r>
              <a:rPr lang="en-US" dirty="0"/>
              <a:t> as 4.</a:t>
            </a:r>
          </a:p>
          <a:p>
            <a:pPr marL="0" indent="0">
              <a:buNone/>
            </a:pPr>
            <a:endParaRPr lang="en-US" dirty="0"/>
          </a:p>
          <a:p>
            <a:pPr marL="0" indent="0">
              <a:buNone/>
            </a:pPr>
            <a:r>
              <a:rPr lang="en-US" b="1" dirty="0"/>
              <a:t>Trend over Time:</a:t>
            </a:r>
            <a:r>
              <a:rPr lang="en-US" dirty="0"/>
              <a:t> After 1952 the Number of applications are in the increasing order only from 18 application in 1952 to 4626 applications in 2016.</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1585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Task 03</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518901" cy="5054815"/>
          </a:xfrm>
        </p:spPr>
        <p:txBody>
          <a:bodyPr/>
          <a:lstStyle/>
          <a:p>
            <a:pPr marL="0" indent="0">
              <a:buNone/>
            </a:pPr>
            <a:r>
              <a:rPr lang="en-US" dirty="0"/>
              <a:t>1. Categorize Products by dosage form and analyze their distribution.</a:t>
            </a:r>
          </a:p>
          <a:p>
            <a:pPr marL="0" indent="0">
              <a:buNone/>
            </a:pPr>
            <a:r>
              <a:rPr lang="en-US" dirty="0"/>
              <a:t>Answer: TABLET;ORAL have topped in the Product by dosage categories with 13942 no. of products followed by</a:t>
            </a:r>
          </a:p>
          <a:p>
            <a:pPr marL="0" indent="0">
              <a:buNone/>
            </a:pPr>
            <a:r>
              <a:rPr lang="en-US" dirty="0"/>
              <a:t>INJECTABLE;INJECTION with 6173 no. of products.</a:t>
            </a:r>
          </a:p>
          <a:p>
            <a:pPr marL="0" indent="0">
              <a:buNone/>
            </a:pPr>
            <a:endParaRPr lang="en-US" dirty="0"/>
          </a:p>
          <a:p>
            <a:pPr marL="0" indent="0">
              <a:buNone/>
            </a:pPr>
            <a:r>
              <a:rPr lang="en-US" dirty="0"/>
              <a:t>2. Calculate the total number of approvals for each dosage form and identify the most successful forms.</a:t>
            </a:r>
          </a:p>
          <a:p>
            <a:pPr marL="0" indent="0">
              <a:buNone/>
            </a:pPr>
            <a:r>
              <a:rPr lang="en-US" dirty="0"/>
              <a:t>Answer: The most successful forms of dosage is 10MG with 6141 approvals followed by 5547 approvals of 100MG and 5541 approvals of 50MG.</a:t>
            </a:r>
          </a:p>
          <a:p>
            <a:pPr marL="0" indent="0">
              <a:buNone/>
            </a:pPr>
            <a:endParaRPr lang="en-US" dirty="0"/>
          </a:p>
          <a:p>
            <a:pPr marL="0" indent="0">
              <a:buNone/>
            </a:pPr>
            <a:r>
              <a:rPr lang="en-US" dirty="0"/>
              <a:t>3. Investigate yearly trends related to successful forms.</a:t>
            </a:r>
          </a:p>
          <a:p>
            <a:pPr marL="0" indent="0">
              <a:buNone/>
            </a:pPr>
            <a:r>
              <a:rPr lang="en-US" dirty="0"/>
              <a:t>Answer: Since 1978 INJECTABLES;INJECTION have shown a significant growth.</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2627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Task 04</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518901" cy="5054815"/>
          </a:xfrm>
        </p:spPr>
        <p:txBody>
          <a:bodyPr/>
          <a:lstStyle/>
          <a:p>
            <a:pPr marL="0" indent="0">
              <a:buNone/>
            </a:pPr>
            <a:r>
              <a:rPr lang="en-US" dirty="0"/>
              <a:t>1. Analyze drug approvals based on the therapeutic evaluation code (</a:t>
            </a:r>
            <a:r>
              <a:rPr lang="en-US" dirty="0" err="1"/>
              <a:t>TE_Code</a:t>
            </a:r>
            <a:r>
              <a:rPr lang="en-US" dirty="0"/>
              <a:t>).</a:t>
            </a:r>
          </a:p>
          <a:p>
            <a:pPr marL="0" indent="0">
              <a:buNone/>
            </a:pPr>
            <a:r>
              <a:rPr lang="en-US" dirty="0"/>
              <a:t>Answer: Based on the therapeutic evaluation code (</a:t>
            </a:r>
            <a:r>
              <a:rPr lang="en-US" dirty="0" err="1"/>
              <a:t>TE_Code</a:t>
            </a:r>
            <a:r>
              <a:rPr lang="en-US" dirty="0"/>
              <a:t>) 24410 drugs are approved.</a:t>
            </a:r>
          </a:p>
          <a:p>
            <a:pPr marL="0" indent="0">
              <a:buNone/>
            </a:pPr>
            <a:endParaRPr lang="en-US" dirty="0"/>
          </a:p>
          <a:p>
            <a:pPr marL="0" indent="0">
              <a:buNone/>
            </a:pPr>
            <a:r>
              <a:rPr lang="en-US" dirty="0"/>
              <a:t>2. Determine the therapeutic evaluation code (</a:t>
            </a:r>
            <a:r>
              <a:rPr lang="en-US" dirty="0" err="1"/>
              <a:t>TE_Code</a:t>
            </a:r>
            <a:r>
              <a:rPr lang="en-US" dirty="0"/>
              <a:t>) with the highest number of Approvals in each year.</a:t>
            </a:r>
          </a:p>
          <a:p>
            <a:pPr marL="0" indent="0">
              <a:buNone/>
            </a:pPr>
            <a:r>
              <a:rPr lang="en-US" dirty="0"/>
              <a:t>Answer: The Highest number of Approvals has came in the year 2002 with 1005 approvals followed by the year 1996 with 992 and year 1985 with 974 approvals.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5157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algn="ctr"/>
            <a:r>
              <a:rPr lang="en-US" dirty="0"/>
              <a:t>POWER BI</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705475" y="1673183"/>
            <a:ext cx="6257925" cy="1946318"/>
          </a:xfrm>
        </p:spPr>
        <p:txBody>
          <a:bodyPr/>
          <a:lstStyle/>
          <a:p>
            <a:pPr marL="0" indent="0">
              <a:buNone/>
            </a:pPr>
            <a:r>
              <a:rPr lang="en-US" dirty="0"/>
              <a:t>1. Visualize the yearly approval trends of drugs. Highlight any significant patterns and/or fluctuations, if any.</a:t>
            </a:r>
          </a:p>
          <a:p>
            <a:pPr marL="0" indent="0">
              <a:buNone/>
            </a:pPr>
            <a:r>
              <a:rPr lang="en-US" dirty="0"/>
              <a:t>Answer: There is an increasing trend in the approval of the drugs from the year 1982 with 2.9K approvals which peaked in the year 2002 with 5.7K approvals which further declined to 2.5K approvals in 2016.</a:t>
            </a:r>
          </a:p>
          <a:p>
            <a:pPr marL="0" indent="0">
              <a:buNone/>
            </a:pPr>
            <a:endParaRPr lang="en-US" dirty="0"/>
          </a:p>
          <a:p>
            <a:pPr marL="0" indent="0">
              <a:buNone/>
            </a:pPr>
            <a:r>
              <a:rPr lang="en-US" dirty="0">
                <a:solidFill>
                  <a:srgbClr val="FF0000"/>
                </a:solidFill>
              </a:rPr>
              <a:t> </a:t>
            </a:r>
          </a:p>
          <a:p>
            <a:pPr marL="0" indent="0">
              <a:buNone/>
            </a:pPr>
            <a:endParaRPr lang="en-US" dirty="0"/>
          </a:p>
          <a:p>
            <a:pPr marL="0" indent="0">
              <a:buNone/>
            </a:pPr>
            <a:r>
              <a:rPr lang="en-US" dirty="0"/>
              <a:t>2. Explore approval trends over the years based on different sponsors. Uncover patterns and changes in approval rates among sponsors.</a:t>
            </a:r>
          </a:p>
          <a:p>
            <a:pPr marL="0" indent="0">
              <a:buNone/>
            </a:pPr>
            <a:r>
              <a:rPr lang="en-US" dirty="0"/>
              <a:t>Answer: ZYDUS PHARMS USA INC has got the highest number of approvals. The  change in the approval rate among the sponsors moved from ZYDUS WORLDWIDE to ZYDUS PHARMS USA INC from the year 2005.</a:t>
            </a: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3" name="Picture 2">
            <a:extLst>
              <a:ext uri="{FF2B5EF4-FFF2-40B4-BE49-F238E27FC236}">
                <a16:creationId xmlns:a16="http://schemas.microsoft.com/office/drawing/2014/main" id="{53CD493A-C036-4E45-BFE0-DE40BB84DFDB}"/>
              </a:ext>
            </a:extLst>
          </p:cNvPr>
          <p:cNvPicPr>
            <a:picLocks noChangeAspect="1"/>
          </p:cNvPicPr>
          <p:nvPr/>
        </p:nvPicPr>
        <p:blipFill>
          <a:blip r:embed="rId2"/>
          <a:stretch>
            <a:fillRect/>
          </a:stretch>
        </p:blipFill>
        <p:spPr>
          <a:xfrm>
            <a:off x="0" y="1358856"/>
            <a:ext cx="5543550" cy="2893614"/>
          </a:xfrm>
          <a:prstGeom prst="rect">
            <a:avLst/>
          </a:prstGeom>
        </p:spPr>
      </p:pic>
      <p:pic>
        <p:nvPicPr>
          <p:cNvPr id="4" name="Picture 3">
            <a:extLst>
              <a:ext uri="{FF2B5EF4-FFF2-40B4-BE49-F238E27FC236}">
                <a16:creationId xmlns:a16="http://schemas.microsoft.com/office/drawing/2014/main" id="{8EEF3E2B-0AFB-43E6-A83F-E61650870353}"/>
              </a:ext>
            </a:extLst>
          </p:cNvPr>
          <p:cNvPicPr>
            <a:picLocks noChangeAspect="1"/>
          </p:cNvPicPr>
          <p:nvPr/>
        </p:nvPicPr>
        <p:blipFill>
          <a:blip r:embed="rId3"/>
          <a:stretch>
            <a:fillRect/>
          </a:stretch>
        </p:blipFill>
        <p:spPr>
          <a:xfrm>
            <a:off x="0" y="4252470"/>
            <a:ext cx="5543550" cy="2427730"/>
          </a:xfrm>
          <a:prstGeom prst="rect">
            <a:avLst/>
          </a:prstGeom>
        </p:spPr>
      </p:pic>
    </p:spTree>
    <p:extLst>
      <p:ext uri="{BB962C8B-B14F-4D97-AF65-F5344CB8AC3E}">
        <p14:creationId xmlns:p14="http://schemas.microsoft.com/office/powerpoint/2010/main" val="21308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algn="ctr"/>
            <a:r>
              <a:rPr lang="en-US" dirty="0"/>
              <a:t>POWER BI</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829300" y="1625385"/>
            <a:ext cx="6134100" cy="5054815"/>
          </a:xfrm>
        </p:spPr>
        <p:txBody>
          <a:bodyPr/>
          <a:lstStyle/>
          <a:p>
            <a:pPr marL="0" indent="0">
              <a:buNone/>
            </a:pPr>
            <a:r>
              <a:rPr lang="en-US" dirty="0"/>
              <a:t>3. Visualize the segmentation of products based on </a:t>
            </a:r>
            <a:r>
              <a:rPr lang="en-US" dirty="0" err="1"/>
              <a:t>MarketingStatus</a:t>
            </a:r>
            <a:r>
              <a:rPr lang="en-US" dirty="0"/>
              <a:t>. </a:t>
            </a:r>
          </a:p>
          <a:p>
            <a:pPr marL="0" indent="0">
              <a:buNone/>
            </a:pPr>
            <a:r>
              <a:rPr lang="en-US" dirty="0"/>
              <a:t>Answer: </a:t>
            </a:r>
            <a:r>
              <a:rPr lang="en-US" dirty="0" err="1"/>
              <a:t>ProductMktStatus</a:t>
            </a:r>
            <a:r>
              <a:rPr lang="en-US" dirty="0"/>
              <a:t> with Excellent status i.e. with 1 covers 52.23% of market share followed by Average with 41.23%, Below Average by 3.57% and Good with 1.98%</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4. Show the total number of applications for each </a:t>
            </a:r>
            <a:r>
              <a:rPr lang="en-US" dirty="0" err="1"/>
              <a:t>MarketingStatus</a:t>
            </a:r>
            <a:r>
              <a:rPr lang="en-US" dirty="0"/>
              <a:t>. Enable users to filter by years and </a:t>
            </a:r>
            <a:r>
              <a:rPr lang="en-US" dirty="0" err="1"/>
              <a:t>MarketingStatus</a:t>
            </a:r>
            <a:r>
              <a:rPr lang="en-US" dirty="0"/>
              <a:t> for detailed analysis.</a:t>
            </a:r>
          </a:p>
          <a:p>
            <a:pPr marL="0" indent="0">
              <a:buNone/>
            </a:pPr>
            <a:r>
              <a:rPr lang="en-US" dirty="0"/>
              <a:t>Answer: Applications with </a:t>
            </a:r>
            <a:r>
              <a:rPr lang="en-US" dirty="0" err="1"/>
              <a:t>MarketingStatus</a:t>
            </a:r>
            <a:r>
              <a:rPr lang="en-US" dirty="0"/>
              <a:t> as Excellent tops with 18.3k applications followed by Average with 14.2k, Below Average with 1.2k and 0.7k with Good </a:t>
            </a:r>
            <a:r>
              <a:rPr lang="en-US" dirty="0" err="1"/>
              <a:t>MarketingStatus</a:t>
            </a: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Picture 2">
            <a:extLst>
              <a:ext uri="{FF2B5EF4-FFF2-40B4-BE49-F238E27FC236}">
                <a16:creationId xmlns:a16="http://schemas.microsoft.com/office/drawing/2014/main" id="{45202FBD-EB4D-4049-B4FA-B2F6C03FC65F}"/>
              </a:ext>
            </a:extLst>
          </p:cNvPr>
          <p:cNvPicPr>
            <a:picLocks noChangeAspect="1"/>
          </p:cNvPicPr>
          <p:nvPr/>
        </p:nvPicPr>
        <p:blipFill>
          <a:blip r:embed="rId2"/>
          <a:stretch>
            <a:fillRect/>
          </a:stretch>
        </p:blipFill>
        <p:spPr>
          <a:xfrm>
            <a:off x="304800" y="1358745"/>
            <a:ext cx="4794309" cy="2860722"/>
          </a:xfrm>
          <a:prstGeom prst="rect">
            <a:avLst/>
          </a:prstGeom>
        </p:spPr>
      </p:pic>
      <p:pic>
        <p:nvPicPr>
          <p:cNvPr id="4" name="Picture 3">
            <a:extLst>
              <a:ext uri="{FF2B5EF4-FFF2-40B4-BE49-F238E27FC236}">
                <a16:creationId xmlns:a16="http://schemas.microsoft.com/office/drawing/2014/main" id="{9D0B25D3-07F8-496F-B66C-BE607C48CEF5}"/>
              </a:ext>
            </a:extLst>
          </p:cNvPr>
          <p:cNvPicPr>
            <a:picLocks noChangeAspect="1"/>
          </p:cNvPicPr>
          <p:nvPr/>
        </p:nvPicPr>
        <p:blipFill>
          <a:blip r:embed="rId3"/>
          <a:stretch>
            <a:fillRect/>
          </a:stretch>
        </p:blipFill>
        <p:spPr>
          <a:xfrm>
            <a:off x="304800" y="4240344"/>
            <a:ext cx="4794309" cy="2517821"/>
          </a:xfrm>
          <a:prstGeom prst="rect">
            <a:avLst/>
          </a:prstGeom>
        </p:spPr>
      </p:pic>
    </p:spTree>
    <p:extLst>
      <p:ext uri="{BB962C8B-B14F-4D97-AF65-F5344CB8AC3E}">
        <p14:creationId xmlns:p14="http://schemas.microsoft.com/office/powerpoint/2010/main" val="158637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algn="ctr"/>
            <a:r>
              <a:rPr lang="en-US" dirty="0"/>
              <a:t>POWER BI</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311902" y="1279202"/>
            <a:ext cx="5546723" cy="5054815"/>
          </a:xfrm>
        </p:spPr>
        <p:txBody>
          <a:bodyPr/>
          <a:lstStyle/>
          <a:p>
            <a:pPr marL="0" indent="0">
              <a:buNone/>
            </a:pPr>
            <a:r>
              <a:rPr lang="en-US" dirty="0"/>
              <a:t>5. Analyze the grouping of drugs by dosage form. Visualize the distribution of approvals across different forms. Identify the most successful dosage form.</a:t>
            </a:r>
          </a:p>
          <a:p>
            <a:pPr marL="0" indent="0">
              <a:buNone/>
            </a:pPr>
            <a:r>
              <a:rPr lang="en-US" dirty="0"/>
              <a:t>Answer: The most successful dosage form is TABLET ,ORAL.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6. Visualize drug approvals based on therapeutic classes. Identify classes with the highest number of approvals.</a:t>
            </a:r>
          </a:p>
          <a:p>
            <a:pPr marL="0" indent="0">
              <a:buNone/>
            </a:pPr>
            <a:r>
              <a:rPr lang="en-US" dirty="0"/>
              <a:t>Answer: The highest number of approved drug based on therapeutic classes is drug BX with 88 approvals.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a:extLst>
              <a:ext uri="{FF2B5EF4-FFF2-40B4-BE49-F238E27FC236}">
                <a16:creationId xmlns:a16="http://schemas.microsoft.com/office/drawing/2014/main" id="{C6B16C19-ED58-4673-827B-7F2B38F2D64A}"/>
              </a:ext>
            </a:extLst>
          </p:cNvPr>
          <p:cNvPicPr>
            <a:picLocks noChangeAspect="1"/>
          </p:cNvPicPr>
          <p:nvPr/>
        </p:nvPicPr>
        <p:blipFill>
          <a:blip r:embed="rId2"/>
          <a:stretch>
            <a:fillRect/>
          </a:stretch>
        </p:blipFill>
        <p:spPr>
          <a:xfrm>
            <a:off x="228600" y="1190002"/>
            <a:ext cx="5651500" cy="2962790"/>
          </a:xfrm>
          <a:prstGeom prst="rect">
            <a:avLst/>
          </a:prstGeom>
        </p:spPr>
      </p:pic>
      <p:pic>
        <p:nvPicPr>
          <p:cNvPr id="4" name="Picture 3">
            <a:extLst>
              <a:ext uri="{FF2B5EF4-FFF2-40B4-BE49-F238E27FC236}">
                <a16:creationId xmlns:a16="http://schemas.microsoft.com/office/drawing/2014/main" id="{8C2D272E-258D-4C3F-8C64-F7E1EC588AFA}"/>
              </a:ext>
            </a:extLst>
          </p:cNvPr>
          <p:cNvPicPr>
            <a:picLocks noChangeAspect="1"/>
          </p:cNvPicPr>
          <p:nvPr/>
        </p:nvPicPr>
        <p:blipFill rotWithShape="1">
          <a:blip r:embed="rId3"/>
          <a:srcRect b="5775"/>
          <a:stretch/>
        </p:blipFill>
        <p:spPr>
          <a:xfrm>
            <a:off x="228600" y="4190892"/>
            <a:ext cx="5651500" cy="2489308"/>
          </a:xfrm>
          <a:prstGeom prst="rect">
            <a:avLst/>
          </a:prstGeom>
        </p:spPr>
      </p:pic>
    </p:spTree>
    <p:extLst>
      <p:ext uri="{BB962C8B-B14F-4D97-AF65-F5344CB8AC3E}">
        <p14:creationId xmlns:p14="http://schemas.microsoft.com/office/powerpoint/2010/main" val="318676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964</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Tahoma</vt:lpstr>
      <vt:lpstr>Trade Gothic LT Pro</vt:lpstr>
      <vt:lpstr>Trebuchet MS</vt:lpstr>
      <vt:lpstr>Office Theme</vt:lpstr>
      <vt:lpstr>SQL ASSIGNMENT</vt:lpstr>
      <vt:lpstr>Task 01</vt:lpstr>
      <vt:lpstr>Task 02</vt:lpstr>
      <vt:lpstr>Task 02</vt:lpstr>
      <vt:lpstr>Task 03</vt:lpstr>
      <vt:lpstr>Task 04</vt:lpstr>
      <vt:lpstr>POWER BI</vt:lpstr>
      <vt:lpstr>POWER BI</vt:lpstr>
      <vt:lpstr>POWER BI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2024-08-08T12:18:08Z</dcterms:created>
  <dcterms:modified xsi:type="dcterms:W3CDTF">2024-08-18T07:22:28Z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