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Raleway"/>
      <p:regular r:id="rId44"/>
      <p:bold r:id="rId45"/>
      <p:italic r:id="rId46"/>
      <p:boldItalic r:id="rId47"/>
    </p:embeddedFont>
    <p:embeddedFont>
      <p:font typeface="La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18ABE5-6F61-4A32-8DFD-3264368AD02F}">
  <a:tblStyle styleId="{6618ABE5-6F61-4A32-8DFD-3264368AD0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Raleway-regular.fntdata"/><Relationship Id="rId43" Type="http://schemas.openxmlformats.org/officeDocument/2006/relationships/slide" Target="slides/slide37.xml"/><Relationship Id="rId46" Type="http://schemas.openxmlformats.org/officeDocument/2006/relationships/font" Target="fonts/Raleway-italic.fntdata"/><Relationship Id="rId45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regular.fntdata"/><Relationship Id="rId47" Type="http://schemas.openxmlformats.org/officeDocument/2006/relationships/font" Target="fonts/Raleway-boldItalic.fntdata"/><Relationship Id="rId49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boldItalic.fntdata"/><Relationship Id="rId5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33eee43aa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33eee43aa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33eee43aa_2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33eee43aa_2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33eee43aa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33eee43aa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33eee43aa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33eee43aa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33eee43aa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33eee43aa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33eee43aa_2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33eee43aa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33eee43aa_2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33eee43aa_2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33eee43aa_2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33eee43aa_2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33eee43aa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33eee43aa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33eee43aa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33eee43aa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3156530f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3156530f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33eee43aa_2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33eee43aa_2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33eee43aa_2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33eee43aa_2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33eee43aa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33eee43aa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33eee43aa_2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33eee43aa_2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33eee43aa_2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33eee43aa_2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45fd1ae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45fd1ae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33eee43aa_2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33eee43aa_2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33eee43aa_2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33eee43aa_2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733eee43aa_2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733eee43aa_2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45fd1ae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745fd1ae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3156530f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3156530f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33eee43aa_2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733eee43aa_2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33eee43aa_2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733eee43aa_2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733eee43aa_2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733eee43aa_2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33eee43aa_2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33eee43aa_2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733eee43aa_2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733eee43aa_2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33eee43aa_2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733eee43aa_2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33eee43aa_2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33eee43aa_2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33eee43aa_2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733eee43aa_2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33eee43a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33eee43a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33eee43aa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33eee43aa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33eee43aa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33eee43aa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33eee43aa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33eee43aa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33eee43aa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33eee43aa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33eee43aa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33eee43aa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enutzerdefiniertes Layout">
  <p:cSld name="AUTOLAYOUT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188400" y="188400"/>
            <a:ext cx="8767200" cy="47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282600" y="282600"/>
            <a:ext cx="8578800" cy="4578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3"/>
          <p:cNvCxnSpPr/>
          <p:nvPr/>
        </p:nvCxnSpPr>
        <p:spPr>
          <a:xfrm>
            <a:off x="282600" y="4607275"/>
            <a:ext cx="423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13"/>
          <p:cNvCxnSpPr/>
          <p:nvPr/>
        </p:nvCxnSpPr>
        <p:spPr>
          <a:xfrm>
            <a:off x="8438400" y="536225"/>
            <a:ext cx="423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3"/>
          <p:cNvSpPr txBox="1"/>
          <p:nvPr>
            <p:ph type="title"/>
          </p:nvPr>
        </p:nvSpPr>
        <p:spPr>
          <a:xfrm>
            <a:off x="1960500" y="1897200"/>
            <a:ext cx="5223000" cy="98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ctrTitle"/>
          </p:nvPr>
        </p:nvSpPr>
        <p:spPr>
          <a:xfrm>
            <a:off x="1160150" y="13353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Computational Complexity.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7294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complexities</a:t>
            </a:r>
            <a:endParaRPr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513" y="1299625"/>
            <a:ext cx="7445373" cy="374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7276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complexities:</a:t>
            </a:r>
            <a:endParaRPr/>
          </a:p>
        </p:txBody>
      </p:sp>
      <p:graphicFrame>
        <p:nvGraphicFramePr>
          <p:cNvPr id="171" name="Google Shape;171;p24"/>
          <p:cNvGraphicFramePr/>
          <p:nvPr/>
        </p:nvGraphicFramePr>
        <p:xfrm>
          <a:off x="818025" y="139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{6618ABE5-6F61-4A32-8DFD-3264368AD02F}</a:tableStyleId>
              </a:tblPr>
              <a:tblGrid>
                <a:gridCol w="3619500"/>
                <a:gridCol w="3619500"/>
              </a:tblGrid>
              <a:tr h="37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1e6 = 1 000 000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log2(n)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n*log2(n)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20*1e6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n^2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1e12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2^95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39,614,081,257,132,168,796,771,975,168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4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n!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.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 complexity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الوقت ليس هو الشيء الوحيد المهم في الخوارزميات . قد نهتم أيضًا بحجم الذاكرة أو المساحة التي تتطلبها الخوارزمية.</a:t>
            </a:r>
            <a:endParaRPr sz="1800"/>
          </a:p>
          <a:p>
            <a:pPr indent="0" lvl="0" marL="0" rtl="1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إذا احتجنا إلى إنشاء قائمة بحجم n ، سيتطلب ذلك مساحة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O(n</a:t>
            </a:r>
            <a:r>
              <a:rPr lang="en" sz="1800"/>
              <a:t>. إذا كنا بحاجة إلى مصفوفة ثنائية الأبعاد من الحجم nxn ، فسوف يتطلب ذلك مساحة </a:t>
            </a:r>
            <a:r>
              <a:rPr lang="en" sz="1800"/>
              <a:t>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O(n*n</a:t>
            </a:r>
            <a:r>
              <a:rPr lang="en" sz="1800"/>
              <a:t>.</a:t>
            </a:r>
            <a:endParaRPr sz="1800"/>
          </a:p>
          <a:p>
            <a:pPr indent="0" lvl="0" marL="0" rtl="1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729450" y="529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قواعد عامة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1072675" y="1227325"/>
            <a:ext cx="7688700" cy="37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إسقاط الثوابت: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O(2N)  = O(N)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O(N + 3) = O(N)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O(3*N^2) = O(N^2)</a:t>
            </a:r>
            <a:endParaRPr sz="1800"/>
          </a:p>
          <a:p>
            <a:pPr indent="0" lvl="0" marL="0" rtl="1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إسقاط التعابير غير المسيطرة: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O(N^2 + N) = O(N^2)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O(N + log(N)) = O(N)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O(5</a:t>
            </a:r>
            <a:r>
              <a:rPr lang="en" sz="1800"/>
              <a:t>*</a:t>
            </a:r>
            <a:r>
              <a:rPr lang="en" sz="1800"/>
              <a:t>2^N + 1000*N^100) = 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= </a:t>
            </a:r>
            <a:r>
              <a:rPr lang="en" sz="1800"/>
              <a:t>O(2^N)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729450" y="529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سؤال هل يمكن تبسيط :</a:t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729450" y="1327650"/>
            <a:ext cx="7688700" cy="37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O(</a:t>
            </a:r>
            <a:r>
              <a:rPr lang="en" sz="2400"/>
              <a:t>B^2</a:t>
            </a:r>
            <a:r>
              <a:rPr lang="en" sz="2400"/>
              <a:t>  + A)</a:t>
            </a:r>
            <a:endParaRPr sz="2400"/>
          </a:p>
          <a:p>
            <a:pPr indent="0" lvl="0" marL="0" rtl="1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لا يمكن اختزاله (بدون معرفة خاصة بـ A و B).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727650" y="520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Log(N) Runtimes</a:t>
            </a:r>
            <a:endParaRPr/>
          </a:p>
        </p:txBody>
      </p:sp>
      <p:sp>
        <p:nvSpPr>
          <p:cNvPr id="195" name="Google Shape;195;p28"/>
          <p:cNvSpPr txBox="1"/>
          <p:nvPr/>
        </p:nvSpPr>
        <p:spPr>
          <a:xfrm>
            <a:off x="835575" y="1342150"/>
            <a:ext cx="53478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Find an x in a sorted array.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727650" y="1806250"/>
            <a:ext cx="83379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02C"/>
                </a:solidFill>
              </a:rPr>
              <a:t>search 9 within {</a:t>
            </a:r>
            <a:r>
              <a:rPr lang="en" sz="1800">
                <a:solidFill>
                  <a:srgbClr val="0000FF"/>
                </a:solidFill>
              </a:rPr>
              <a:t>1, 5, 8, 9,</a:t>
            </a:r>
            <a:r>
              <a:rPr lang="en" sz="1800">
                <a:solidFill>
                  <a:srgbClr val="33302C"/>
                </a:solidFill>
              </a:rPr>
              <a:t> 11, </a:t>
            </a:r>
            <a:r>
              <a:rPr lang="en" sz="1800">
                <a:solidFill>
                  <a:srgbClr val="FF00FF"/>
                </a:solidFill>
              </a:rPr>
              <a:t>13, 15, 19, 21</a:t>
            </a:r>
            <a:r>
              <a:rPr lang="en" sz="1800">
                <a:solidFill>
                  <a:srgbClr val="33302C"/>
                </a:solidFill>
              </a:rPr>
              <a:t>}                          N=9 elements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392625" y="2259750"/>
            <a:ext cx="76170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02C"/>
                </a:solidFill>
              </a:rPr>
              <a:t>compare 9 to 11 -&gt; smaller.						</a:t>
            </a:r>
            <a:endParaRPr sz="1800">
              <a:solidFill>
                <a:srgbClr val="33302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1392625" y="2618150"/>
            <a:ext cx="77514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3531"/>
                </a:solidFill>
              </a:rPr>
              <a:t>search 9 within {</a:t>
            </a:r>
            <a:r>
              <a:rPr lang="en" sz="1800">
                <a:solidFill>
                  <a:srgbClr val="0000FF"/>
                </a:solidFill>
              </a:rPr>
              <a:t>1, 5</a:t>
            </a:r>
            <a:r>
              <a:rPr lang="en" sz="1800">
                <a:solidFill>
                  <a:srgbClr val="373531"/>
                </a:solidFill>
              </a:rPr>
              <a:t>, </a:t>
            </a:r>
            <a:r>
              <a:rPr lang="en" sz="1800">
                <a:solidFill>
                  <a:srgbClr val="FF00FF"/>
                </a:solidFill>
              </a:rPr>
              <a:t>8, 9</a:t>
            </a:r>
            <a:r>
              <a:rPr lang="en" sz="1800">
                <a:solidFill>
                  <a:srgbClr val="373531"/>
                </a:solidFill>
              </a:rPr>
              <a:t>}							(N/2)=4 elements</a:t>
            </a:r>
            <a:endParaRPr sz="1800">
              <a:solidFill>
                <a:srgbClr val="37353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1898100" y="3021200"/>
            <a:ext cx="72459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E2C28"/>
                </a:solidFill>
              </a:rPr>
              <a:t>compare 9 to 5 -&gt; bigger					    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1898100" y="3388775"/>
            <a:ext cx="7167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4322D"/>
                </a:solidFill>
              </a:rPr>
              <a:t>search 9 within {</a:t>
            </a:r>
            <a:r>
              <a:rPr lang="en" sz="1800">
                <a:solidFill>
                  <a:srgbClr val="0000FF"/>
                </a:solidFill>
              </a:rPr>
              <a:t>8</a:t>
            </a:r>
            <a:r>
              <a:rPr lang="en" sz="1800">
                <a:solidFill>
                  <a:srgbClr val="34322D"/>
                </a:solidFill>
              </a:rPr>
              <a:t>, </a:t>
            </a:r>
            <a:r>
              <a:rPr lang="en" sz="1800">
                <a:solidFill>
                  <a:srgbClr val="FF00FF"/>
                </a:solidFill>
              </a:rPr>
              <a:t>9</a:t>
            </a:r>
            <a:r>
              <a:rPr lang="en" sz="1800">
                <a:solidFill>
                  <a:srgbClr val="34322D"/>
                </a:solidFill>
              </a:rPr>
              <a:t>}						      </a:t>
            </a:r>
            <a:r>
              <a:rPr lang="en" sz="1800">
                <a:solidFill>
                  <a:srgbClr val="2E2C28"/>
                </a:solidFill>
              </a:rPr>
              <a:t>(N/4)=2 elements</a:t>
            </a:r>
            <a:endParaRPr sz="1800">
              <a:solidFill>
                <a:srgbClr val="34322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1977550" y="3852975"/>
            <a:ext cx="53478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312F"/>
                </a:solidFill>
              </a:rPr>
              <a:t>compare 9 to 9</a:t>
            </a:r>
            <a:br>
              <a:rPr lang="en" sz="1800">
                <a:solidFill>
                  <a:srgbClr val="35312F"/>
                </a:solidFill>
              </a:rPr>
            </a:br>
            <a:r>
              <a:rPr lang="en" sz="1800">
                <a:solidFill>
                  <a:srgbClr val="35312F"/>
                </a:solidFill>
              </a:rPr>
              <a:t>	return</a:t>
            </a:r>
            <a:endParaRPr sz="1800">
              <a:solidFill>
                <a:srgbClr val="35312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727650" y="534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Log(N) Runtimes</a:t>
            </a:r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65825" y="1489125"/>
            <a:ext cx="4202400" cy="3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3531"/>
                </a:solidFill>
                <a:latin typeface="Arial"/>
                <a:ea typeface="Arial"/>
                <a:cs typeface="Arial"/>
                <a:sym typeface="Arial"/>
              </a:rPr>
              <a:t>إجمالي وقت التشغيل هو عدد الخطوات (قسمة N على 2 في كل مرة) التي يمكننا اتخاذها حتى يصبح N=1.</a:t>
            </a:r>
            <a:endParaRPr sz="1800">
              <a:solidFill>
                <a:srgbClr val="332F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F3C37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" sz="1800">
                <a:solidFill>
                  <a:srgbClr val="312F2B"/>
                </a:solidFill>
                <a:latin typeface="Arial"/>
                <a:ea typeface="Arial"/>
                <a:cs typeface="Arial"/>
                <a:sym typeface="Arial"/>
              </a:rPr>
              <a:t>= 16</a:t>
            </a:r>
            <a:endParaRPr sz="1800">
              <a:solidFill>
                <a:srgbClr val="312F2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A3632"/>
                </a:solidFill>
                <a:latin typeface="Arial"/>
                <a:ea typeface="Arial"/>
                <a:cs typeface="Arial"/>
                <a:sym typeface="Arial"/>
              </a:rPr>
              <a:t>N = </a:t>
            </a:r>
            <a:r>
              <a:rPr lang="en" sz="1800">
                <a:solidFill>
                  <a:srgbClr val="343430"/>
                </a:solidFill>
                <a:latin typeface="Arial"/>
                <a:ea typeface="Arial"/>
                <a:cs typeface="Arial"/>
                <a:sym typeface="Arial"/>
              </a:rPr>
              <a:t>8 	</a:t>
            </a:r>
            <a:r>
              <a:rPr lang="en" sz="1800">
                <a:solidFill>
                  <a:srgbClr val="2E2C28"/>
                </a:solidFill>
                <a:latin typeface="Arial"/>
                <a:ea typeface="Arial"/>
                <a:cs typeface="Arial"/>
                <a:sym typeface="Arial"/>
              </a:rPr>
              <a:t>/* </a:t>
            </a:r>
            <a:r>
              <a:rPr lang="en" sz="1800">
                <a:solidFill>
                  <a:srgbClr val="36332F"/>
                </a:solidFill>
                <a:latin typeface="Arial"/>
                <a:ea typeface="Arial"/>
                <a:cs typeface="Arial"/>
                <a:sym typeface="Arial"/>
              </a:rPr>
              <a:t>divide </a:t>
            </a:r>
            <a:r>
              <a:rPr lang="en" sz="1800">
                <a:solidFill>
                  <a:srgbClr val="35352F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" sz="1800">
                <a:solidFill>
                  <a:srgbClr val="38343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" sz="1800">
                <a:solidFill>
                  <a:srgbClr val="343230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 sz="1800">
              <a:solidFill>
                <a:srgbClr val="3432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3733"/>
                </a:solidFill>
                <a:latin typeface="Arial"/>
                <a:ea typeface="Arial"/>
                <a:cs typeface="Arial"/>
                <a:sym typeface="Arial"/>
              </a:rPr>
              <a:t>N = </a:t>
            </a:r>
            <a:r>
              <a:rPr lang="en" sz="1800">
                <a:solidFill>
                  <a:srgbClr val="383834"/>
                </a:solidFill>
                <a:latin typeface="Arial"/>
                <a:ea typeface="Arial"/>
                <a:cs typeface="Arial"/>
                <a:sym typeface="Arial"/>
              </a:rPr>
              <a:t>4 	</a:t>
            </a:r>
            <a:r>
              <a:rPr lang="en" sz="1800">
                <a:solidFill>
                  <a:srgbClr val="32302C"/>
                </a:solidFill>
                <a:latin typeface="Arial"/>
                <a:ea typeface="Arial"/>
                <a:cs typeface="Arial"/>
                <a:sym typeface="Arial"/>
              </a:rPr>
              <a:t>/* </a:t>
            </a:r>
            <a:r>
              <a:rPr lang="en" sz="1800">
                <a:solidFill>
                  <a:srgbClr val="35322E"/>
                </a:solidFill>
                <a:latin typeface="Arial"/>
                <a:ea typeface="Arial"/>
                <a:cs typeface="Arial"/>
                <a:sym typeface="Arial"/>
              </a:rPr>
              <a:t>divide </a:t>
            </a:r>
            <a:r>
              <a:rPr lang="en" sz="1800">
                <a:solidFill>
                  <a:srgbClr val="34332F"/>
                </a:solidFill>
                <a:latin typeface="Arial"/>
                <a:ea typeface="Arial"/>
                <a:cs typeface="Arial"/>
                <a:sym typeface="Arial"/>
              </a:rPr>
              <a:t>by 2 </a:t>
            </a:r>
            <a:r>
              <a:rPr lang="en" sz="1800">
                <a:solidFill>
                  <a:srgbClr val="363630"/>
                </a:solidFill>
                <a:latin typeface="Arial"/>
                <a:ea typeface="Arial"/>
                <a:cs typeface="Arial"/>
                <a:sym typeface="Arial"/>
              </a:rPr>
              <a:t>*I</a:t>
            </a:r>
            <a:endParaRPr sz="1800">
              <a:solidFill>
                <a:srgbClr val="3636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E3D35"/>
                </a:solidFill>
                <a:latin typeface="Arial"/>
                <a:ea typeface="Arial"/>
                <a:cs typeface="Arial"/>
                <a:sym typeface="Arial"/>
              </a:rPr>
              <a:t>N = </a:t>
            </a:r>
            <a:r>
              <a:rPr lang="en" sz="1800">
                <a:solidFill>
                  <a:srgbClr val="3C3838"/>
                </a:solidFill>
                <a:latin typeface="Arial"/>
                <a:ea typeface="Arial"/>
                <a:cs typeface="Arial"/>
                <a:sym typeface="Arial"/>
              </a:rPr>
              <a:t>2 	</a:t>
            </a:r>
            <a:r>
              <a:rPr lang="en" sz="1800">
                <a:solidFill>
                  <a:srgbClr val="343430"/>
                </a:solidFill>
                <a:latin typeface="Arial"/>
                <a:ea typeface="Arial"/>
                <a:cs typeface="Arial"/>
                <a:sym typeface="Arial"/>
              </a:rPr>
              <a:t>/* </a:t>
            </a:r>
            <a:r>
              <a:rPr lang="en" sz="1800">
                <a:solidFill>
                  <a:srgbClr val="393631"/>
                </a:solidFill>
                <a:latin typeface="Arial"/>
                <a:ea typeface="Arial"/>
                <a:cs typeface="Arial"/>
                <a:sym typeface="Arial"/>
              </a:rPr>
              <a:t>divide </a:t>
            </a:r>
            <a:r>
              <a:rPr lang="en" sz="1800">
                <a:solidFill>
                  <a:srgbClr val="3B3733"/>
                </a:solidFill>
                <a:latin typeface="Arial"/>
                <a:ea typeface="Arial"/>
                <a:cs typeface="Arial"/>
                <a:sym typeface="Arial"/>
              </a:rPr>
              <a:t>by 2 </a:t>
            </a:r>
            <a:r>
              <a:rPr lang="en" sz="1800">
                <a:solidFill>
                  <a:srgbClr val="3A3834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 sz="1800">
              <a:solidFill>
                <a:srgbClr val="3A383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342F"/>
                </a:solidFill>
                <a:latin typeface="Arial"/>
                <a:ea typeface="Arial"/>
                <a:cs typeface="Arial"/>
                <a:sym typeface="Arial"/>
              </a:rPr>
              <a:t>N = </a:t>
            </a:r>
            <a:r>
              <a:rPr lang="en" sz="1800">
                <a:solidFill>
                  <a:srgbClr val="3B3733"/>
                </a:solidFill>
                <a:latin typeface="Arial"/>
                <a:ea typeface="Arial"/>
                <a:cs typeface="Arial"/>
                <a:sym typeface="Arial"/>
              </a:rPr>
              <a:t>1 	</a:t>
            </a:r>
            <a:r>
              <a:rPr lang="en" sz="1800">
                <a:solidFill>
                  <a:srgbClr val="2D2825"/>
                </a:solidFill>
                <a:latin typeface="Arial"/>
                <a:ea typeface="Arial"/>
                <a:cs typeface="Arial"/>
                <a:sym typeface="Arial"/>
              </a:rPr>
              <a:t>/* </a:t>
            </a:r>
            <a:r>
              <a:rPr lang="en" sz="1800">
                <a:solidFill>
                  <a:srgbClr val="33302D"/>
                </a:solidFill>
                <a:latin typeface="Arial"/>
                <a:ea typeface="Arial"/>
                <a:cs typeface="Arial"/>
                <a:sym typeface="Arial"/>
              </a:rPr>
              <a:t>divide </a:t>
            </a:r>
            <a:r>
              <a:rPr lang="en" sz="1800">
                <a:solidFill>
                  <a:srgbClr val="36322C"/>
                </a:solidFill>
                <a:latin typeface="Arial"/>
                <a:ea typeface="Arial"/>
                <a:cs typeface="Arial"/>
                <a:sym typeface="Arial"/>
              </a:rPr>
              <a:t>by 2 </a:t>
            </a:r>
            <a:r>
              <a:rPr lang="en" sz="1800">
                <a:solidFill>
                  <a:srgbClr val="32302E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 sz="1800">
              <a:solidFill>
                <a:srgbClr val="3230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" name="Google Shape;208;p29"/>
          <p:cNvSpPr txBox="1"/>
          <p:nvPr/>
        </p:nvSpPr>
        <p:spPr>
          <a:xfrm>
            <a:off x="4415100" y="1458675"/>
            <a:ext cx="4728900" cy="3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6332E"/>
                </a:solidFill>
              </a:rPr>
              <a:t>يمكننا أن ننظر إلى هذا في الاتجاه المعاكس (الانتقال من 1 إلى 16 بدلاً من 16 إلى 1). كم مرة يمكننا ضرب 1 في 2 حتى نحصل على N؟</a:t>
            </a:r>
            <a:endParaRPr sz="1800">
              <a:solidFill>
                <a:srgbClr val="3633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3834"/>
                </a:solidFill>
              </a:rPr>
              <a:t>N = 1</a:t>
            </a:r>
            <a:endParaRPr sz="1800">
              <a:solidFill>
                <a:srgbClr val="3C383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93732"/>
                </a:solidFill>
              </a:rPr>
              <a:t>N = 2	</a:t>
            </a:r>
            <a:r>
              <a:rPr lang="en" sz="1800">
                <a:solidFill>
                  <a:srgbClr val="34312D"/>
                </a:solidFill>
              </a:rPr>
              <a:t>/* multiply by 2 */</a:t>
            </a:r>
            <a:endParaRPr sz="1800">
              <a:solidFill>
                <a:srgbClr val="39373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93732"/>
                </a:solidFill>
              </a:rPr>
              <a:t>N = 4	</a:t>
            </a:r>
            <a:r>
              <a:rPr lang="en" sz="1800">
                <a:solidFill>
                  <a:srgbClr val="34312D"/>
                </a:solidFill>
              </a:rPr>
              <a:t>/* multiply by 2 */</a:t>
            </a:r>
            <a:endParaRPr sz="1800">
              <a:solidFill>
                <a:srgbClr val="39373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3430"/>
                </a:solidFill>
              </a:rPr>
              <a:t>N = 8	</a:t>
            </a:r>
            <a:r>
              <a:rPr lang="en" sz="1800">
                <a:solidFill>
                  <a:srgbClr val="34312D"/>
                </a:solidFill>
              </a:rPr>
              <a:t>/* multiply by 2 */</a:t>
            </a:r>
            <a:endParaRPr sz="1800">
              <a:solidFill>
                <a:srgbClr val="3834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332F"/>
                </a:solidFill>
              </a:rPr>
              <a:t>N = 16	</a:t>
            </a:r>
            <a:r>
              <a:rPr lang="en" sz="1800">
                <a:solidFill>
                  <a:srgbClr val="34312D"/>
                </a:solidFill>
              </a:rPr>
              <a:t>/* multiply by 2 */</a:t>
            </a:r>
            <a:endParaRPr sz="1800">
              <a:solidFill>
                <a:srgbClr val="34312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4312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3330"/>
                </a:solidFill>
              </a:rPr>
              <a:t>2^4 = 16 =&gt; log2(16) = 4</a:t>
            </a:r>
            <a:endParaRPr b="1" sz="1800">
              <a:solidFill>
                <a:srgbClr val="3733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02D29"/>
                </a:solidFill>
              </a:rPr>
              <a:t>log2(N) = k =&gt; 2^k = N</a:t>
            </a:r>
            <a:endParaRPr b="1" sz="1800">
              <a:solidFill>
                <a:srgbClr val="302D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774275" y="590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Log(N) Runtimes</a:t>
            </a:r>
            <a:endParaRPr/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02D29"/>
                </a:solidFill>
                <a:latin typeface="Arial"/>
                <a:ea typeface="Arial"/>
                <a:cs typeface="Arial"/>
                <a:sym typeface="Arial"/>
              </a:rPr>
              <a:t>log2(N) = k =&gt; 2^k = N</a:t>
            </a:r>
            <a:endParaRPr b="1" sz="2400">
              <a:solidFill>
                <a:srgbClr val="302D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02D29"/>
                </a:solidFill>
                <a:latin typeface="Arial"/>
                <a:ea typeface="Arial"/>
                <a:cs typeface="Arial"/>
                <a:sym typeface="Arial"/>
              </a:rPr>
              <a:t>عندما ترى مشكلة حيث ينخفض عدد العناصر في مساحة المشكلة إلى النصف في كل مرة، فإن في الغالب سيكون وقت التشغيل ((O(Log(N .</a:t>
            </a:r>
            <a:endParaRPr b="1" sz="2400">
              <a:solidFill>
                <a:srgbClr val="302D2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729450" y="545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Runtimes</a:t>
            </a:r>
            <a:endParaRPr/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729450" y="1283250"/>
            <a:ext cx="76887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Factorial:</a:t>
            </a:r>
            <a:br>
              <a:rPr lang="en" sz="1800"/>
            </a:br>
            <a:r>
              <a:rPr lang="en" sz="1800"/>
              <a:t>Factorial(N) = </a:t>
            </a:r>
            <a:r>
              <a:rPr lang="en" sz="1800"/>
              <a:t>N! = N x (N-1) x (N-2) x (N-3) x ... x 3 x 2 x 1.</a:t>
            </a:r>
            <a:br>
              <a:rPr lang="en" sz="1800"/>
            </a:br>
            <a:r>
              <a:rPr b="1" lang="en" sz="1800"/>
              <a:t>Factorial(N) = N * Factorial(N-1)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975" y="2330875"/>
            <a:ext cx="3752041" cy="23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727650" y="483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Factorial Solution 1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729450" y="2682600"/>
            <a:ext cx="2975100" cy="24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Complexity : O(n).</a:t>
            </a:r>
            <a:br>
              <a:rPr b="1" lang="en"/>
            </a:br>
            <a:r>
              <a:rPr b="1" lang="en"/>
              <a:t>Space Complexity: O(n).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Factorial(4)</a:t>
            </a:r>
            <a:br>
              <a:rPr lang="en"/>
            </a:br>
            <a:r>
              <a:rPr lang="en"/>
              <a:t>	-&gt; Factorial(3)</a:t>
            </a:r>
            <a:br>
              <a:rPr lang="en"/>
            </a:br>
            <a:r>
              <a:rPr lang="en"/>
              <a:t>		-&gt; Factorial(2)</a:t>
            </a:r>
            <a:br>
              <a:rPr lang="en"/>
            </a:br>
            <a:r>
              <a:rPr lang="en"/>
              <a:t>			-&gt; Factorial(1)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8025" y="914400"/>
            <a:ext cx="5067300" cy="16573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9" name="Google Shape;229;p32"/>
          <p:cNvSpPr txBox="1"/>
          <p:nvPr/>
        </p:nvSpPr>
        <p:spPr>
          <a:xfrm>
            <a:off x="3834425" y="2682600"/>
            <a:ext cx="5067300" cy="23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time complexity is O(n) because we need n iteration to compute Factorial(n).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need O(n) space because each of the calls to Factorial is added to call stack and takes up actual memory.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184625" y="1327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of an algorithm in Big O notation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1" algn="r"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Complexity</a:t>
            </a:r>
            <a:r>
              <a:rPr lang="en" sz="3000">
                <a:latin typeface="Arial"/>
                <a:ea typeface="Arial"/>
                <a:cs typeface="Arial"/>
                <a:sym typeface="Arial"/>
              </a:rPr>
              <a:t> مفهوم مهم لقياس </a:t>
            </a:r>
            <a:r>
              <a:rPr lang="en" sz="3000">
                <a:latin typeface="Arial"/>
                <a:ea typeface="Arial"/>
                <a:cs typeface="Arial"/>
                <a:sym typeface="Arial"/>
              </a:rPr>
              <a:t>ووصف</a:t>
            </a:r>
            <a:r>
              <a:rPr lang="en" sz="3000">
                <a:latin typeface="Arial"/>
                <a:ea typeface="Arial"/>
                <a:cs typeface="Arial"/>
                <a:sym typeface="Arial"/>
              </a:rPr>
              <a:t> كفاءة   الخوارزميات.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1" algn="r"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لما فهمتيهاش مزيان هزك لما ف les entretiens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1" algn="r"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غادي تساعدك باش تفهم علاش كود ديالك تقيل و كيفاش تحسنو.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729450" y="534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Factorial Solution 1</a:t>
            </a:r>
            <a:endParaRPr/>
          </a:p>
        </p:txBody>
      </p:sp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729450" y="1603050"/>
            <a:ext cx="1937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factorial(3)</a:t>
            </a:r>
            <a:endParaRPr sz="1800"/>
          </a:p>
        </p:txBody>
      </p:sp>
      <p:sp>
        <p:nvSpPr>
          <p:cNvPr id="236" name="Google Shape;236;p33"/>
          <p:cNvSpPr/>
          <p:nvPr/>
        </p:nvSpPr>
        <p:spPr>
          <a:xfrm>
            <a:off x="6499400" y="1642350"/>
            <a:ext cx="1008600" cy="3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</p:txBody>
      </p:sp>
      <p:sp>
        <p:nvSpPr>
          <p:cNvPr id="237" name="Google Shape;237;p33"/>
          <p:cNvSpPr/>
          <p:nvPr/>
        </p:nvSpPr>
        <p:spPr>
          <a:xfrm>
            <a:off x="6499400" y="1967250"/>
            <a:ext cx="526800" cy="3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38" name="Google Shape;238;p33"/>
          <p:cNvSpPr/>
          <p:nvPr/>
        </p:nvSpPr>
        <p:spPr>
          <a:xfrm>
            <a:off x="7026200" y="1967250"/>
            <a:ext cx="481800" cy="3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39" name="Google Shape;239;p33"/>
          <p:cNvSpPr txBox="1"/>
          <p:nvPr/>
        </p:nvSpPr>
        <p:spPr>
          <a:xfrm>
            <a:off x="1132850" y="3398650"/>
            <a:ext cx="32385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return n*factorial(n-1)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6499400" y="3318750"/>
            <a:ext cx="1008600" cy="3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</p:txBody>
      </p:sp>
      <p:sp>
        <p:nvSpPr>
          <p:cNvPr id="241" name="Google Shape;241;p33"/>
          <p:cNvSpPr/>
          <p:nvPr/>
        </p:nvSpPr>
        <p:spPr>
          <a:xfrm>
            <a:off x="6499400" y="3643650"/>
            <a:ext cx="526800" cy="3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42" name="Google Shape;242;p33"/>
          <p:cNvSpPr/>
          <p:nvPr/>
        </p:nvSpPr>
        <p:spPr>
          <a:xfrm>
            <a:off x="7026200" y="3643650"/>
            <a:ext cx="481800" cy="3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43" name="Google Shape;243;p33"/>
          <p:cNvSpPr/>
          <p:nvPr/>
        </p:nvSpPr>
        <p:spPr>
          <a:xfrm>
            <a:off x="6499400" y="2709150"/>
            <a:ext cx="1008600" cy="3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</p:txBody>
      </p:sp>
      <p:sp>
        <p:nvSpPr>
          <p:cNvPr id="244" name="Google Shape;244;p33"/>
          <p:cNvSpPr/>
          <p:nvPr/>
        </p:nvSpPr>
        <p:spPr>
          <a:xfrm>
            <a:off x="6499400" y="3034050"/>
            <a:ext cx="526800" cy="3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45" name="Google Shape;245;p33"/>
          <p:cNvSpPr/>
          <p:nvPr/>
        </p:nvSpPr>
        <p:spPr>
          <a:xfrm>
            <a:off x="7026200" y="3034050"/>
            <a:ext cx="481800" cy="3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46" name="Google Shape;246;p33"/>
          <p:cNvSpPr txBox="1"/>
          <p:nvPr/>
        </p:nvSpPr>
        <p:spPr>
          <a:xfrm>
            <a:off x="806825" y="2173950"/>
            <a:ext cx="16584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if n &lt;= 1: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33"/>
          <p:cNvSpPr txBox="1"/>
          <p:nvPr/>
        </p:nvSpPr>
        <p:spPr>
          <a:xfrm>
            <a:off x="806825" y="3034050"/>
            <a:ext cx="16584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else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: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33"/>
          <p:cNvSpPr txBox="1"/>
          <p:nvPr/>
        </p:nvSpPr>
        <p:spPr>
          <a:xfrm>
            <a:off x="7758625" y="2305275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33"/>
          <p:cNvSpPr txBox="1"/>
          <p:nvPr/>
        </p:nvSpPr>
        <p:spPr>
          <a:xfrm>
            <a:off x="1132850" y="2564700"/>
            <a:ext cx="16584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return 1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729450" y="534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Factorial Solution 1</a:t>
            </a:r>
            <a:endParaRPr/>
          </a:p>
        </p:txBody>
      </p:sp>
      <p:sp>
        <p:nvSpPr>
          <p:cNvPr id="255" name="Google Shape;255;p34"/>
          <p:cNvSpPr txBox="1"/>
          <p:nvPr>
            <p:ph idx="1" type="body"/>
          </p:nvPr>
        </p:nvSpPr>
        <p:spPr>
          <a:xfrm>
            <a:off x="729450" y="1603050"/>
            <a:ext cx="19377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factorial(2)</a:t>
            </a:r>
            <a:endParaRPr sz="1800"/>
          </a:p>
        </p:txBody>
      </p:sp>
      <p:sp>
        <p:nvSpPr>
          <p:cNvPr id="256" name="Google Shape;256;p34"/>
          <p:cNvSpPr/>
          <p:nvPr/>
        </p:nvSpPr>
        <p:spPr>
          <a:xfrm>
            <a:off x="6499400" y="3166350"/>
            <a:ext cx="1008600" cy="3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</p:txBody>
      </p:sp>
      <p:sp>
        <p:nvSpPr>
          <p:cNvPr id="257" name="Google Shape;257;p34"/>
          <p:cNvSpPr/>
          <p:nvPr/>
        </p:nvSpPr>
        <p:spPr>
          <a:xfrm>
            <a:off x="6499400" y="3491250"/>
            <a:ext cx="526800" cy="3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58" name="Google Shape;258;p34"/>
          <p:cNvSpPr/>
          <p:nvPr/>
        </p:nvSpPr>
        <p:spPr>
          <a:xfrm>
            <a:off x="7026200" y="3491250"/>
            <a:ext cx="481800" cy="3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9" name="Google Shape;259;p34"/>
          <p:cNvSpPr txBox="1"/>
          <p:nvPr/>
        </p:nvSpPr>
        <p:spPr>
          <a:xfrm>
            <a:off x="1132850" y="2994750"/>
            <a:ext cx="32385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return n*factorial(n-1)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34"/>
          <p:cNvSpPr/>
          <p:nvPr/>
        </p:nvSpPr>
        <p:spPr>
          <a:xfrm>
            <a:off x="6499400" y="4385550"/>
            <a:ext cx="1008600" cy="3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</p:txBody>
      </p:sp>
      <p:sp>
        <p:nvSpPr>
          <p:cNvPr id="261" name="Google Shape;261;p34"/>
          <p:cNvSpPr/>
          <p:nvPr/>
        </p:nvSpPr>
        <p:spPr>
          <a:xfrm>
            <a:off x="6499400" y="4710450"/>
            <a:ext cx="526800" cy="3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62" name="Google Shape;262;p34"/>
          <p:cNvSpPr/>
          <p:nvPr/>
        </p:nvSpPr>
        <p:spPr>
          <a:xfrm>
            <a:off x="7026200" y="4710450"/>
            <a:ext cx="481800" cy="3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63" name="Google Shape;263;p34"/>
          <p:cNvSpPr/>
          <p:nvPr/>
        </p:nvSpPr>
        <p:spPr>
          <a:xfrm>
            <a:off x="6499400" y="3775950"/>
            <a:ext cx="1008600" cy="3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</p:txBody>
      </p:sp>
      <p:sp>
        <p:nvSpPr>
          <p:cNvPr id="264" name="Google Shape;264;p34"/>
          <p:cNvSpPr/>
          <p:nvPr/>
        </p:nvSpPr>
        <p:spPr>
          <a:xfrm>
            <a:off x="6499400" y="4100850"/>
            <a:ext cx="526800" cy="3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65" name="Google Shape;265;p34"/>
          <p:cNvSpPr/>
          <p:nvPr/>
        </p:nvSpPr>
        <p:spPr>
          <a:xfrm>
            <a:off x="7026200" y="4100850"/>
            <a:ext cx="481800" cy="3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66" name="Google Shape;266;p34"/>
          <p:cNvSpPr txBox="1"/>
          <p:nvPr/>
        </p:nvSpPr>
        <p:spPr>
          <a:xfrm>
            <a:off x="806825" y="2173950"/>
            <a:ext cx="16584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if n &lt;= 1: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34"/>
          <p:cNvSpPr txBox="1"/>
          <p:nvPr/>
        </p:nvSpPr>
        <p:spPr>
          <a:xfrm>
            <a:off x="806825" y="2540150"/>
            <a:ext cx="16584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else: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34"/>
          <p:cNvSpPr/>
          <p:nvPr/>
        </p:nvSpPr>
        <p:spPr>
          <a:xfrm>
            <a:off x="5782225" y="2023350"/>
            <a:ext cx="1008600" cy="3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</p:txBody>
      </p:sp>
      <p:sp>
        <p:nvSpPr>
          <p:cNvPr id="269" name="Google Shape;269;p34"/>
          <p:cNvSpPr/>
          <p:nvPr/>
        </p:nvSpPr>
        <p:spPr>
          <a:xfrm>
            <a:off x="5782225" y="2348250"/>
            <a:ext cx="526800" cy="3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70" name="Google Shape;270;p34"/>
          <p:cNvSpPr/>
          <p:nvPr/>
        </p:nvSpPr>
        <p:spPr>
          <a:xfrm>
            <a:off x="6309025" y="2348250"/>
            <a:ext cx="481800" cy="3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71" name="Google Shape;271;p34"/>
          <p:cNvSpPr/>
          <p:nvPr/>
        </p:nvSpPr>
        <p:spPr>
          <a:xfrm>
            <a:off x="5782225" y="1413750"/>
            <a:ext cx="1008600" cy="3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</p:txBody>
      </p:sp>
      <p:sp>
        <p:nvSpPr>
          <p:cNvPr id="272" name="Google Shape;272;p34"/>
          <p:cNvSpPr/>
          <p:nvPr/>
        </p:nvSpPr>
        <p:spPr>
          <a:xfrm>
            <a:off x="5782225" y="1738650"/>
            <a:ext cx="526800" cy="3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73" name="Google Shape;273;p34"/>
          <p:cNvSpPr/>
          <p:nvPr/>
        </p:nvSpPr>
        <p:spPr>
          <a:xfrm>
            <a:off x="6309025" y="1738650"/>
            <a:ext cx="481800" cy="3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type="title"/>
          </p:nvPr>
        </p:nvSpPr>
        <p:spPr>
          <a:xfrm>
            <a:off x="727650" y="483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Factorial Solution 2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5"/>
          <p:cNvSpPr txBox="1"/>
          <p:nvPr>
            <p:ph idx="1" type="body"/>
          </p:nvPr>
        </p:nvSpPr>
        <p:spPr>
          <a:xfrm>
            <a:off x="1119850" y="2879800"/>
            <a:ext cx="2975100" cy="22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Complexity : O(n).</a:t>
            </a:r>
            <a:br>
              <a:rPr b="1" lang="en"/>
            </a:br>
            <a:r>
              <a:rPr b="1" lang="en"/>
              <a:t>Space Complexity: O(1).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br>
              <a:rPr lang="en"/>
            </a:br>
            <a:r>
              <a:rPr lang="en"/>
              <a:t>Factorial(4) = </a:t>
            </a:r>
            <a:br>
              <a:rPr lang="en"/>
            </a:br>
            <a:r>
              <a:rPr lang="en"/>
              <a:t>res = 1</a:t>
            </a:r>
            <a:br>
              <a:rPr lang="en"/>
            </a:br>
            <a:r>
              <a:rPr lang="en"/>
              <a:t>i = 2 =&gt; res = res * 2 = 1 * 2 = 2</a:t>
            </a:r>
            <a:br>
              <a:rPr lang="en"/>
            </a:br>
            <a:r>
              <a:rPr lang="en"/>
              <a:t>i = 3 =&gt; res = res * 3 = 2 * 3 = 6</a:t>
            </a:r>
            <a:br>
              <a:rPr lang="en"/>
            </a:br>
            <a:r>
              <a:rPr lang="en"/>
              <a:t>i = 4 =&gt; res = res * 4 = 6 * 4 = 24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5"/>
          <p:cNvSpPr txBox="1"/>
          <p:nvPr/>
        </p:nvSpPr>
        <p:spPr>
          <a:xfrm>
            <a:off x="3806575" y="2855500"/>
            <a:ext cx="5067300" cy="22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time complexity is O(n) because we need n-2 iteration to compute Factorial(n).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need O(1) space to store res and i variables that are independent from n.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1" name="Google Shape;2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063" y="1018275"/>
            <a:ext cx="3935869" cy="15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type="title"/>
          </p:nvPr>
        </p:nvSpPr>
        <p:spPr>
          <a:xfrm>
            <a:off x="727650" y="534250"/>
            <a:ext cx="76887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15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Fibonacci number</a:t>
            </a:r>
            <a:endParaRPr b="0" sz="415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6"/>
          <p:cNvSpPr txBox="1"/>
          <p:nvPr>
            <p:ph idx="1" type="body"/>
          </p:nvPr>
        </p:nvSpPr>
        <p:spPr>
          <a:xfrm>
            <a:off x="806825" y="1279650"/>
            <a:ext cx="7611300" cy="12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Fib(0) = Fib(1) = 1,</a:t>
            </a:r>
            <a:br>
              <a:rPr lang="en" sz="1800"/>
            </a:br>
            <a:r>
              <a:rPr b="1" lang="en" sz="1800"/>
              <a:t>Fib(n) = Fib(n-1) + Fib(n-2)     for all n &gt; 1</a:t>
            </a:r>
            <a:br>
              <a:rPr b="1" lang="en" sz="1800"/>
            </a:br>
            <a:r>
              <a:rPr b="1" lang="en" sz="1800"/>
              <a:t>Fibonacci sequence : 1, 1, 2, 3, 5, 8, 13, 21, ....</a:t>
            </a:r>
            <a:endParaRPr b="1" sz="1800"/>
          </a:p>
        </p:txBody>
      </p:sp>
      <p:sp>
        <p:nvSpPr>
          <p:cNvPr id="288" name="Google Shape;288;p36"/>
          <p:cNvSpPr txBox="1"/>
          <p:nvPr/>
        </p:nvSpPr>
        <p:spPr>
          <a:xfrm>
            <a:off x="4549650" y="2327700"/>
            <a:ext cx="1143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Fib(4)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36"/>
          <p:cNvSpPr txBox="1"/>
          <p:nvPr/>
        </p:nvSpPr>
        <p:spPr>
          <a:xfrm>
            <a:off x="2539325" y="3105150"/>
            <a:ext cx="1143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Fib(3)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36"/>
          <p:cNvSpPr txBox="1"/>
          <p:nvPr/>
        </p:nvSpPr>
        <p:spPr>
          <a:xfrm>
            <a:off x="6378450" y="3105150"/>
            <a:ext cx="1143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Fib(2)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Google Shape;291;p36"/>
          <p:cNvSpPr txBox="1"/>
          <p:nvPr/>
        </p:nvSpPr>
        <p:spPr>
          <a:xfrm>
            <a:off x="1568825" y="3784225"/>
            <a:ext cx="1143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Fib(2)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36"/>
          <p:cNvSpPr txBox="1"/>
          <p:nvPr/>
        </p:nvSpPr>
        <p:spPr>
          <a:xfrm>
            <a:off x="3406650" y="3784225"/>
            <a:ext cx="1143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Fib(1)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p36"/>
          <p:cNvSpPr txBox="1"/>
          <p:nvPr/>
        </p:nvSpPr>
        <p:spPr>
          <a:xfrm>
            <a:off x="5558175" y="3784225"/>
            <a:ext cx="1143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Fib(1)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36"/>
          <p:cNvSpPr txBox="1"/>
          <p:nvPr/>
        </p:nvSpPr>
        <p:spPr>
          <a:xfrm>
            <a:off x="7469900" y="3784225"/>
            <a:ext cx="1143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Fib(0)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36"/>
          <p:cNvSpPr txBox="1"/>
          <p:nvPr/>
        </p:nvSpPr>
        <p:spPr>
          <a:xfrm>
            <a:off x="977200" y="4505875"/>
            <a:ext cx="1143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Fib(1)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36"/>
          <p:cNvSpPr txBox="1"/>
          <p:nvPr/>
        </p:nvSpPr>
        <p:spPr>
          <a:xfrm>
            <a:off x="2263650" y="4505875"/>
            <a:ext cx="1143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Fib(0)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7" name="Google Shape;297;p36"/>
          <p:cNvCxnSpPr>
            <a:stCxn id="289" idx="0"/>
            <a:endCxn id="288" idx="2"/>
          </p:cNvCxnSpPr>
          <p:nvPr/>
        </p:nvCxnSpPr>
        <p:spPr>
          <a:xfrm flipH="1" rot="10800000">
            <a:off x="3110825" y="2815650"/>
            <a:ext cx="2010300" cy="2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36"/>
          <p:cNvCxnSpPr>
            <a:stCxn id="288" idx="2"/>
            <a:endCxn id="290" idx="0"/>
          </p:cNvCxnSpPr>
          <p:nvPr/>
        </p:nvCxnSpPr>
        <p:spPr>
          <a:xfrm>
            <a:off x="5121150" y="2815800"/>
            <a:ext cx="1828800" cy="2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36"/>
          <p:cNvCxnSpPr>
            <a:stCxn id="291" idx="0"/>
            <a:endCxn id="289" idx="2"/>
          </p:cNvCxnSpPr>
          <p:nvPr/>
        </p:nvCxnSpPr>
        <p:spPr>
          <a:xfrm flipH="1" rot="10800000">
            <a:off x="2140325" y="3593125"/>
            <a:ext cx="970500" cy="19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36"/>
          <p:cNvCxnSpPr>
            <a:stCxn id="289" idx="2"/>
            <a:endCxn id="292" idx="0"/>
          </p:cNvCxnSpPr>
          <p:nvPr/>
        </p:nvCxnSpPr>
        <p:spPr>
          <a:xfrm>
            <a:off x="3110825" y="3593250"/>
            <a:ext cx="867300" cy="19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36"/>
          <p:cNvCxnSpPr>
            <a:stCxn id="293" idx="0"/>
            <a:endCxn id="290" idx="2"/>
          </p:cNvCxnSpPr>
          <p:nvPr/>
        </p:nvCxnSpPr>
        <p:spPr>
          <a:xfrm flipH="1" rot="10800000">
            <a:off x="6129675" y="3593125"/>
            <a:ext cx="820200" cy="19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36"/>
          <p:cNvCxnSpPr>
            <a:stCxn id="290" idx="2"/>
            <a:endCxn id="294" idx="0"/>
          </p:cNvCxnSpPr>
          <p:nvPr/>
        </p:nvCxnSpPr>
        <p:spPr>
          <a:xfrm>
            <a:off x="6949950" y="3593250"/>
            <a:ext cx="1091400" cy="19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6"/>
          <p:cNvCxnSpPr>
            <a:stCxn id="291" idx="2"/>
            <a:endCxn id="295" idx="0"/>
          </p:cNvCxnSpPr>
          <p:nvPr/>
        </p:nvCxnSpPr>
        <p:spPr>
          <a:xfrm flipH="1">
            <a:off x="1548725" y="4272325"/>
            <a:ext cx="591600" cy="2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36"/>
          <p:cNvCxnSpPr>
            <a:stCxn id="291" idx="2"/>
            <a:endCxn id="296" idx="0"/>
          </p:cNvCxnSpPr>
          <p:nvPr/>
        </p:nvCxnSpPr>
        <p:spPr>
          <a:xfrm>
            <a:off x="2140325" y="4272325"/>
            <a:ext cx="694800" cy="2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36"/>
          <p:cNvSpPr txBox="1"/>
          <p:nvPr/>
        </p:nvSpPr>
        <p:spPr>
          <a:xfrm>
            <a:off x="4865238" y="3160650"/>
            <a:ext cx="511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+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36"/>
          <p:cNvSpPr txBox="1"/>
          <p:nvPr/>
        </p:nvSpPr>
        <p:spPr>
          <a:xfrm>
            <a:off x="6877188" y="3784225"/>
            <a:ext cx="4167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+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" name="Google Shape;307;p36"/>
          <p:cNvSpPr txBox="1"/>
          <p:nvPr/>
        </p:nvSpPr>
        <p:spPr>
          <a:xfrm>
            <a:off x="2850875" y="3784225"/>
            <a:ext cx="4167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+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p36"/>
          <p:cNvSpPr txBox="1"/>
          <p:nvPr/>
        </p:nvSpPr>
        <p:spPr>
          <a:xfrm>
            <a:off x="1931963" y="4505875"/>
            <a:ext cx="4167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+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type="title"/>
          </p:nvPr>
        </p:nvSpPr>
        <p:spPr>
          <a:xfrm>
            <a:off x="727650" y="-24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Fibonacci number</a:t>
            </a:r>
            <a:endParaRPr b="0" sz="30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7"/>
          <p:cNvSpPr txBox="1"/>
          <p:nvPr>
            <p:ph idx="1" type="body"/>
          </p:nvPr>
        </p:nvSpPr>
        <p:spPr>
          <a:xfrm>
            <a:off x="766350" y="459425"/>
            <a:ext cx="76113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Fib(0) = Fib(1) = 1,</a:t>
            </a:r>
            <a:br>
              <a:rPr lang="en" sz="1800"/>
            </a:br>
            <a:r>
              <a:rPr b="1" lang="en" sz="1800"/>
              <a:t>Fib(n) = Fib(n-1) + Fib(n-2)     for all n &gt; 1</a:t>
            </a:r>
            <a:endParaRPr b="1" sz="1800"/>
          </a:p>
        </p:txBody>
      </p:sp>
      <p:sp>
        <p:nvSpPr>
          <p:cNvPr id="315" name="Google Shape;315;p37"/>
          <p:cNvSpPr txBox="1"/>
          <p:nvPr/>
        </p:nvSpPr>
        <p:spPr>
          <a:xfrm>
            <a:off x="4625850" y="2480100"/>
            <a:ext cx="1143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Fib(4)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p37"/>
          <p:cNvSpPr txBox="1"/>
          <p:nvPr/>
        </p:nvSpPr>
        <p:spPr>
          <a:xfrm>
            <a:off x="2615525" y="3257550"/>
            <a:ext cx="1143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Fib(3)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7" name="Google Shape;317;p37"/>
          <p:cNvSpPr txBox="1"/>
          <p:nvPr/>
        </p:nvSpPr>
        <p:spPr>
          <a:xfrm>
            <a:off x="6454650" y="3257550"/>
            <a:ext cx="1143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Fib(2)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37"/>
          <p:cNvSpPr txBox="1"/>
          <p:nvPr/>
        </p:nvSpPr>
        <p:spPr>
          <a:xfrm>
            <a:off x="1645025" y="3936625"/>
            <a:ext cx="1143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Fib(2)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Google Shape;319;p37"/>
          <p:cNvSpPr txBox="1"/>
          <p:nvPr/>
        </p:nvSpPr>
        <p:spPr>
          <a:xfrm>
            <a:off x="3482850" y="3936625"/>
            <a:ext cx="1143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Fib(1)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37"/>
          <p:cNvSpPr txBox="1"/>
          <p:nvPr/>
        </p:nvSpPr>
        <p:spPr>
          <a:xfrm>
            <a:off x="5634375" y="3936625"/>
            <a:ext cx="1143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Fib(1)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" name="Google Shape;321;p37"/>
          <p:cNvSpPr txBox="1"/>
          <p:nvPr/>
        </p:nvSpPr>
        <p:spPr>
          <a:xfrm>
            <a:off x="7546100" y="3936625"/>
            <a:ext cx="1143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Fib(0)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" name="Google Shape;322;p37"/>
          <p:cNvSpPr txBox="1"/>
          <p:nvPr/>
        </p:nvSpPr>
        <p:spPr>
          <a:xfrm>
            <a:off x="1053400" y="4658275"/>
            <a:ext cx="1143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Fib(1)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3" name="Google Shape;323;p37"/>
          <p:cNvSpPr txBox="1"/>
          <p:nvPr/>
        </p:nvSpPr>
        <p:spPr>
          <a:xfrm>
            <a:off x="2339850" y="4658275"/>
            <a:ext cx="1143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Fib(0)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24" name="Google Shape;324;p37"/>
          <p:cNvCxnSpPr>
            <a:stCxn id="316" idx="0"/>
            <a:endCxn id="315" idx="2"/>
          </p:cNvCxnSpPr>
          <p:nvPr/>
        </p:nvCxnSpPr>
        <p:spPr>
          <a:xfrm flipH="1" rot="10800000">
            <a:off x="3187025" y="2968050"/>
            <a:ext cx="2010300" cy="2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37"/>
          <p:cNvCxnSpPr>
            <a:stCxn id="315" idx="2"/>
            <a:endCxn id="317" idx="0"/>
          </p:cNvCxnSpPr>
          <p:nvPr/>
        </p:nvCxnSpPr>
        <p:spPr>
          <a:xfrm>
            <a:off x="5197350" y="2968200"/>
            <a:ext cx="1828800" cy="2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37"/>
          <p:cNvCxnSpPr>
            <a:stCxn id="318" idx="0"/>
            <a:endCxn id="316" idx="2"/>
          </p:cNvCxnSpPr>
          <p:nvPr/>
        </p:nvCxnSpPr>
        <p:spPr>
          <a:xfrm flipH="1" rot="10800000">
            <a:off x="2216525" y="3745525"/>
            <a:ext cx="970500" cy="19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37"/>
          <p:cNvCxnSpPr>
            <a:stCxn id="316" idx="2"/>
            <a:endCxn id="319" idx="0"/>
          </p:cNvCxnSpPr>
          <p:nvPr/>
        </p:nvCxnSpPr>
        <p:spPr>
          <a:xfrm>
            <a:off x="3187025" y="3745650"/>
            <a:ext cx="867300" cy="19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37"/>
          <p:cNvCxnSpPr>
            <a:stCxn id="320" idx="0"/>
            <a:endCxn id="317" idx="2"/>
          </p:cNvCxnSpPr>
          <p:nvPr/>
        </p:nvCxnSpPr>
        <p:spPr>
          <a:xfrm flipH="1" rot="10800000">
            <a:off x="6205875" y="3745525"/>
            <a:ext cx="820200" cy="19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37"/>
          <p:cNvCxnSpPr>
            <a:stCxn id="317" idx="2"/>
            <a:endCxn id="321" idx="0"/>
          </p:cNvCxnSpPr>
          <p:nvPr/>
        </p:nvCxnSpPr>
        <p:spPr>
          <a:xfrm>
            <a:off x="7026150" y="3745650"/>
            <a:ext cx="1091400" cy="19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37"/>
          <p:cNvCxnSpPr>
            <a:stCxn id="318" idx="2"/>
            <a:endCxn id="322" idx="0"/>
          </p:cNvCxnSpPr>
          <p:nvPr/>
        </p:nvCxnSpPr>
        <p:spPr>
          <a:xfrm flipH="1">
            <a:off x="1624925" y="4424725"/>
            <a:ext cx="591600" cy="2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37"/>
          <p:cNvCxnSpPr>
            <a:stCxn id="318" idx="2"/>
            <a:endCxn id="323" idx="0"/>
          </p:cNvCxnSpPr>
          <p:nvPr/>
        </p:nvCxnSpPr>
        <p:spPr>
          <a:xfrm>
            <a:off x="2216525" y="4424725"/>
            <a:ext cx="694800" cy="2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2" name="Google Shape;33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9325" y="1266163"/>
            <a:ext cx="3625344" cy="9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colab : V1 of Fibonacci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/>
          <p:cNvSpPr txBox="1"/>
          <p:nvPr>
            <p:ph type="title"/>
          </p:nvPr>
        </p:nvSpPr>
        <p:spPr>
          <a:xfrm>
            <a:off x="727650" y="-24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Fibonacci number</a:t>
            </a:r>
            <a:endParaRPr b="0" sz="30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9"/>
          <p:cNvSpPr txBox="1"/>
          <p:nvPr/>
        </p:nvSpPr>
        <p:spPr>
          <a:xfrm>
            <a:off x="6270300" y="2479950"/>
            <a:ext cx="1143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Fib(4)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" name="Google Shape;344;p39"/>
          <p:cNvSpPr txBox="1"/>
          <p:nvPr/>
        </p:nvSpPr>
        <p:spPr>
          <a:xfrm>
            <a:off x="5434925" y="3257550"/>
            <a:ext cx="1143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Fib(3)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5" name="Google Shape;345;p39"/>
          <p:cNvSpPr txBox="1"/>
          <p:nvPr/>
        </p:nvSpPr>
        <p:spPr>
          <a:xfrm>
            <a:off x="7457550" y="3257550"/>
            <a:ext cx="1143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Fib(2)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6" name="Google Shape;346;p39"/>
          <p:cNvSpPr txBox="1"/>
          <p:nvPr/>
        </p:nvSpPr>
        <p:spPr>
          <a:xfrm>
            <a:off x="4845425" y="3936625"/>
            <a:ext cx="1143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Fib(2)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7" name="Google Shape;347;p39"/>
          <p:cNvSpPr txBox="1"/>
          <p:nvPr/>
        </p:nvSpPr>
        <p:spPr>
          <a:xfrm>
            <a:off x="5997450" y="3936625"/>
            <a:ext cx="1143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Fib(1)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" name="Google Shape;348;p39"/>
          <p:cNvSpPr txBox="1"/>
          <p:nvPr/>
        </p:nvSpPr>
        <p:spPr>
          <a:xfrm>
            <a:off x="6860300" y="3936625"/>
            <a:ext cx="1143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Fib(1)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9" name="Google Shape;349;p39"/>
          <p:cNvSpPr txBox="1"/>
          <p:nvPr/>
        </p:nvSpPr>
        <p:spPr>
          <a:xfrm>
            <a:off x="8003300" y="3936625"/>
            <a:ext cx="1143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Fib(0)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Google Shape;350;p39"/>
          <p:cNvSpPr txBox="1"/>
          <p:nvPr/>
        </p:nvSpPr>
        <p:spPr>
          <a:xfrm>
            <a:off x="4253800" y="4658275"/>
            <a:ext cx="1143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Fib(1)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" name="Google Shape;351;p39"/>
          <p:cNvSpPr txBox="1"/>
          <p:nvPr/>
        </p:nvSpPr>
        <p:spPr>
          <a:xfrm>
            <a:off x="5540250" y="4658275"/>
            <a:ext cx="1143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Fib(0)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52" name="Google Shape;352;p39"/>
          <p:cNvCxnSpPr>
            <a:stCxn id="344" idx="0"/>
            <a:endCxn id="343" idx="2"/>
          </p:cNvCxnSpPr>
          <p:nvPr/>
        </p:nvCxnSpPr>
        <p:spPr>
          <a:xfrm flipH="1" rot="10800000">
            <a:off x="6006425" y="2968050"/>
            <a:ext cx="835500" cy="2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39"/>
          <p:cNvCxnSpPr>
            <a:stCxn id="343" idx="2"/>
            <a:endCxn id="345" idx="0"/>
          </p:cNvCxnSpPr>
          <p:nvPr/>
        </p:nvCxnSpPr>
        <p:spPr>
          <a:xfrm>
            <a:off x="6841800" y="2968050"/>
            <a:ext cx="1187400" cy="2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39"/>
          <p:cNvCxnSpPr>
            <a:stCxn id="346" idx="0"/>
            <a:endCxn id="344" idx="2"/>
          </p:cNvCxnSpPr>
          <p:nvPr/>
        </p:nvCxnSpPr>
        <p:spPr>
          <a:xfrm flipH="1" rot="10800000">
            <a:off x="5416925" y="3745525"/>
            <a:ext cx="589500" cy="19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39"/>
          <p:cNvCxnSpPr>
            <a:stCxn id="344" idx="2"/>
            <a:endCxn id="347" idx="0"/>
          </p:cNvCxnSpPr>
          <p:nvPr/>
        </p:nvCxnSpPr>
        <p:spPr>
          <a:xfrm>
            <a:off x="6006425" y="3745650"/>
            <a:ext cx="562500" cy="19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>
            <a:stCxn id="348" idx="0"/>
            <a:endCxn id="345" idx="2"/>
          </p:cNvCxnSpPr>
          <p:nvPr/>
        </p:nvCxnSpPr>
        <p:spPr>
          <a:xfrm flipH="1" rot="10800000">
            <a:off x="7431800" y="3745525"/>
            <a:ext cx="597300" cy="19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39"/>
          <p:cNvCxnSpPr>
            <a:stCxn id="345" idx="2"/>
            <a:endCxn id="349" idx="0"/>
          </p:cNvCxnSpPr>
          <p:nvPr/>
        </p:nvCxnSpPr>
        <p:spPr>
          <a:xfrm>
            <a:off x="8029050" y="3745650"/>
            <a:ext cx="545700" cy="19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39"/>
          <p:cNvCxnSpPr>
            <a:stCxn id="346" idx="2"/>
            <a:endCxn id="350" idx="0"/>
          </p:cNvCxnSpPr>
          <p:nvPr/>
        </p:nvCxnSpPr>
        <p:spPr>
          <a:xfrm flipH="1">
            <a:off x="4825325" y="4424725"/>
            <a:ext cx="591600" cy="2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39"/>
          <p:cNvCxnSpPr>
            <a:stCxn id="346" idx="2"/>
            <a:endCxn id="351" idx="0"/>
          </p:cNvCxnSpPr>
          <p:nvPr/>
        </p:nvCxnSpPr>
        <p:spPr>
          <a:xfrm>
            <a:off x="5416925" y="4424725"/>
            <a:ext cx="694800" cy="2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Google Shape;360;p39"/>
          <p:cNvSpPr txBox="1"/>
          <p:nvPr/>
        </p:nvSpPr>
        <p:spPr>
          <a:xfrm>
            <a:off x="381000" y="1146850"/>
            <a:ext cx="8763000" cy="3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T(n) = T(n-1) + T(n-2) + c   </a:t>
            </a:r>
            <a:r>
              <a:rPr lang="en" sz="1800">
                <a:solidFill>
                  <a:srgbClr val="0000FF"/>
                </a:solidFill>
              </a:rPr>
              <a:t>// c = (1 comparison, 2 subtractions, 1 addition)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>
                <a:solidFill>
                  <a:srgbClr val="0000FF"/>
                </a:solidFill>
              </a:rPr>
              <a:t>T(n)</a:t>
            </a:r>
            <a:r>
              <a:rPr lang="en" sz="1800"/>
              <a:t>	= 2T(n-1) + c    </a:t>
            </a:r>
            <a:r>
              <a:rPr lang="en" sz="1800">
                <a:solidFill>
                  <a:srgbClr val="0000FF"/>
                </a:solidFill>
              </a:rPr>
              <a:t>//from the approximation T(n-1) ~ T(n-2)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/>
            </a:br>
            <a:r>
              <a:rPr lang="en" sz="1800"/>
              <a:t>	= 2*(2T(n-2) + c) + c   </a:t>
            </a:r>
            <a:r>
              <a:rPr lang="en" sz="1800">
                <a:solidFill>
                  <a:srgbClr val="0000FF"/>
                </a:solidFill>
              </a:rPr>
              <a:t>// Substitute T(n-1) = 2T(n-2) + c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= 4T(n-2) + 3c 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= 8T(n-3) + 7c  </a:t>
            </a:r>
            <a:r>
              <a:rPr lang="en" sz="1800">
                <a:solidFill>
                  <a:srgbClr val="0000FF"/>
                </a:solidFill>
              </a:rPr>
              <a:t>// Substitute T(n-2) = 2T(n-3) + c</a:t>
            </a:r>
            <a:br>
              <a:rPr lang="en" sz="1800">
                <a:solidFill>
                  <a:srgbClr val="0000FF"/>
                </a:solidFill>
              </a:rPr>
            </a:b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	</a:t>
            </a:r>
            <a:r>
              <a:rPr lang="en" sz="1800"/>
              <a:t>= 2^k * T(n - k) + (2^k - 1)*c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= 2^n * T(0) + (2^n - 1)*c </a:t>
            </a:r>
            <a:r>
              <a:rPr lang="en" sz="1800">
                <a:solidFill>
                  <a:srgbClr val="0000FF"/>
                </a:solidFill>
              </a:rPr>
              <a:t>// n-k = 0 =&gt; n = k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	</a:t>
            </a:r>
            <a:r>
              <a:rPr lang="en" sz="1800"/>
              <a:t>= 2^n * (1 + c) - c   // T(0) = 1+c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~ O(2^n)</a:t>
            </a:r>
            <a:endParaRPr sz="1800"/>
          </a:p>
        </p:txBody>
      </p:sp>
      <p:pic>
        <p:nvPicPr>
          <p:cNvPr id="361" name="Google Shape;3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550" y="0"/>
            <a:ext cx="474345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3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3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3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3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3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3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0"/>
          <p:cNvSpPr txBox="1"/>
          <p:nvPr>
            <p:ph type="title"/>
          </p:nvPr>
        </p:nvSpPr>
        <p:spPr>
          <a:xfrm>
            <a:off x="727650" y="0"/>
            <a:ext cx="8326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0" lang="en" sz="30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Fibonacci number: recursive + memoization</a:t>
            </a:r>
            <a:endParaRPr/>
          </a:p>
        </p:txBody>
      </p:sp>
      <p:pic>
        <p:nvPicPr>
          <p:cNvPr id="367" name="Google Shape;36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675" y="839875"/>
            <a:ext cx="7439025" cy="424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8" name="Google Shape;368;p40"/>
          <p:cNvCxnSpPr/>
          <p:nvPr/>
        </p:nvCxnSpPr>
        <p:spPr>
          <a:xfrm flipH="1">
            <a:off x="3538750" y="2229975"/>
            <a:ext cx="4056600" cy="7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40"/>
          <p:cNvCxnSpPr/>
          <p:nvPr/>
        </p:nvCxnSpPr>
        <p:spPr>
          <a:xfrm flipH="1">
            <a:off x="2799150" y="3036800"/>
            <a:ext cx="1961100" cy="9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70" name="Google Shape;370;p40"/>
          <p:cNvSpPr txBox="1"/>
          <p:nvPr/>
        </p:nvSpPr>
        <p:spPr>
          <a:xfrm>
            <a:off x="0" y="1264225"/>
            <a:ext cx="8763000" cy="3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T(n) = T(n-1) + c   </a:t>
            </a:r>
            <a:r>
              <a:rPr lang="en" sz="1800">
                <a:solidFill>
                  <a:srgbClr val="0000FF"/>
                </a:solidFill>
              </a:rPr>
              <a:t>// T(n-2) = 1</a:t>
            </a:r>
            <a:br>
              <a:rPr lang="en" sz="1800">
                <a:solidFill>
                  <a:srgbClr val="0000FF"/>
                </a:solidFill>
              </a:rPr>
            </a:br>
            <a:r>
              <a:rPr lang="en" sz="1800"/>
              <a:t>	= T(n-2) + 2*c    </a:t>
            </a:r>
            <a:r>
              <a:rPr lang="en" sz="1800">
                <a:solidFill>
                  <a:srgbClr val="0000FF"/>
                </a:solidFill>
              </a:rPr>
              <a:t>//  T(n-1) = T(n-2) + c</a:t>
            </a:r>
            <a:endParaRPr sz="1800">
              <a:solidFill>
                <a:srgbClr val="0000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= T(n-k) + k*c</a:t>
            </a:r>
            <a:br>
              <a:rPr lang="en" sz="1800"/>
            </a:br>
            <a:r>
              <a:rPr lang="en" sz="1800"/>
              <a:t>	for k = n</a:t>
            </a:r>
            <a:br>
              <a:rPr lang="en" sz="1800"/>
            </a:br>
            <a:r>
              <a:rPr lang="en" sz="1800"/>
              <a:t>	= T(0) + n*c = 1 + c*n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~ O(n)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"/>
          <p:cNvSpPr txBox="1"/>
          <p:nvPr>
            <p:ph type="title"/>
          </p:nvPr>
        </p:nvSpPr>
        <p:spPr>
          <a:xfrm>
            <a:off x="727650" y="0"/>
            <a:ext cx="8326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0" lang="en" sz="30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Fibonacci number: recursive + memoization</a:t>
            </a:r>
            <a:endParaRPr/>
          </a:p>
        </p:txBody>
      </p:sp>
      <p:pic>
        <p:nvPicPr>
          <p:cNvPr id="376" name="Google Shape;3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839875"/>
            <a:ext cx="5129200" cy="424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7" name="Google Shape;377;p41"/>
          <p:cNvCxnSpPr/>
          <p:nvPr/>
        </p:nvCxnSpPr>
        <p:spPr>
          <a:xfrm flipH="1">
            <a:off x="5266750" y="2263700"/>
            <a:ext cx="2900100" cy="7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41"/>
          <p:cNvCxnSpPr/>
          <p:nvPr/>
        </p:nvCxnSpPr>
        <p:spPr>
          <a:xfrm flipH="1">
            <a:off x="4807225" y="3110325"/>
            <a:ext cx="1356000" cy="8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79" name="Google Shape;379;p41"/>
          <p:cNvSpPr txBox="1"/>
          <p:nvPr>
            <p:ph idx="1" type="body"/>
          </p:nvPr>
        </p:nvSpPr>
        <p:spPr>
          <a:xfrm>
            <a:off x="0" y="1328700"/>
            <a:ext cx="6768300" cy="3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fib2</a:t>
            </a:r>
            <a:r>
              <a:rPr b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4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4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cache</a:t>
            </a:r>
            <a:r>
              <a:rPr b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en" sz="14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4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4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4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}):</a:t>
            </a:r>
            <a:endParaRPr b="1" sz="14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b="1" lang="en" sz="14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cache:</a:t>
            </a:r>
            <a:endParaRPr b="1" sz="14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4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cache[n]</a:t>
            </a:r>
            <a:endParaRPr b="1" sz="14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cache[n] = fib2(n</a:t>
            </a:r>
            <a:r>
              <a:rPr b="1" lang="en" sz="14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b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cache) + fib2(n</a:t>
            </a:r>
            <a:r>
              <a:rPr b="1" lang="en" sz="14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-2</a:t>
            </a:r>
            <a:r>
              <a:rPr b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cache)</a:t>
            </a:r>
            <a:endParaRPr b="1" sz="14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cache[n]</a:t>
            </a:r>
            <a:endParaRPr b="1" sz="14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"/>
          <p:cNvSpPr txBox="1"/>
          <p:nvPr>
            <p:ph type="title"/>
          </p:nvPr>
        </p:nvSpPr>
        <p:spPr>
          <a:xfrm>
            <a:off x="1960500" y="1897200"/>
            <a:ext cx="5223000" cy="9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colab : V2 of Fibonacci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7650" y="599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مثال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688100" y="1747275"/>
            <a:ext cx="1192800" cy="78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Ayoub</a:t>
            </a:r>
            <a:endParaRPr b="1" sz="1800"/>
          </a:p>
        </p:txBody>
      </p:sp>
      <p:sp>
        <p:nvSpPr>
          <p:cNvPr id="107" name="Google Shape;107;p16"/>
          <p:cNvSpPr/>
          <p:nvPr/>
        </p:nvSpPr>
        <p:spPr>
          <a:xfrm>
            <a:off x="833450" y="1212075"/>
            <a:ext cx="902100" cy="5352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1483225" y="2520400"/>
            <a:ext cx="252300" cy="7800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916950" y="2520400"/>
            <a:ext cx="252300" cy="7800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7373148" y="1747275"/>
            <a:ext cx="1449900" cy="78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Ahmed</a:t>
            </a:r>
            <a:endParaRPr b="1" sz="1800"/>
          </a:p>
        </p:txBody>
      </p:sp>
      <p:sp>
        <p:nvSpPr>
          <p:cNvPr id="111" name="Google Shape;111;p16"/>
          <p:cNvSpPr/>
          <p:nvPr/>
        </p:nvSpPr>
        <p:spPr>
          <a:xfrm>
            <a:off x="7549826" y="1212075"/>
            <a:ext cx="1096500" cy="5352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8339650" y="2520400"/>
            <a:ext cx="306900" cy="7800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7651323" y="2520400"/>
            <a:ext cx="306900" cy="7800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1834925" y="1403600"/>
            <a:ext cx="5715300" cy="2520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1987825" y="1709175"/>
            <a:ext cx="5261700" cy="1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أيوب من المغرب بغى يصيفط واحد ملف كبييييير بسرعة لأحمد في سويسرا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 &gt; 1TB 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93200" y="3413725"/>
            <a:ext cx="8639400" cy="1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سؤال الحلقة هو أي وسيلة أسرع ليخاص ايوب يستعمل: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Electronic transfer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بالطيارة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3"/>
          <p:cNvSpPr txBox="1"/>
          <p:nvPr>
            <p:ph type="title"/>
          </p:nvPr>
        </p:nvSpPr>
        <p:spPr>
          <a:xfrm>
            <a:off x="727650" y="0"/>
            <a:ext cx="8326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0" lang="en" sz="30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Fibonacci number: iterative approach</a:t>
            </a:r>
            <a:endParaRPr/>
          </a:p>
        </p:txBody>
      </p:sp>
      <p:pic>
        <p:nvPicPr>
          <p:cNvPr id="390" name="Google Shape;39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685163"/>
            <a:ext cx="657225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3"/>
          <p:cNvPicPr preferRelativeResize="0"/>
          <p:nvPr/>
        </p:nvPicPr>
        <p:blipFill rotWithShape="1">
          <a:blip r:embed="rId4">
            <a:alphaModFix/>
          </a:blip>
          <a:srcRect b="-1779" l="1510" r="-1510" t="1780"/>
          <a:stretch/>
        </p:blipFill>
        <p:spPr>
          <a:xfrm>
            <a:off x="2281275" y="2968725"/>
            <a:ext cx="4366659" cy="211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4"/>
          <p:cNvSpPr txBox="1"/>
          <p:nvPr>
            <p:ph type="title"/>
          </p:nvPr>
        </p:nvSpPr>
        <p:spPr>
          <a:xfrm>
            <a:off x="729450" y="534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9413B"/>
                </a:solidFill>
                <a:latin typeface="Arial"/>
                <a:ea typeface="Arial"/>
                <a:cs typeface="Arial"/>
                <a:sym typeface="Arial"/>
              </a:rPr>
              <a:t>Examples and Exercises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4"/>
          <p:cNvSpPr txBox="1"/>
          <p:nvPr>
            <p:ph idx="1" type="body"/>
          </p:nvPr>
        </p:nvSpPr>
        <p:spPr>
          <a:xfrm>
            <a:off x="729450" y="1277475"/>
            <a:ext cx="7688700" cy="30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Big O هو مفهوم صعب في البداية. ومع ذلك ، بالممارسة يصبح الأمر سهلاً إلى حد م</a:t>
            </a:r>
            <a:r>
              <a:rPr lang="en" sz="2400"/>
              <a:t>ا</a:t>
            </a:r>
            <a:r>
              <a:rPr lang="en" sz="2400"/>
              <a:t>، تظهر نفس الأنماط مرارًا وتكرارًا.</a:t>
            </a:r>
            <a:endParaRPr sz="2400"/>
          </a:p>
          <a:p>
            <a:pPr indent="0" lvl="0" marL="0" rtl="1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سنبدأ بأمثلة سهلة ، ثم تزداد صعوبة.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5"/>
          <p:cNvSpPr txBox="1"/>
          <p:nvPr>
            <p:ph type="title"/>
          </p:nvPr>
        </p:nvSpPr>
        <p:spPr>
          <a:xfrm>
            <a:off x="662225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63E39"/>
                </a:solidFill>
                <a:latin typeface="Arial"/>
                <a:ea typeface="Arial"/>
                <a:cs typeface="Arial"/>
                <a:sym typeface="Arial"/>
              </a:rPr>
              <a:t>Example 1</a:t>
            </a:r>
            <a:endParaRPr sz="2400"/>
          </a:p>
        </p:txBody>
      </p:sp>
      <p:sp>
        <p:nvSpPr>
          <p:cNvPr id="403" name="Google Shape;403;p45"/>
          <p:cNvSpPr txBox="1"/>
          <p:nvPr>
            <p:ph idx="1" type="body"/>
          </p:nvPr>
        </p:nvSpPr>
        <p:spPr>
          <a:xfrm>
            <a:off x="727650" y="4554775"/>
            <a:ext cx="76887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سيستغرق ذلك( O(N من الوقت. حقيقة أننا نمر من خلال array مرتين لا يهم.</a:t>
            </a:r>
            <a:endParaRPr b="1" sz="1800"/>
          </a:p>
        </p:txBody>
      </p:sp>
      <p:pic>
        <p:nvPicPr>
          <p:cNvPr id="404" name="Google Shape;40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713" y="1244250"/>
            <a:ext cx="6274572" cy="302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6"/>
          <p:cNvSpPr txBox="1"/>
          <p:nvPr>
            <p:ph type="title"/>
          </p:nvPr>
        </p:nvSpPr>
        <p:spPr>
          <a:xfrm>
            <a:off x="662225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63E39"/>
                </a:solidFill>
                <a:latin typeface="Arial"/>
                <a:ea typeface="Arial"/>
                <a:cs typeface="Arial"/>
                <a:sym typeface="Arial"/>
              </a:rPr>
              <a:t>Example 2</a:t>
            </a:r>
            <a:endParaRPr sz="2400"/>
          </a:p>
        </p:txBody>
      </p:sp>
      <p:sp>
        <p:nvSpPr>
          <p:cNvPr id="410" name="Google Shape;410;p46"/>
          <p:cNvSpPr txBox="1"/>
          <p:nvPr>
            <p:ph idx="1" type="body"/>
          </p:nvPr>
        </p:nvSpPr>
        <p:spPr>
          <a:xfrm>
            <a:off x="0" y="2987075"/>
            <a:ext cx="9009600" cy="20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البوكل الداخلي فيه  N iteration وهاد N iteration تاتعاود N مرة. لذلك ، وقت التشغيل هو </a:t>
            </a:r>
            <a:r>
              <a:rPr b="1" lang="en" sz="1800"/>
              <a:t>(2^O(N.</a:t>
            </a:r>
            <a:endParaRPr b="1" sz="1800"/>
          </a:p>
          <a:p>
            <a:pPr indent="0" lvl="0" marL="0" rtl="1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N+N+N +....+N</a:t>
            </a:r>
            <a:endParaRPr b="1" sz="1800"/>
          </a:p>
          <a:p>
            <a:pPr indent="0" lvl="0" marL="0" rtl="1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N مرة</a:t>
            </a:r>
            <a:endParaRPr b="1" sz="1800"/>
          </a:p>
          <a:p>
            <a:pPr indent="0" lvl="0" marL="0" rtl="1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411" name="Google Shape;41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25" y="1210650"/>
            <a:ext cx="478155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6"/>
          <p:cNvSpPr/>
          <p:nvPr/>
        </p:nvSpPr>
        <p:spPr>
          <a:xfrm rot="-5400000">
            <a:off x="4394525" y="3137725"/>
            <a:ext cx="224100" cy="1546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7"/>
          <p:cNvSpPr txBox="1"/>
          <p:nvPr>
            <p:ph type="title"/>
          </p:nvPr>
        </p:nvSpPr>
        <p:spPr>
          <a:xfrm>
            <a:off x="6604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63E39"/>
                </a:solidFill>
                <a:latin typeface="Arial"/>
                <a:ea typeface="Arial"/>
                <a:cs typeface="Arial"/>
                <a:sym typeface="Arial"/>
              </a:rPr>
              <a:t>Example 3</a:t>
            </a:r>
            <a:endParaRPr sz="2400"/>
          </a:p>
        </p:txBody>
      </p:sp>
      <p:sp>
        <p:nvSpPr>
          <p:cNvPr id="418" name="Google Shape;418;p47"/>
          <p:cNvSpPr txBox="1"/>
          <p:nvPr>
            <p:ph idx="1" type="body"/>
          </p:nvPr>
        </p:nvSpPr>
        <p:spPr>
          <a:xfrm>
            <a:off x="838200" y="1854550"/>
            <a:ext cx="4717800" cy="31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iteration 1: N-1 iterations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iteration 2: N-2 iterations  ....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(</a:t>
            </a:r>
            <a:r>
              <a:rPr lang="en" sz="1800"/>
              <a:t>N-1)+(N-2)+(N-3) +....+2 + 1 + 0</a:t>
            </a:r>
            <a:br>
              <a:rPr lang="en" sz="1800"/>
            </a:br>
            <a:r>
              <a:rPr lang="en" sz="1800"/>
              <a:t>	</a:t>
            </a:r>
            <a:r>
              <a:rPr lang="en" sz="1800"/>
              <a:t>= 1 + 2 + ... + N-1 </a:t>
            </a:r>
            <a:br>
              <a:rPr lang="en" sz="1800"/>
            </a:br>
            <a:r>
              <a:rPr lang="en" sz="1800"/>
              <a:t>	= N(N-1)/2</a:t>
            </a:r>
            <a:br>
              <a:rPr lang="en" sz="1800"/>
            </a:br>
            <a:r>
              <a:rPr lang="en" sz="1800"/>
              <a:t>	=(N^2)/2 - N/2</a:t>
            </a:r>
            <a:br>
              <a:rPr b="1" lang="en" sz="1800"/>
            </a:br>
            <a:r>
              <a:rPr b="1" lang="en" sz="1800"/>
              <a:t>	~O(N^2)</a:t>
            </a:r>
            <a:endParaRPr b="1" sz="1800"/>
          </a:p>
          <a:p>
            <a:pPr indent="0" lvl="0" marL="0" rtl="1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419" name="Google Shape;41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250" y="616300"/>
            <a:ext cx="685800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8"/>
          <p:cNvSpPr txBox="1"/>
          <p:nvPr>
            <p:ph idx="1" type="body"/>
          </p:nvPr>
        </p:nvSpPr>
        <p:spPr>
          <a:xfrm>
            <a:off x="1619075" y="3954825"/>
            <a:ext cx="63090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Multiply the Runtimes: </a:t>
            </a:r>
            <a:r>
              <a:rPr b="1" lang="en" sz="1800"/>
              <a:t>O(A*B)</a:t>
            </a:r>
            <a:br>
              <a:rPr lang="en" sz="1800"/>
            </a:br>
            <a:r>
              <a:rPr lang="en" sz="1800"/>
              <a:t>A = size(arrA) and B = size(arrB)</a:t>
            </a:r>
            <a:endParaRPr sz="1800"/>
          </a:p>
        </p:txBody>
      </p:sp>
      <p:pic>
        <p:nvPicPr>
          <p:cNvPr id="425" name="Google Shape;42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075" y="2151450"/>
            <a:ext cx="6142601" cy="154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8"/>
          <p:cNvSpPr txBox="1"/>
          <p:nvPr>
            <p:ph type="title"/>
          </p:nvPr>
        </p:nvSpPr>
        <p:spPr>
          <a:xfrm>
            <a:off x="662225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63E39"/>
                </a:solidFill>
                <a:latin typeface="Arial"/>
                <a:ea typeface="Arial"/>
                <a:cs typeface="Arial"/>
                <a:sym typeface="Arial"/>
              </a:rPr>
              <a:t>Example 4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9"/>
          <p:cNvSpPr txBox="1"/>
          <p:nvPr>
            <p:ph idx="1" type="body"/>
          </p:nvPr>
        </p:nvSpPr>
        <p:spPr>
          <a:xfrm>
            <a:off x="729450" y="3619500"/>
            <a:ext cx="7688700" cy="7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100000 وحدة عمل لا تزال ثابتة ( O(1، وبالتالي فإن وقت التشغيل هو  .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O(N^2)</a:t>
            </a:r>
            <a:endParaRPr b="1" sz="1800"/>
          </a:p>
        </p:txBody>
      </p:sp>
      <p:sp>
        <p:nvSpPr>
          <p:cNvPr id="432" name="Google Shape;432;p49"/>
          <p:cNvSpPr txBox="1"/>
          <p:nvPr>
            <p:ph type="title"/>
          </p:nvPr>
        </p:nvSpPr>
        <p:spPr>
          <a:xfrm>
            <a:off x="662225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63E39"/>
                </a:solidFill>
                <a:latin typeface="Arial"/>
                <a:ea typeface="Arial"/>
                <a:cs typeface="Arial"/>
                <a:sym typeface="Arial"/>
              </a:rPr>
              <a:t>Example 5</a:t>
            </a:r>
            <a:endParaRPr sz="2400"/>
          </a:p>
        </p:txBody>
      </p:sp>
      <p:pic>
        <p:nvPicPr>
          <p:cNvPr id="433" name="Google Shape;4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75" y="1322700"/>
            <a:ext cx="76390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0"/>
          <p:cNvSpPr txBox="1"/>
          <p:nvPr>
            <p:ph type="title"/>
          </p:nvPr>
        </p:nvSpPr>
        <p:spPr>
          <a:xfrm>
            <a:off x="662225" y="590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6</a:t>
            </a:r>
            <a:endParaRPr/>
          </a:p>
        </p:txBody>
      </p:sp>
      <p:sp>
        <p:nvSpPr>
          <p:cNvPr id="439" name="Google Shape;439;p50"/>
          <p:cNvSpPr txBox="1"/>
          <p:nvPr>
            <p:ph idx="1" type="body"/>
          </p:nvPr>
        </p:nvSpPr>
        <p:spPr>
          <a:xfrm>
            <a:off x="1287925" y="1294450"/>
            <a:ext cx="7688700" cy="20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أي مما يلي يعادل( O(N؟ و لماذا ؟</a:t>
            </a:r>
            <a:endParaRPr b="1"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383531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383531"/>
                </a:solidFill>
                <a:latin typeface="Arial"/>
                <a:ea typeface="Arial"/>
                <a:cs typeface="Arial"/>
                <a:sym typeface="Arial"/>
              </a:rPr>
              <a:t>O(N + P), where P &lt; N/2</a:t>
            </a:r>
            <a:endParaRPr sz="1800">
              <a:solidFill>
                <a:srgbClr val="3835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A3732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3A3732"/>
                </a:solidFill>
                <a:latin typeface="Arial"/>
                <a:ea typeface="Arial"/>
                <a:cs typeface="Arial"/>
                <a:sym typeface="Arial"/>
              </a:rPr>
              <a:t>O(2N)</a:t>
            </a:r>
            <a:endParaRPr sz="1800">
              <a:solidFill>
                <a:srgbClr val="3A37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A3632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3A3632"/>
                </a:solidFill>
                <a:latin typeface="Arial"/>
                <a:ea typeface="Arial"/>
                <a:cs typeface="Arial"/>
                <a:sym typeface="Arial"/>
              </a:rPr>
              <a:t>O(N + log N)</a:t>
            </a:r>
            <a:endParaRPr sz="1800">
              <a:solidFill>
                <a:srgbClr val="3A36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A3632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3A3632"/>
                </a:solidFill>
                <a:latin typeface="Arial"/>
                <a:ea typeface="Arial"/>
                <a:cs typeface="Arial"/>
                <a:sym typeface="Arial"/>
              </a:rPr>
              <a:t>O(N + M)</a:t>
            </a:r>
            <a:endParaRPr sz="1800">
              <a:solidFill>
                <a:srgbClr val="3A36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1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440" name="Google Shape;440;p50"/>
          <p:cNvSpPr txBox="1"/>
          <p:nvPr/>
        </p:nvSpPr>
        <p:spPr>
          <a:xfrm>
            <a:off x="1287925" y="3574500"/>
            <a:ext cx="76233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 &lt; N/2 =&gt; N is the dominant term  N + P &lt; N + N/2  ~ O(N)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O(2N) ~ O(N)   we drop constants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O(N) dominates O(log(N))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There is no established relationship between N and M, so we have to keep both variables in there.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الجواب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قد يستغرق ملف واحد تيرابايت (1 تيرابايت) أكثر من يوم لنقله إلكترونيًا.</a:t>
            </a:r>
            <a:endParaRPr sz="2400"/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سيكون من الأسرع بكثير أن يسافر أيوب إلى أحمد. إذا كان الملف عاجلاً (والتكلفة ليست مشكلة). 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627875" y="1327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in Big O(n) notation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729450" y="2078875"/>
            <a:ext cx="7688700" cy="296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تنستعملوا  شكل مبسط للتعبير 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على وقت التشغيل. مثلا في المثال السابق: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r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Electronic Transfer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: غنعبرو 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على وقت التشغيل ب  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O(s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   </a:t>
            </a:r>
            <a:br>
              <a:rPr lang="en" sz="2400">
                <a:latin typeface="Arial"/>
                <a:ea typeface="Arial"/>
                <a:cs typeface="Arial"/>
                <a:sym typeface="Arial"/>
              </a:rPr>
            </a:br>
            <a:r>
              <a:rPr lang="en" sz="2400">
                <a:latin typeface="Arial"/>
                <a:ea typeface="Arial"/>
                <a:cs typeface="Arial"/>
                <a:sym typeface="Arial"/>
              </a:rPr>
              <a:t>نرمز ب s حجم الملف الدي نريد إرساله. </a:t>
            </a:r>
            <a:br>
              <a:rPr lang="en" sz="2400">
                <a:latin typeface="Arial"/>
                <a:ea typeface="Arial"/>
                <a:cs typeface="Arial"/>
                <a:sym typeface="Arial"/>
              </a:rPr>
            </a:br>
            <a:r>
              <a:rPr lang="en" sz="2400">
                <a:latin typeface="Arial"/>
                <a:ea typeface="Arial"/>
                <a:cs typeface="Arial"/>
                <a:sym typeface="Arial"/>
              </a:rPr>
              <a:t>هذا يعني أن وقت نقل الملف يزداد خطياً مع حجم الملف.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النقل الجوي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:   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O(1 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بالنسبة لحجم الملف. مع زيادة حجم الملف ، لن يستغرق الأمر أكثر من ذلك لإيصال الملف إلى أحمد. الوقت ثابت.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7750" y="293000"/>
            <a:ext cx="9082825" cy="468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7650" y="567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مثال 2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362850" y="1350500"/>
            <a:ext cx="84183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لبغيتي تصبغ حيط طول ديالو H و العرض ديالو W. </a:t>
            </a:r>
            <a:endParaRPr sz="2400"/>
          </a:p>
          <a:p>
            <a:pPr indent="0" lvl="0" marL="0" rtl="1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أن رمزو</a:t>
            </a:r>
            <a:r>
              <a:rPr lang="en" sz="2400"/>
              <a:t> الوقت الصباغة فهاد الحالة ب:  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O(W*H</a:t>
            </a:r>
            <a:endParaRPr b="1"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00" y="3795425"/>
            <a:ext cx="34290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6350" y="3446825"/>
            <a:ext cx="4114800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448225" y="2693825"/>
            <a:ext cx="83328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لاكنتي باغي دير بزاف طبقات ديال الصباغة لهاد الحيط (n طبقة): </a:t>
            </a:r>
            <a:r>
              <a:rPr lang="en" sz="2400">
                <a:solidFill>
                  <a:schemeClr val="accent1"/>
                </a:solidFill>
              </a:rPr>
              <a:t> </a:t>
            </a:r>
            <a:r>
              <a:rPr b="1" lang="en" sz="2400">
                <a:solidFill>
                  <a:schemeClr val="accent1"/>
                </a:solidFill>
              </a:rPr>
              <a:t>(</a:t>
            </a:r>
            <a:r>
              <a:rPr b="1" lang="en" sz="2400">
                <a:solidFill>
                  <a:schemeClr val="dk2"/>
                </a:solidFill>
              </a:rPr>
              <a:t>O(n*W*H</a:t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27650" y="566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E4640"/>
                </a:solidFill>
                <a:latin typeface="Arial"/>
                <a:ea typeface="Arial"/>
                <a:cs typeface="Arial"/>
                <a:sym typeface="Arial"/>
              </a:rPr>
              <a:t>Add vs. Multiply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4784125" y="1314250"/>
            <a:ext cx="42276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Multiply the Runtimes: </a:t>
            </a:r>
            <a:r>
              <a:rPr b="1" lang="en" sz="1800"/>
              <a:t>O(A*B)</a:t>
            </a:r>
            <a:br>
              <a:rPr lang="en" sz="1800"/>
            </a:br>
            <a:r>
              <a:rPr lang="en" sz="1800"/>
              <a:t>A = size(arrA) and B = size(arrB)</a:t>
            </a:r>
            <a:endParaRPr sz="1800"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325" y="2108525"/>
            <a:ext cx="4492150" cy="16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700" y="2076038"/>
            <a:ext cx="2902500" cy="16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599725" y="1314250"/>
            <a:ext cx="42276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Add</a:t>
            </a:r>
            <a:r>
              <a:rPr lang="en" sz="1800"/>
              <a:t> the Runtimes: </a:t>
            </a:r>
            <a:r>
              <a:rPr b="1" lang="en" sz="1800"/>
              <a:t>O(A + B)</a:t>
            </a:r>
            <a:br>
              <a:rPr lang="en" sz="1800"/>
            </a:br>
            <a:r>
              <a:rPr lang="en" sz="1800"/>
              <a:t>A = size(arrA) and B = size(arrB)</a:t>
            </a:r>
            <a:endParaRPr sz="1800"/>
          </a:p>
        </p:txBody>
      </p:sp>
      <p:sp>
        <p:nvSpPr>
          <p:cNvPr id="152" name="Google Shape;152;p21"/>
          <p:cNvSpPr txBox="1"/>
          <p:nvPr/>
        </p:nvSpPr>
        <p:spPr>
          <a:xfrm>
            <a:off x="159650" y="3787975"/>
            <a:ext cx="44922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إذا كانت الخوارزمية في شكل "افعل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هذا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، فعندما تنتهي من كل شيء ، افعل ذلك" : تضيف أوقات التشغيل.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4717975" y="3829325"/>
            <a:ext cx="43599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إذا كانت الخوارزمية في شكل "افعل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هذا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في كل مرة تفعل ذلك"، فإنك تضرب أوقات التشغيل.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7294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complexities</a:t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75" y="708550"/>
            <a:ext cx="8694724" cy="43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