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</p:sldIdLst>
  <p:sldSz cy="5143500" cx="9144000"/>
  <p:notesSz cx="6858000" cy="9144000"/>
  <p:embeddedFontLst>
    <p:embeddedFont>
      <p:font typeface="Raleway"/>
      <p:regular r:id="rId93"/>
      <p:bold r:id="rId94"/>
      <p:italic r:id="rId95"/>
      <p:boldItalic r:id="rId96"/>
    </p:embeddedFont>
    <p:embeddedFont>
      <p:font typeface="Lato"/>
      <p:regular r:id="rId97"/>
      <p:bold r:id="rId98"/>
      <p:italic r:id="rId99"/>
      <p:boldItalic r:id="rId100"/>
    </p:embeddedFont>
    <p:embeddedFont>
      <p:font typeface="Cairo"/>
      <p:regular r:id="rId101"/>
      <p:bold r:id="rId102"/>
    </p:embeddedFont>
    <p:embeddedFont>
      <p:font typeface="Changa"/>
      <p:regular r:id="rId103"/>
      <p:bold r:id="rId104"/>
    </p:embeddedFont>
    <p:embeddedFont>
      <p:font typeface="Roboto Mono"/>
      <p:regular r:id="rId105"/>
      <p:bold r:id="rId106"/>
      <p:italic r:id="rId107"/>
      <p:boldItalic r:id="rId10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2A0C4D-000B-448F-97BD-295BAE128E61}">
  <a:tblStyle styleId="{872A0C4D-000B-448F-97BD-295BAE128E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schemas.openxmlformats.org/officeDocument/2006/relationships/font" Target="fonts/RobotoMono-italic.fntdata"/><Relationship Id="rId106" Type="http://schemas.openxmlformats.org/officeDocument/2006/relationships/font" Target="fonts/RobotoMono-bold.fntdata"/><Relationship Id="rId105" Type="http://schemas.openxmlformats.org/officeDocument/2006/relationships/font" Target="fonts/RobotoMono-regular.fntdata"/><Relationship Id="rId104" Type="http://schemas.openxmlformats.org/officeDocument/2006/relationships/font" Target="fonts/Changa-bold.fntdata"/><Relationship Id="rId108" Type="http://schemas.openxmlformats.org/officeDocument/2006/relationships/font" Target="fonts/RobotoMono-boldItalic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Changa-regular.fntdata"/><Relationship Id="rId102" Type="http://schemas.openxmlformats.org/officeDocument/2006/relationships/font" Target="fonts/Cairo-bold.fntdata"/><Relationship Id="rId101" Type="http://schemas.openxmlformats.org/officeDocument/2006/relationships/font" Target="fonts/Cairo-regular.fntdata"/><Relationship Id="rId100" Type="http://schemas.openxmlformats.org/officeDocument/2006/relationships/font" Target="fonts/Lato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aleway-italic.fntdata"/><Relationship Id="rId94" Type="http://schemas.openxmlformats.org/officeDocument/2006/relationships/font" Target="fonts/Raleway-bold.fntdata"/><Relationship Id="rId97" Type="http://schemas.openxmlformats.org/officeDocument/2006/relationships/font" Target="fonts/Lato-regular.fntdata"/><Relationship Id="rId96" Type="http://schemas.openxmlformats.org/officeDocument/2006/relationships/font" Target="fonts/Raleway-boldItalic.fntdata"/><Relationship Id="rId11" Type="http://schemas.openxmlformats.org/officeDocument/2006/relationships/slide" Target="slides/slide4.xml"/><Relationship Id="rId99" Type="http://schemas.openxmlformats.org/officeDocument/2006/relationships/font" Target="fonts/Lato-italic.fntdata"/><Relationship Id="rId10" Type="http://schemas.openxmlformats.org/officeDocument/2006/relationships/slide" Target="slides/slide3.xml"/><Relationship Id="rId98" Type="http://schemas.openxmlformats.org/officeDocument/2006/relationships/font" Target="fonts/Lat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font" Target="fonts/Raleway-regular.fntdata"/><Relationship Id="rId92" Type="http://schemas.openxmlformats.org/officeDocument/2006/relationships/slide" Target="slides/slide8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s.usfca.edu/~galles/visualization/BST.html" TargetMode="Externa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46022cf6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46022cf6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46022cf6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46022cf6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46022cf6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46022cf6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41ac3e9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41ac3e9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841ac3e9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841ac3e9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41f97f3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41f97f3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841ac3e9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841ac3e9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841ac3e9a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841ac3e9a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fdd3db4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fdd3db4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41f97f3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41f97f3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746022cf6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746022cf6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fdd3db4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fdd3db4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41f97f3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41f97f3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841f97f38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841f97f3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41f97f38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41f97f38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41f97f38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41f97f38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503bfa69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503bfa69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503bfa69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503bfa69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7503bfa69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7503bfa69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7503bfa694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7503bfa694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7503bfa694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7503bfa694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503bfa694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503bfa694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46022cf6d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46022cf6d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should note int type is not bounded in Python (in other languages it's bounded)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503bfa694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503bfa694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776ce45a55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776ce45a55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503bfa69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503bfa69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6fcb66d61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6fcb66d61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48beb12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48beb12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6fcb66d61_7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6fcb66d61_7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76fcb66d61_7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76fcb66d61_7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76fcb66d61_7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76fcb66d61_7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76fcb66d61_7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76fcb66d61_7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76fcb66d61_7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76fcb66d61_7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746022cf6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746022cf6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76fcb66d61_7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76fcb66d61_7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6fcb66d61_7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6fcb66d61_7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6fcb66d61_7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6fcb66d61_7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776ce45a55_16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776ce45a55_1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7fdd3db4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7fdd3db4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776ce45a55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776ce45a55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776ce45a55_2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776ce45a55_2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776ce45a55_2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776ce45a55_2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776ce45a55_2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776ce45a55_2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776ce45a55_2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776ce45a55_2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46022cf6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46022cf6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776ce45a55_2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776ce45a55_2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776ce45a55_2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776ce45a55_2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776ce45a55_2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776ce45a55_2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776ce45a55_2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776ce45a55_2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854fc5a7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854fc5a7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85500007eb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85500007e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85500007e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85500007e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85500007e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85500007e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85500007eb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85500007eb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7fdd3db4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7fdd3db4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46022cf6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46022cf6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5500007e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5500007e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85500007e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85500007e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https://www.cs.usfca.edu/~galles/visualization/BST.html</a:t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85500007e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85500007e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85500007eb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85500007eb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85500007eb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85500007eb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85500007eb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85500007eb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77facd6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77facd6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77facd6c0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77facd6c0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77facd6c0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77facd6c0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77facd6c0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77facd6c0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46022cf6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746022cf6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77facd6c0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77facd6c0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77facd6c0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77facd6c0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77facd6c0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77facd6c0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5ce58d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5ce58d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7fdd3db4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7fdd3db4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872885dfd1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872885dfd1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872885dfd1_6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872885dfd1_6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872885dfd1_6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872885dfd1_6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872885dfd1_6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872885dfd1_6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872885dfd1_6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872885dfd1_6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fdd3db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fdd3db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872885dfd1_6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872885dfd1_6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872885dfd1_6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872885dfd1_6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872885dfd1_6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872885dfd1_6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809536b927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809536b927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872885dfd1_6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872885dfd1_6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746022cf6d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746022cf6d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46022cf6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46022cf6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4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visualgo.net/en/dfsbfs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5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727800" y="19872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DATA STRUCTURES</a:t>
            </a:r>
            <a:endParaRPr>
              <a:solidFill>
                <a:srgbClr val="1155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201" name="Google Shape;201;p34"/>
          <p:cNvGrpSpPr/>
          <p:nvPr/>
        </p:nvGrpSpPr>
        <p:grpSpPr>
          <a:xfrm>
            <a:off x="4196775" y="3042200"/>
            <a:ext cx="2308800" cy="577200"/>
            <a:chOff x="3282375" y="2966000"/>
            <a:chExt cx="2308800" cy="577200"/>
          </a:xfrm>
        </p:grpSpPr>
        <p:sp>
          <p:nvSpPr>
            <p:cNvPr id="202" name="Google Shape;202;p34"/>
            <p:cNvSpPr/>
            <p:nvPr/>
          </p:nvSpPr>
          <p:spPr>
            <a:xfrm>
              <a:off x="32823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03" name="Google Shape;203;p34"/>
            <p:cNvSpPr/>
            <p:nvPr/>
          </p:nvSpPr>
          <p:spPr>
            <a:xfrm>
              <a:off x="38595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04" name="Google Shape;204;p34"/>
            <p:cNvSpPr/>
            <p:nvPr/>
          </p:nvSpPr>
          <p:spPr>
            <a:xfrm>
              <a:off x="44367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05" name="Google Shape;205;p34"/>
            <p:cNvSpPr/>
            <p:nvPr/>
          </p:nvSpPr>
          <p:spPr>
            <a:xfrm>
              <a:off x="50139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</p:grpSp>
      <p:sp>
        <p:nvSpPr>
          <p:cNvPr id="206" name="Google Shape;206;p34"/>
          <p:cNvSpPr txBox="1"/>
          <p:nvPr/>
        </p:nvSpPr>
        <p:spPr>
          <a:xfrm>
            <a:off x="220575" y="2800350"/>
            <a:ext cx="3770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my_array[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# O(1)</a:t>
            </a:r>
            <a:b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del 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my_array[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]  </a:t>
            </a: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 O(n)</a:t>
            </a:r>
            <a:b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my_array.pop(</a:t>
            </a:r>
            <a:r>
              <a:rPr lang="en" sz="1800">
                <a:solidFill>
                  <a:srgbClr val="45818E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 O(n)</a:t>
            </a:r>
            <a:b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my_array.index(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)  </a:t>
            </a:r>
            <a:r>
              <a:rPr lang="en" sz="1800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# O(n)</a:t>
            </a:r>
            <a:endParaRPr b="1"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07" name="Google Shape;207;p34"/>
          <p:cNvGrpSpPr/>
          <p:nvPr/>
        </p:nvGrpSpPr>
        <p:grpSpPr>
          <a:xfrm>
            <a:off x="6505575" y="3042200"/>
            <a:ext cx="2308800" cy="577200"/>
            <a:chOff x="3282375" y="2966000"/>
            <a:chExt cx="2308800" cy="577200"/>
          </a:xfrm>
        </p:grpSpPr>
        <p:sp>
          <p:nvSpPr>
            <p:cNvPr id="208" name="Google Shape;208;p34"/>
            <p:cNvSpPr/>
            <p:nvPr/>
          </p:nvSpPr>
          <p:spPr>
            <a:xfrm>
              <a:off x="32823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09" name="Google Shape;209;p34"/>
            <p:cNvSpPr/>
            <p:nvPr/>
          </p:nvSpPr>
          <p:spPr>
            <a:xfrm>
              <a:off x="38595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44367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50139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</p:grpSp>
      <p:sp>
        <p:nvSpPr>
          <p:cNvPr id="212" name="Google Shape;212;p34"/>
          <p:cNvSpPr txBox="1"/>
          <p:nvPr/>
        </p:nvSpPr>
        <p:spPr>
          <a:xfrm>
            <a:off x="4201700" y="3036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4773200" y="3036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5353638" y="3045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5925150" y="3045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6505600" y="3045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7077125" y="3036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223" name="Google Shape;223;p35"/>
          <p:cNvGrpSpPr/>
          <p:nvPr/>
        </p:nvGrpSpPr>
        <p:grpSpPr>
          <a:xfrm>
            <a:off x="244750" y="2884075"/>
            <a:ext cx="4617600" cy="585875"/>
            <a:chOff x="3282375" y="2274475"/>
            <a:chExt cx="4617600" cy="585875"/>
          </a:xfrm>
        </p:grpSpPr>
        <p:grpSp>
          <p:nvGrpSpPr>
            <p:cNvPr id="224" name="Google Shape;224;p35"/>
            <p:cNvGrpSpPr/>
            <p:nvPr/>
          </p:nvGrpSpPr>
          <p:grpSpPr>
            <a:xfrm>
              <a:off x="3282375" y="2280200"/>
              <a:ext cx="2308800" cy="577200"/>
              <a:chOff x="3282375" y="2966000"/>
              <a:chExt cx="2308800" cy="577200"/>
            </a:xfrm>
          </p:grpSpPr>
          <p:sp>
            <p:nvSpPr>
              <p:cNvPr id="225" name="Google Shape;225;p35"/>
              <p:cNvSpPr/>
              <p:nvPr/>
            </p:nvSpPr>
            <p:spPr>
              <a:xfrm>
                <a:off x="32823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26" name="Google Shape;226;p35"/>
              <p:cNvSpPr/>
              <p:nvPr/>
            </p:nvSpPr>
            <p:spPr>
              <a:xfrm>
                <a:off x="38595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27" name="Google Shape;227;p35"/>
              <p:cNvSpPr/>
              <p:nvPr/>
            </p:nvSpPr>
            <p:spPr>
              <a:xfrm>
                <a:off x="44367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28" name="Google Shape;228;p35"/>
              <p:cNvSpPr/>
              <p:nvPr/>
            </p:nvSpPr>
            <p:spPr>
              <a:xfrm>
                <a:off x="50139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</p:grpSp>
        <p:grpSp>
          <p:nvGrpSpPr>
            <p:cNvPr id="229" name="Google Shape;229;p35"/>
            <p:cNvGrpSpPr/>
            <p:nvPr/>
          </p:nvGrpSpPr>
          <p:grpSpPr>
            <a:xfrm>
              <a:off x="5591175" y="2280200"/>
              <a:ext cx="2308800" cy="577200"/>
              <a:chOff x="3282375" y="2966000"/>
              <a:chExt cx="2308800" cy="577200"/>
            </a:xfrm>
          </p:grpSpPr>
          <p:sp>
            <p:nvSpPr>
              <p:cNvPr id="230" name="Google Shape;230;p35"/>
              <p:cNvSpPr/>
              <p:nvPr/>
            </p:nvSpPr>
            <p:spPr>
              <a:xfrm>
                <a:off x="32823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31" name="Google Shape;231;p35"/>
              <p:cNvSpPr/>
              <p:nvPr/>
            </p:nvSpPr>
            <p:spPr>
              <a:xfrm>
                <a:off x="38595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32" name="Google Shape;232;p35"/>
              <p:cNvSpPr/>
              <p:nvPr/>
            </p:nvSpPr>
            <p:spPr>
              <a:xfrm>
                <a:off x="44367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  <p:sp>
            <p:nvSpPr>
              <p:cNvPr id="233" name="Google Shape;233;p35"/>
              <p:cNvSpPr/>
              <p:nvPr/>
            </p:nvSpPr>
            <p:spPr>
              <a:xfrm>
                <a:off x="5013975" y="2966000"/>
                <a:ext cx="577200" cy="5772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/>
              </a:p>
            </p:txBody>
          </p:sp>
        </p:grpSp>
        <p:sp>
          <p:nvSpPr>
            <p:cNvPr id="234" name="Google Shape;234;p35"/>
            <p:cNvSpPr txBox="1"/>
            <p:nvPr/>
          </p:nvSpPr>
          <p:spPr>
            <a:xfrm>
              <a:off x="3287300" y="2274475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5" name="Google Shape;235;p35"/>
            <p:cNvSpPr txBox="1"/>
            <p:nvPr/>
          </p:nvSpPr>
          <p:spPr>
            <a:xfrm>
              <a:off x="3858800" y="2274475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6" name="Google Shape;236;p35"/>
            <p:cNvSpPr txBox="1"/>
            <p:nvPr/>
          </p:nvSpPr>
          <p:spPr>
            <a:xfrm>
              <a:off x="4439238" y="2283150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7" name="Google Shape;237;p35"/>
            <p:cNvSpPr txBox="1"/>
            <p:nvPr/>
          </p:nvSpPr>
          <p:spPr>
            <a:xfrm>
              <a:off x="5010750" y="2283150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8" name="Google Shape;238;p35"/>
            <p:cNvSpPr txBox="1"/>
            <p:nvPr/>
          </p:nvSpPr>
          <p:spPr>
            <a:xfrm>
              <a:off x="5591200" y="2283150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239" name="Google Shape;239;p35"/>
            <p:cNvSpPr txBox="1"/>
            <p:nvPr/>
          </p:nvSpPr>
          <p:spPr>
            <a:xfrm>
              <a:off x="6162725" y="2274475"/>
              <a:ext cx="571500" cy="5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Roboto Mono"/>
                  <a:ea typeface="Roboto Mono"/>
                  <a:cs typeface="Roboto Mono"/>
                  <a:sym typeface="Roboto Mono"/>
                </a:rPr>
                <a:t>10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40" name="Google Shape;240;p35"/>
          <p:cNvSpPr txBox="1"/>
          <p:nvPr/>
        </p:nvSpPr>
        <p:spPr>
          <a:xfrm>
            <a:off x="5134050" y="1853850"/>
            <a:ext cx="3688500" cy="310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مهم لخزن مجموعة من القيم.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contiguous block of memory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O(1) random access.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O(n) deletion.</a:t>
            </a:r>
            <a:endParaRPr sz="1800">
              <a:latin typeface="Cairo"/>
              <a:ea typeface="Cairo"/>
              <a:cs typeface="Cairo"/>
              <a:sym typeface="Cairo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Font typeface="Cairo"/>
              <a:buChar char="●"/>
            </a:pPr>
            <a:r>
              <a:rPr lang="en" sz="1800">
                <a:latin typeface="Cairo"/>
                <a:ea typeface="Cairo"/>
                <a:cs typeface="Cairo"/>
                <a:sym typeface="Cairo"/>
              </a:rPr>
              <a:t>O(n) search.</a:t>
            </a:r>
            <a:endParaRPr sz="1800"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type="title"/>
          </p:nvPr>
        </p:nvSpPr>
        <p:spPr>
          <a:xfrm>
            <a:off x="729450" y="54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 type operations</a:t>
            </a:r>
            <a:endParaRPr/>
          </a:p>
        </p:txBody>
      </p:sp>
      <p:sp>
        <p:nvSpPr>
          <p:cNvPr id="246" name="Google Shape;246;p36"/>
          <p:cNvSpPr txBox="1"/>
          <p:nvPr>
            <p:ph idx="1" type="body"/>
          </p:nvPr>
        </p:nvSpPr>
        <p:spPr>
          <a:xfrm>
            <a:off x="1357300" y="1377225"/>
            <a:ext cx="76887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Instantiating a list  إنشاء قائمة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&gt; L = [1,3,5,2]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&gt; L = [1,3] + [5,2]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&gt; L = [0] * 10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&gt; L = list(range(100))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&gt; list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comprehension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6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Instantiate a 2D array: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[ [1,2,4], [3,5,7,9], [13]]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Basic operations: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&gt; len(L), L.append(42), L.remove(2), L.insert(3, 28)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729450" y="54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list type operations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1357300" y="1297350"/>
            <a:ext cx="7688700" cy="3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Checking is a value </a:t>
            </a:r>
            <a:r>
              <a:rPr b="1" lang="en" sz="1900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 is present in a list </a:t>
            </a:r>
            <a:r>
              <a:rPr b="1" lang="en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 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(O(n) time complexity)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Basic methods for lists: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min(L), max(L)</a:t>
            </a:r>
            <a:endParaRPr sz="1900"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L.reverse()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# (in place)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reversed(L)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# (returns a new object)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L.sort() 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(in place)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sorted(L)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(returns a copy)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L[i]  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(deletes the element of index i)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Roboto Mono"/>
              <a:buChar char="○"/>
            </a:pPr>
            <a:r>
              <a:rPr b="1" lang="en" sz="1900">
                <a:latin typeface="Roboto Mono"/>
                <a:ea typeface="Roboto Mono"/>
                <a:cs typeface="Roboto Mono"/>
                <a:sym typeface="Roboto Mono"/>
              </a:rPr>
              <a:t>del</a:t>
            </a:r>
            <a:r>
              <a:rPr lang="en" sz="1900">
                <a:latin typeface="Roboto Mono"/>
                <a:ea typeface="Roboto Mono"/>
                <a:cs typeface="Roboto Mono"/>
                <a:sym typeface="Roboto Mono"/>
              </a:rPr>
              <a:t> L[i:j] 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(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removes</a:t>
            </a:r>
            <a:r>
              <a:rPr lang="en" sz="19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the slice)</a:t>
            </a:r>
            <a:endParaRPr sz="19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645625" y="55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place operations </a:t>
            </a:r>
            <a:r>
              <a:rPr b="0" lang="en"/>
              <a:t>vs</a:t>
            </a:r>
            <a:r>
              <a:rPr lang="en"/>
              <a:t> Creating a new object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645625" y="1257075"/>
            <a:ext cx="3073200" cy="3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 place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L1 = [2, 4, 5, 1, 3]</a:t>
            </a:r>
            <a:br>
              <a:rPr lang="en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 L1.sort()</a:t>
            </a:r>
            <a:br>
              <a:rPr lang="en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&gt; print(L1)</a:t>
            </a:r>
            <a:br>
              <a:rPr lang="en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latin typeface="Roboto Mono"/>
                <a:ea typeface="Roboto Mono"/>
                <a:cs typeface="Roboto Mono"/>
                <a:sym typeface="Roboto Mono"/>
              </a:rPr>
              <a:t>[1, 2, 3, 4, 5]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9" name="Google Shape;259;p38"/>
          <p:cNvSpPr txBox="1"/>
          <p:nvPr/>
        </p:nvSpPr>
        <p:spPr>
          <a:xfrm>
            <a:off x="4324575" y="1257075"/>
            <a:ext cx="4410600" cy="3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Char char="●"/>
            </a:pP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Creating a n</a:t>
            </a:r>
            <a:r>
              <a:rPr b="1" lang="en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ew object</a:t>
            </a:r>
            <a:endParaRPr b="1"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L1 = [2, 4, 5, 1, 3]</a:t>
            </a:r>
            <a:b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L2 = sorted(L1)</a:t>
            </a:r>
            <a:b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print(L1)</a:t>
            </a:r>
            <a:b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[2, 4, 5, 1, 3]</a:t>
            </a:r>
            <a:b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print(L2)</a:t>
            </a:r>
            <a:b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[1, 2, 3, 4, 5]</a:t>
            </a:r>
            <a:endParaRPr sz="17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Slicing</a:t>
            </a:r>
            <a:endParaRPr/>
          </a:p>
        </p:txBody>
      </p:sp>
      <p:sp>
        <p:nvSpPr>
          <p:cNvPr id="265" name="Google Shape;265;p39"/>
          <p:cNvSpPr txBox="1"/>
          <p:nvPr>
            <p:ph idx="1" type="body"/>
          </p:nvPr>
        </p:nvSpPr>
        <p:spPr>
          <a:xfrm>
            <a:off x="729450" y="535200"/>
            <a:ext cx="8414700" cy="4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Usage: </a:t>
            </a:r>
            <a:r>
              <a:rPr b="1" lang="en" sz="1700"/>
              <a:t>A [start : end : step]</a:t>
            </a:r>
            <a:r>
              <a:rPr lang="en" sz="1700"/>
              <a:t> (`end` is excluded, taking elements each `step`)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 </a:t>
            </a:r>
            <a:r>
              <a:rPr lang="en" sz="1700"/>
              <a:t>=		 </a:t>
            </a:r>
            <a:r>
              <a:rPr lang="en" sz="1700">
                <a:solidFill>
                  <a:srgbClr val="0000FF"/>
                </a:solidFill>
              </a:rPr>
              <a:t>[1,     6,       3,       4,     5,      2,       7]</a:t>
            </a:r>
            <a:br>
              <a:rPr lang="en" sz="1700">
                <a:solidFill>
                  <a:srgbClr val="0000FF"/>
                </a:solidFill>
              </a:rPr>
            </a:br>
            <a:r>
              <a:rPr lang="en" sz="1700">
                <a:solidFill>
                  <a:srgbClr val="0000FF"/>
                </a:solidFill>
              </a:rPr>
              <a:t>		   ^      ^        ^        ^      ^       ^        ^</a:t>
            </a:r>
            <a:br>
              <a:rPr lang="en" sz="1700">
                <a:solidFill>
                  <a:srgbClr val="0000FF"/>
                </a:solidFill>
              </a:rPr>
            </a:br>
            <a:r>
              <a:rPr lang="en" sz="1700">
                <a:solidFill>
                  <a:srgbClr val="0000FF"/>
                </a:solidFill>
              </a:rPr>
              <a:t>index:	   </a:t>
            </a:r>
            <a:r>
              <a:rPr lang="en" sz="1700">
                <a:solidFill>
                  <a:srgbClr val="0000FF"/>
                </a:solidFill>
              </a:rPr>
              <a:t>0,      1,      2,       3,     4,     5,        6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A[ 2 : 4]</a:t>
            </a:r>
            <a:r>
              <a:rPr lang="en" sz="1700"/>
              <a:t>  is </a:t>
            </a:r>
            <a:r>
              <a:rPr lang="en" sz="1700">
                <a:solidFill>
                  <a:srgbClr val="38761D"/>
                </a:solidFill>
              </a:rPr>
              <a:t>[3, 4]</a:t>
            </a:r>
            <a:r>
              <a:rPr lang="en" sz="1700">
                <a:solidFill>
                  <a:srgbClr val="0000FF"/>
                </a:solidFill>
              </a:rPr>
              <a:t>       # start = 2, end = 4, step = 1		         		&lt;=&gt; A[2:4:1]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A[2 : ] </a:t>
            </a:r>
            <a:r>
              <a:rPr lang="en" sz="1700">
                <a:solidFill>
                  <a:srgbClr val="000000"/>
                </a:solidFill>
              </a:rPr>
              <a:t> is </a:t>
            </a:r>
            <a:r>
              <a:rPr lang="en" sz="1700">
                <a:solidFill>
                  <a:srgbClr val="38761D"/>
                </a:solidFill>
              </a:rPr>
              <a:t>[3, 4, 5, 2, 7] </a:t>
            </a:r>
            <a:r>
              <a:rPr lang="en" sz="1700">
                <a:solidFill>
                  <a:srgbClr val="0000FF"/>
                </a:solidFill>
              </a:rPr>
              <a:t># start = 2, end = len(A), step = 1           		&lt;=&gt; A[2:7:1]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 : 4]</a:t>
            </a:r>
            <a:r>
              <a:rPr lang="en" sz="1700">
                <a:solidFill>
                  <a:srgbClr val="000000"/>
                </a:solidFill>
              </a:rPr>
              <a:t>  is</a:t>
            </a:r>
            <a:r>
              <a:rPr lang="en" sz="1700">
                <a:solidFill>
                  <a:srgbClr val="38761D"/>
                </a:solidFill>
              </a:rPr>
              <a:t> [1, 6, 3, 4]</a:t>
            </a:r>
            <a:r>
              <a:rPr lang="en" sz="1700">
                <a:solidFill>
                  <a:srgbClr val="000000"/>
                </a:solidFill>
              </a:rPr>
              <a:t>  </a:t>
            </a:r>
            <a:r>
              <a:rPr lang="en" sz="1700">
                <a:solidFill>
                  <a:srgbClr val="0000FF"/>
                </a:solidFill>
              </a:rPr>
              <a:t># start = 0, end = 4, step = 1		         		&lt;=&gt; A[0:4:1]	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 : -1] </a:t>
            </a:r>
            <a:r>
              <a:rPr lang="en" sz="1700">
                <a:solidFill>
                  <a:srgbClr val="000000"/>
                </a:solidFill>
              </a:rPr>
              <a:t>is </a:t>
            </a:r>
            <a:r>
              <a:rPr lang="en" sz="1700">
                <a:solidFill>
                  <a:srgbClr val="38761D"/>
                </a:solidFill>
              </a:rPr>
              <a:t>[1, 6, 3, 4, 5, 2] </a:t>
            </a:r>
            <a:r>
              <a:rPr lang="en" sz="1700">
                <a:solidFill>
                  <a:srgbClr val="0000FF"/>
                </a:solidFill>
              </a:rPr>
              <a:t># start = 0, end = len(A)-1, step = 1		&lt;=&gt; A[0:6:1]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A[-3 : ]</a:t>
            </a:r>
            <a:r>
              <a:rPr lang="en" sz="1700">
                <a:solidFill>
                  <a:srgbClr val="000000"/>
                </a:solidFill>
              </a:rPr>
              <a:t> is </a:t>
            </a:r>
            <a:r>
              <a:rPr lang="en" sz="1700">
                <a:solidFill>
                  <a:srgbClr val="38761D"/>
                </a:solidFill>
              </a:rPr>
              <a:t>[5, 2, 7]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# start =  len(A) - 3, end = len(A), step = 1 		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A[-3 : -1]</a:t>
            </a:r>
            <a:r>
              <a:rPr lang="en" sz="1700">
                <a:solidFill>
                  <a:srgbClr val="000000"/>
                </a:solidFill>
              </a:rPr>
              <a:t> is </a:t>
            </a:r>
            <a:r>
              <a:rPr lang="en" sz="1700">
                <a:solidFill>
                  <a:srgbClr val="38761D"/>
                </a:solidFill>
              </a:rPr>
              <a:t>[5, 2] </a:t>
            </a:r>
            <a:r>
              <a:rPr lang="en" sz="1700">
                <a:solidFill>
                  <a:srgbClr val="0000FF"/>
                </a:solidFill>
              </a:rPr>
              <a:t># start =  len(A) - 3, end = len(A) - 1, step = 1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A[1: 5: 2] </a:t>
            </a:r>
            <a:r>
              <a:rPr lang="en" sz="1700">
                <a:solidFill>
                  <a:srgbClr val="000000"/>
                </a:solidFill>
              </a:rPr>
              <a:t>is </a:t>
            </a:r>
            <a:r>
              <a:rPr lang="en" sz="1700">
                <a:solidFill>
                  <a:srgbClr val="38761D"/>
                </a:solidFill>
              </a:rPr>
              <a:t>[6, 4]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# start = 1, end = 5, step = 2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A[5: 1: -2]</a:t>
            </a:r>
            <a:r>
              <a:rPr lang="en" sz="1700">
                <a:solidFill>
                  <a:srgbClr val="000000"/>
                </a:solidFill>
              </a:rPr>
              <a:t> is</a:t>
            </a:r>
            <a:r>
              <a:rPr lang="en" sz="1700">
                <a:solidFill>
                  <a:srgbClr val="38761D"/>
                </a:solidFill>
              </a:rPr>
              <a:t> [2, 4]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# start = 5, end = 1, step = -2</a:t>
            </a:r>
            <a:endParaRPr sz="1700">
              <a:solidFill>
                <a:srgbClr val="0000FF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" sz="1700">
                <a:solidFill>
                  <a:srgbClr val="FF0000"/>
                </a:solidFill>
              </a:rPr>
              <a:t>A[ : : -1]</a:t>
            </a:r>
            <a:r>
              <a:rPr lang="en" sz="1700">
                <a:solidFill>
                  <a:srgbClr val="000000"/>
                </a:solidFill>
              </a:rPr>
              <a:t> is</a:t>
            </a:r>
            <a:r>
              <a:rPr lang="en" sz="1700">
                <a:solidFill>
                  <a:srgbClr val="38761D"/>
                </a:solidFill>
              </a:rPr>
              <a:t> [7, 2, 5, 4, 3, 6, 1] 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 sz="1700">
                <a:solidFill>
                  <a:srgbClr val="0000FF"/>
                </a:solidFill>
              </a:rPr>
              <a:t># reverse a list</a:t>
            </a:r>
            <a:endParaRPr sz="17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644950" y="5580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1026225" y="1250100"/>
            <a:ext cx="76887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يشبه Tuple إلى حد كبير نوع List ، مع وجود قيود على أنه غير قابل للتغيير.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 tuple1 = (0, 1, 2, 3) 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 tuple2 = ('Ahmed',  'Ayoub', 'Hamza')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 print(tuple1 + tuple2)</a:t>
            </a:r>
            <a:br>
              <a:rPr lang="en" sz="16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  (0, 1, 2, 3, </a:t>
            </a: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'Ahmed',  'Ayoub', 'Hamza')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&gt; tuple1[0] = 4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Traceback (most recent call last):</a:t>
            </a:r>
            <a:b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File "test.py", line 3, in</a:t>
            </a:r>
            <a:b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    tuple1[0]=4</a:t>
            </a:r>
            <a:b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TypeError: 'tuple' object does not support item assignment</a:t>
            </a:r>
            <a:endParaRPr sz="1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 txBox="1"/>
          <p:nvPr>
            <p:ph type="title"/>
          </p:nvPr>
        </p:nvSpPr>
        <p:spPr>
          <a:xfrm>
            <a:off x="727650" y="601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77" name="Google Shape;277;p41"/>
          <p:cNvSpPr txBox="1"/>
          <p:nvPr>
            <p:ph idx="1" type="body"/>
          </p:nvPr>
        </p:nvSpPr>
        <p:spPr>
          <a:xfrm>
            <a:off x="729450" y="1322300"/>
            <a:ext cx="76887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special kind of array made out of characters.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 s = 'abcde'</a:t>
            </a:r>
            <a:br>
              <a:rPr lang="en" sz="1800"/>
            </a:br>
            <a:r>
              <a:rPr lang="en" sz="1800"/>
              <a:t>&gt; print(s[0])</a:t>
            </a:r>
            <a:br>
              <a:rPr lang="en" sz="1800"/>
            </a:br>
            <a:r>
              <a:rPr lang="en" sz="1800"/>
              <a:t>'a'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 print(len(s))</a:t>
            </a:r>
            <a:br>
              <a:rPr lang="en" sz="1800"/>
            </a:br>
            <a:r>
              <a:rPr lang="en" sz="1800"/>
              <a:t>5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 s = s + 'f'</a:t>
            </a:r>
            <a:br>
              <a:rPr lang="en" sz="1800"/>
            </a:br>
            <a:r>
              <a:rPr lang="en" sz="1800"/>
              <a:t>&gt; print(s)</a:t>
            </a:r>
            <a:br>
              <a:rPr lang="en" sz="1800"/>
            </a:br>
            <a:r>
              <a:rPr lang="en" sz="1800"/>
              <a:t>'abcdef'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 print( s [ 2 : 4]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'cd'</a:t>
            </a:r>
            <a:br>
              <a:rPr lang="en" sz="1800"/>
            </a:br>
            <a:br>
              <a:rPr lang="en" sz="1800"/>
            </a:b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729450" y="500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library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1132875" y="1322300"/>
            <a:ext cx="7688700" cy="3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 = "        abcde          "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'ab'  in s  </a:t>
            </a:r>
            <a:r>
              <a:rPr b="1" lang="en" sz="1800">
                <a:solidFill>
                  <a:srgbClr val="0000FF"/>
                </a:solidFill>
              </a:rPr>
              <a:t># True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s.strip()  </a:t>
            </a:r>
            <a:r>
              <a:rPr b="1" lang="en" sz="1800">
                <a:solidFill>
                  <a:srgbClr val="0000FF"/>
                </a:solidFill>
              </a:rPr>
              <a:t># s = 'abcde'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s.startswith('ab')  </a:t>
            </a:r>
            <a:r>
              <a:rPr b="1" lang="en" sz="1800">
                <a:solidFill>
                  <a:srgbClr val="0000FF"/>
                </a:solidFill>
              </a:rPr>
              <a:t> # True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s.endswith('de')  </a:t>
            </a:r>
            <a:r>
              <a:rPr b="1" lang="en" sz="1800">
                <a:solidFill>
                  <a:srgbClr val="0000FF"/>
                </a:solidFill>
              </a:rPr>
              <a:t># True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"Ayoub, Ahmed, Hamza".split(',')   </a:t>
            </a:r>
            <a:r>
              <a:rPr b="1" lang="en" sz="1800">
                <a:solidFill>
                  <a:srgbClr val="0000FF"/>
                </a:solidFill>
              </a:rPr>
              <a:t># ['Ayoub', 'Ahmed', 'Hamza']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 * 'ab'   </a:t>
            </a:r>
            <a:r>
              <a:rPr b="1" lang="en" sz="1800">
                <a:solidFill>
                  <a:srgbClr val="0000FF"/>
                </a:solidFill>
              </a:rPr>
              <a:t># 'ababab'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', '.join(['Ayoub', 'Ahmed', 'Hamza'])  </a:t>
            </a:r>
            <a:r>
              <a:rPr b="1" lang="en" sz="1800">
                <a:solidFill>
                  <a:srgbClr val="0000FF"/>
                </a:solidFill>
              </a:rPr>
              <a:t> # </a:t>
            </a:r>
            <a:r>
              <a:rPr b="1" lang="en" sz="1800">
                <a:solidFill>
                  <a:srgbClr val="0000FF"/>
                </a:solidFill>
              </a:rPr>
              <a:t>"Ayoub, Ahmed, Hamza"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'Aa'.lower()   </a:t>
            </a:r>
            <a:r>
              <a:rPr b="1" lang="en" sz="1800">
                <a:solidFill>
                  <a:srgbClr val="0000FF"/>
                </a:solidFill>
              </a:rPr>
              <a:t># 'aa'</a:t>
            </a:r>
            <a:endParaRPr b="1" sz="1800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b="1" lang="en" sz="1800">
                <a:solidFill>
                  <a:srgbClr val="666666"/>
                </a:solidFill>
              </a:rPr>
              <a:t>'Name {name}, Rank {rank}' .format(name='Archimedes', rank=3) </a:t>
            </a:r>
            <a:endParaRPr b="1" sz="180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7294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sp>
        <p:nvSpPr>
          <p:cNvPr id="289" name="Google Shape;289;p43"/>
          <p:cNvSpPr txBox="1"/>
          <p:nvPr>
            <p:ph idx="1" type="body"/>
          </p:nvPr>
        </p:nvSpPr>
        <p:spPr>
          <a:xfrm>
            <a:off x="729450" y="1322300"/>
            <a:ext cx="55794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ListNode: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40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next_node</a:t>
            </a: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=None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b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.data = data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next_node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290" name="Google Shape;290;p43"/>
          <p:cNvSpPr/>
          <p:nvPr/>
        </p:nvSpPr>
        <p:spPr>
          <a:xfrm>
            <a:off x="169050" y="3137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43"/>
          <p:cNvSpPr/>
          <p:nvPr/>
        </p:nvSpPr>
        <p:spPr>
          <a:xfrm>
            <a:off x="1378325" y="31376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2" name="Google Shape;292;p43"/>
          <p:cNvSpPr/>
          <p:nvPr/>
        </p:nvSpPr>
        <p:spPr>
          <a:xfrm>
            <a:off x="2398000" y="3137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3"/>
          <p:cNvSpPr/>
          <p:nvPr/>
        </p:nvSpPr>
        <p:spPr>
          <a:xfrm>
            <a:off x="3686750" y="31376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4706425" y="3137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3"/>
          <p:cNvSpPr/>
          <p:nvPr/>
        </p:nvSpPr>
        <p:spPr>
          <a:xfrm>
            <a:off x="5941600" y="31376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6" name="Google Shape;296;p43"/>
          <p:cNvSpPr/>
          <p:nvPr/>
        </p:nvSpPr>
        <p:spPr>
          <a:xfrm>
            <a:off x="6961275" y="3137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3"/>
          <p:cNvCxnSpPr>
            <a:stCxn id="290" idx="3"/>
            <a:endCxn id="291" idx="1"/>
          </p:cNvCxnSpPr>
          <p:nvPr/>
        </p:nvCxnSpPr>
        <p:spPr>
          <a:xfrm>
            <a:off x="729450" y="3378550"/>
            <a:ext cx="6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43"/>
          <p:cNvCxnSpPr>
            <a:endCxn id="293" idx="1"/>
          </p:cNvCxnSpPr>
          <p:nvPr/>
        </p:nvCxnSpPr>
        <p:spPr>
          <a:xfrm>
            <a:off x="2667050" y="337285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43"/>
          <p:cNvCxnSpPr/>
          <p:nvPr/>
        </p:nvCxnSpPr>
        <p:spPr>
          <a:xfrm>
            <a:off x="4921900" y="33757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43"/>
          <p:cNvSpPr/>
          <p:nvPr/>
        </p:nvSpPr>
        <p:spPr>
          <a:xfrm>
            <a:off x="8124300" y="3134925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01" name="Google Shape;301;p43"/>
          <p:cNvCxnSpPr/>
          <p:nvPr/>
        </p:nvCxnSpPr>
        <p:spPr>
          <a:xfrm>
            <a:off x="7181000" y="33757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729450" y="553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1115825" y="1288500"/>
            <a:ext cx="7688700" cy="30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Primitive Types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Arrays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Tuples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Strings (in details)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Linked Lists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Stacks and Queues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Binary Trees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Heaps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Hash Tables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Binary Search Tree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Graphs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727650" y="53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Lists</a:t>
            </a:r>
            <a:endParaRPr/>
          </a:p>
        </p:txBody>
      </p:sp>
      <p:graphicFrame>
        <p:nvGraphicFramePr>
          <p:cNvPr id="307" name="Google Shape;307;p44"/>
          <p:cNvGraphicFramePr/>
          <p:nvPr/>
        </p:nvGraphicFramePr>
        <p:xfrm>
          <a:off x="952500" y="131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Arrays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Linked Lists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Deletion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6AA84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Lookup kth 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O(k)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Search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308" name="Google Shape;308;p44"/>
          <p:cNvSpPr/>
          <p:nvPr/>
        </p:nvSpPr>
        <p:spPr>
          <a:xfrm>
            <a:off x="84525" y="34738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09" name="Google Shape;309;p44"/>
          <p:cNvSpPr/>
          <p:nvPr/>
        </p:nvSpPr>
        <p:spPr>
          <a:xfrm>
            <a:off x="1293800" y="34738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0" name="Google Shape;310;p44"/>
          <p:cNvSpPr/>
          <p:nvPr/>
        </p:nvSpPr>
        <p:spPr>
          <a:xfrm>
            <a:off x="2313475" y="34738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/>
          <p:nvPr/>
        </p:nvSpPr>
        <p:spPr>
          <a:xfrm>
            <a:off x="3602225" y="34738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12" name="Google Shape;312;p44"/>
          <p:cNvSpPr/>
          <p:nvPr/>
        </p:nvSpPr>
        <p:spPr>
          <a:xfrm>
            <a:off x="4621900" y="34738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4"/>
          <p:cNvSpPr/>
          <p:nvPr/>
        </p:nvSpPr>
        <p:spPr>
          <a:xfrm>
            <a:off x="5857075" y="34738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14" name="Google Shape;314;p44"/>
          <p:cNvSpPr/>
          <p:nvPr/>
        </p:nvSpPr>
        <p:spPr>
          <a:xfrm>
            <a:off x="6876750" y="34738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44"/>
          <p:cNvCxnSpPr>
            <a:stCxn id="308" idx="3"/>
            <a:endCxn id="309" idx="1"/>
          </p:cNvCxnSpPr>
          <p:nvPr/>
        </p:nvCxnSpPr>
        <p:spPr>
          <a:xfrm>
            <a:off x="644925" y="3714750"/>
            <a:ext cx="6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44"/>
          <p:cNvCxnSpPr>
            <a:endCxn id="311" idx="1"/>
          </p:cNvCxnSpPr>
          <p:nvPr/>
        </p:nvCxnSpPr>
        <p:spPr>
          <a:xfrm>
            <a:off x="2582525" y="370905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44"/>
          <p:cNvCxnSpPr/>
          <p:nvPr/>
        </p:nvCxnSpPr>
        <p:spPr>
          <a:xfrm>
            <a:off x="4837375" y="37119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44"/>
          <p:cNvSpPr/>
          <p:nvPr/>
        </p:nvSpPr>
        <p:spPr>
          <a:xfrm>
            <a:off x="8039775" y="3471125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19" name="Google Shape;319;p44"/>
          <p:cNvCxnSpPr/>
          <p:nvPr/>
        </p:nvCxnSpPr>
        <p:spPr>
          <a:xfrm>
            <a:off x="7096475" y="37119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727650" y="54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for a key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5487375" y="722950"/>
            <a:ext cx="35082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search_list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 </a:t>
            </a: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L.data != key: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 = L.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400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L</a:t>
            </a:r>
            <a:endParaRPr b="1" sz="1400"/>
          </a:p>
        </p:txBody>
      </p:sp>
      <p:sp>
        <p:nvSpPr>
          <p:cNvPr id="326" name="Google Shape;326;p45"/>
          <p:cNvSpPr txBox="1"/>
          <p:nvPr/>
        </p:nvSpPr>
        <p:spPr>
          <a:xfrm>
            <a:off x="470675" y="1252750"/>
            <a:ext cx="17481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Example: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search_list(L, 3)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5"/>
          <p:cNvSpPr/>
          <p:nvPr/>
        </p:nvSpPr>
        <p:spPr>
          <a:xfrm>
            <a:off x="16650" y="201930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28" name="Google Shape;328;p45"/>
          <p:cNvSpPr/>
          <p:nvPr/>
        </p:nvSpPr>
        <p:spPr>
          <a:xfrm>
            <a:off x="1225925" y="201930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2245600" y="201930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3534350" y="201930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31" name="Google Shape;331;p45"/>
          <p:cNvSpPr/>
          <p:nvPr/>
        </p:nvSpPr>
        <p:spPr>
          <a:xfrm>
            <a:off x="4554025" y="201930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5"/>
          <p:cNvSpPr/>
          <p:nvPr/>
        </p:nvSpPr>
        <p:spPr>
          <a:xfrm>
            <a:off x="5789200" y="201930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3" name="Google Shape;333;p45"/>
          <p:cNvSpPr/>
          <p:nvPr/>
        </p:nvSpPr>
        <p:spPr>
          <a:xfrm>
            <a:off x="6808875" y="201930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45"/>
          <p:cNvCxnSpPr>
            <a:stCxn id="327" idx="3"/>
            <a:endCxn id="328" idx="1"/>
          </p:cNvCxnSpPr>
          <p:nvPr/>
        </p:nvCxnSpPr>
        <p:spPr>
          <a:xfrm>
            <a:off x="577050" y="2260200"/>
            <a:ext cx="64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45"/>
          <p:cNvCxnSpPr>
            <a:endCxn id="330" idx="1"/>
          </p:cNvCxnSpPr>
          <p:nvPr/>
        </p:nvCxnSpPr>
        <p:spPr>
          <a:xfrm>
            <a:off x="2514650" y="22545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45"/>
          <p:cNvCxnSpPr/>
          <p:nvPr/>
        </p:nvCxnSpPr>
        <p:spPr>
          <a:xfrm>
            <a:off x="4769500" y="225735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45"/>
          <p:cNvSpPr/>
          <p:nvPr/>
        </p:nvSpPr>
        <p:spPr>
          <a:xfrm>
            <a:off x="7971900" y="2016575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38" name="Google Shape;338;p45"/>
          <p:cNvCxnSpPr/>
          <p:nvPr/>
        </p:nvCxnSpPr>
        <p:spPr>
          <a:xfrm>
            <a:off x="7028600" y="225735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45"/>
          <p:cNvSpPr/>
          <p:nvPr/>
        </p:nvSpPr>
        <p:spPr>
          <a:xfrm>
            <a:off x="2402500" y="275392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0" name="Google Shape;340;p45"/>
          <p:cNvSpPr/>
          <p:nvPr/>
        </p:nvSpPr>
        <p:spPr>
          <a:xfrm>
            <a:off x="3534350" y="27566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41" name="Google Shape;341;p45"/>
          <p:cNvSpPr/>
          <p:nvPr/>
        </p:nvSpPr>
        <p:spPr>
          <a:xfrm>
            <a:off x="4554025" y="2756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5"/>
          <p:cNvSpPr/>
          <p:nvPr/>
        </p:nvSpPr>
        <p:spPr>
          <a:xfrm>
            <a:off x="5789200" y="275665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43" name="Google Shape;343;p45"/>
          <p:cNvSpPr/>
          <p:nvPr/>
        </p:nvSpPr>
        <p:spPr>
          <a:xfrm>
            <a:off x="6808875" y="275665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4" name="Google Shape;344;p45"/>
          <p:cNvCxnSpPr/>
          <p:nvPr/>
        </p:nvCxnSpPr>
        <p:spPr>
          <a:xfrm>
            <a:off x="4769500" y="29947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45"/>
          <p:cNvSpPr/>
          <p:nvPr/>
        </p:nvSpPr>
        <p:spPr>
          <a:xfrm>
            <a:off x="7971900" y="2753925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46" name="Google Shape;346;p45"/>
          <p:cNvCxnSpPr/>
          <p:nvPr/>
        </p:nvCxnSpPr>
        <p:spPr>
          <a:xfrm>
            <a:off x="7028600" y="2994700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45"/>
          <p:cNvCxnSpPr>
            <a:stCxn id="339" idx="3"/>
            <a:endCxn id="340" idx="1"/>
          </p:cNvCxnSpPr>
          <p:nvPr/>
        </p:nvCxnSpPr>
        <p:spPr>
          <a:xfrm>
            <a:off x="2962900" y="2994825"/>
            <a:ext cx="571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45"/>
          <p:cNvSpPr/>
          <p:nvPr/>
        </p:nvSpPr>
        <p:spPr>
          <a:xfrm>
            <a:off x="4706425" y="3494000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9" name="Google Shape;349;p45"/>
          <p:cNvSpPr/>
          <p:nvPr/>
        </p:nvSpPr>
        <p:spPr>
          <a:xfrm>
            <a:off x="5840750" y="349672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50" name="Google Shape;350;p45"/>
          <p:cNvSpPr/>
          <p:nvPr/>
        </p:nvSpPr>
        <p:spPr>
          <a:xfrm>
            <a:off x="6860425" y="349672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45"/>
          <p:cNvSpPr/>
          <p:nvPr/>
        </p:nvSpPr>
        <p:spPr>
          <a:xfrm>
            <a:off x="8023450" y="3494000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52" name="Google Shape;352;p45"/>
          <p:cNvCxnSpPr/>
          <p:nvPr/>
        </p:nvCxnSpPr>
        <p:spPr>
          <a:xfrm>
            <a:off x="7080150" y="3734775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45"/>
          <p:cNvCxnSpPr>
            <a:stCxn id="348" idx="3"/>
            <a:endCxn id="354" idx="1"/>
          </p:cNvCxnSpPr>
          <p:nvPr/>
        </p:nvCxnSpPr>
        <p:spPr>
          <a:xfrm>
            <a:off x="5266825" y="3734900"/>
            <a:ext cx="571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5"/>
          <p:cNvSpPr txBox="1"/>
          <p:nvPr/>
        </p:nvSpPr>
        <p:spPr>
          <a:xfrm>
            <a:off x="414625" y="2753925"/>
            <a:ext cx="1748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 = L.</a:t>
            </a:r>
            <a:r>
              <a:rPr b="1"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45"/>
          <p:cNvSpPr txBox="1"/>
          <p:nvPr/>
        </p:nvSpPr>
        <p:spPr>
          <a:xfrm>
            <a:off x="2729775" y="3494000"/>
            <a:ext cx="17481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 = L.</a:t>
            </a:r>
            <a:r>
              <a:rPr b="1" lang="en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727650" y="5678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a new node after a specified node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5850525" y="1226350"/>
            <a:ext cx="32262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FF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insert_after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400">
                <a:solidFill>
                  <a:srgbClr val="00108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new_node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):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new_node.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= node.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next</a:t>
            </a:r>
            <a:endParaRPr b="1" sz="1400">
              <a:solidFill>
                <a:srgbClr val="795E26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node.</a:t>
            </a:r>
            <a:r>
              <a:rPr b="1" lang="en" sz="1400">
                <a:solidFill>
                  <a:srgbClr val="795E26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1" lang="en" sz="140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= new_node</a:t>
            </a:r>
            <a:endParaRPr b="1" sz="140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6"/>
          <p:cNvSpPr/>
          <p:nvPr/>
        </p:nvSpPr>
        <p:spPr>
          <a:xfrm>
            <a:off x="172550" y="2273950"/>
            <a:ext cx="7128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64" name="Google Shape;364;p46"/>
          <p:cNvSpPr/>
          <p:nvPr/>
        </p:nvSpPr>
        <p:spPr>
          <a:xfrm>
            <a:off x="1304400" y="227667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65" name="Google Shape;365;p46"/>
          <p:cNvSpPr/>
          <p:nvPr/>
        </p:nvSpPr>
        <p:spPr>
          <a:xfrm>
            <a:off x="2324075" y="227667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6"/>
          <p:cNvSpPr/>
          <p:nvPr/>
        </p:nvSpPr>
        <p:spPr>
          <a:xfrm>
            <a:off x="5311850" y="227667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67" name="Google Shape;367;p46"/>
          <p:cNvSpPr/>
          <p:nvPr/>
        </p:nvSpPr>
        <p:spPr>
          <a:xfrm>
            <a:off x="6331525" y="227667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8" name="Google Shape;368;p46"/>
          <p:cNvCxnSpPr>
            <a:endCxn id="366" idx="1"/>
          </p:cNvCxnSpPr>
          <p:nvPr/>
        </p:nvCxnSpPr>
        <p:spPr>
          <a:xfrm>
            <a:off x="2539550" y="2514875"/>
            <a:ext cx="27723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9" name="Google Shape;369;p46"/>
          <p:cNvSpPr/>
          <p:nvPr/>
        </p:nvSpPr>
        <p:spPr>
          <a:xfrm>
            <a:off x="7494550" y="2273950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70" name="Google Shape;370;p46"/>
          <p:cNvCxnSpPr/>
          <p:nvPr/>
        </p:nvCxnSpPr>
        <p:spPr>
          <a:xfrm>
            <a:off x="6551250" y="2514725"/>
            <a:ext cx="1019700" cy="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6"/>
          <p:cNvCxnSpPr>
            <a:stCxn id="363" idx="3"/>
            <a:endCxn id="364" idx="1"/>
          </p:cNvCxnSpPr>
          <p:nvPr/>
        </p:nvCxnSpPr>
        <p:spPr>
          <a:xfrm>
            <a:off x="885350" y="2514850"/>
            <a:ext cx="419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46"/>
          <p:cNvSpPr/>
          <p:nvPr/>
        </p:nvSpPr>
        <p:spPr>
          <a:xfrm>
            <a:off x="1671088" y="3359500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new_node</a:t>
            </a: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3264713" y="336222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4" name="Google Shape;374;p46"/>
          <p:cNvSpPr/>
          <p:nvPr/>
        </p:nvSpPr>
        <p:spPr>
          <a:xfrm>
            <a:off x="4284388" y="336222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6"/>
          <p:cNvSpPr/>
          <p:nvPr/>
        </p:nvSpPr>
        <p:spPr>
          <a:xfrm>
            <a:off x="6041338" y="3359500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76" name="Google Shape;376;p46"/>
          <p:cNvCxnSpPr>
            <a:endCxn id="375" idx="1"/>
          </p:cNvCxnSpPr>
          <p:nvPr/>
        </p:nvCxnSpPr>
        <p:spPr>
          <a:xfrm>
            <a:off x="4504138" y="3600400"/>
            <a:ext cx="1537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7" name="Google Shape;377;p46"/>
          <p:cNvCxnSpPr>
            <a:stCxn id="372" idx="3"/>
          </p:cNvCxnSpPr>
          <p:nvPr/>
        </p:nvCxnSpPr>
        <p:spPr>
          <a:xfrm>
            <a:off x="2690788" y="3600400"/>
            <a:ext cx="5715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6"/>
          <p:cNvCxnSpPr>
            <a:stCxn id="374" idx="3"/>
            <a:endCxn id="366" idx="2"/>
          </p:cNvCxnSpPr>
          <p:nvPr/>
        </p:nvCxnSpPr>
        <p:spPr>
          <a:xfrm flipH="1" rot="10800000">
            <a:off x="4844788" y="2758625"/>
            <a:ext cx="976800" cy="84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9" name="Google Shape;379;p46"/>
          <p:cNvCxnSpPr>
            <a:endCxn id="373" idx="0"/>
          </p:cNvCxnSpPr>
          <p:nvPr/>
        </p:nvCxnSpPr>
        <p:spPr>
          <a:xfrm>
            <a:off x="2539463" y="2514725"/>
            <a:ext cx="1235100" cy="84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46"/>
          <p:cNvSpPr txBox="1"/>
          <p:nvPr/>
        </p:nvSpPr>
        <p:spPr>
          <a:xfrm>
            <a:off x="5157325" y="3148175"/>
            <a:ext cx="571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4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1" name="Google Shape;381;p46"/>
          <p:cNvSpPr txBox="1"/>
          <p:nvPr/>
        </p:nvSpPr>
        <p:spPr>
          <a:xfrm>
            <a:off x="3812400" y="2062150"/>
            <a:ext cx="571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4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"/>
          <p:cNvSpPr txBox="1"/>
          <p:nvPr>
            <p:ph type="title"/>
          </p:nvPr>
        </p:nvSpPr>
        <p:spPr>
          <a:xfrm>
            <a:off x="727650" y="57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 a node</a:t>
            </a:r>
            <a:endParaRPr/>
          </a:p>
        </p:txBody>
      </p:sp>
      <p:sp>
        <p:nvSpPr>
          <p:cNvPr id="387" name="Google Shape;387;p47"/>
          <p:cNvSpPr txBox="1"/>
          <p:nvPr>
            <p:ph idx="1" type="body"/>
          </p:nvPr>
        </p:nvSpPr>
        <p:spPr>
          <a:xfrm>
            <a:off x="3877225" y="857425"/>
            <a:ext cx="5132100" cy="12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delete_after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800">
                <a:solidFill>
                  <a:srgbClr val="001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b="1" sz="1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node.</a:t>
            </a: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80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node.</a:t>
            </a: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node.</a:t>
            </a: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1" lang="en" sz="1800">
                <a:solidFill>
                  <a:srgbClr val="0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800">
                <a:solidFill>
                  <a:srgbClr val="795E26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endParaRPr b="1" sz="1800">
              <a:solidFill>
                <a:srgbClr val="795E26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172550" y="2273950"/>
            <a:ext cx="7128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</a:t>
            </a:r>
            <a:endParaRPr/>
          </a:p>
        </p:txBody>
      </p:sp>
      <p:sp>
        <p:nvSpPr>
          <p:cNvPr id="389" name="Google Shape;389;p47"/>
          <p:cNvSpPr/>
          <p:nvPr/>
        </p:nvSpPr>
        <p:spPr>
          <a:xfrm>
            <a:off x="1304400" y="227667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90" name="Google Shape;390;p47"/>
          <p:cNvSpPr/>
          <p:nvPr/>
        </p:nvSpPr>
        <p:spPr>
          <a:xfrm>
            <a:off x="2324075" y="227667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7"/>
          <p:cNvSpPr/>
          <p:nvPr/>
        </p:nvSpPr>
        <p:spPr>
          <a:xfrm>
            <a:off x="3483050" y="2276675"/>
            <a:ext cx="10197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92" name="Google Shape;392;p47"/>
          <p:cNvSpPr/>
          <p:nvPr/>
        </p:nvSpPr>
        <p:spPr>
          <a:xfrm>
            <a:off x="4502725" y="2276675"/>
            <a:ext cx="560400" cy="48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3" name="Google Shape;393;p47"/>
          <p:cNvCxnSpPr>
            <a:stCxn id="390" idx="3"/>
            <a:endCxn id="391" idx="1"/>
          </p:cNvCxnSpPr>
          <p:nvPr/>
        </p:nvCxnSpPr>
        <p:spPr>
          <a:xfrm>
            <a:off x="2884475" y="2517575"/>
            <a:ext cx="598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47"/>
          <p:cNvSpPr/>
          <p:nvPr/>
        </p:nvSpPr>
        <p:spPr>
          <a:xfrm>
            <a:off x="5665750" y="2273950"/>
            <a:ext cx="1019700" cy="481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None</a:t>
            </a:r>
            <a:endParaRPr/>
          </a:p>
        </p:txBody>
      </p:sp>
      <p:cxnSp>
        <p:nvCxnSpPr>
          <p:cNvPr id="395" name="Google Shape;395;p47"/>
          <p:cNvCxnSpPr>
            <a:stCxn id="392" idx="3"/>
            <a:endCxn id="394" idx="1"/>
          </p:cNvCxnSpPr>
          <p:nvPr/>
        </p:nvCxnSpPr>
        <p:spPr>
          <a:xfrm flipH="1" rot="10800000">
            <a:off x="5063125" y="2514875"/>
            <a:ext cx="602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6" name="Google Shape;396;p47"/>
          <p:cNvCxnSpPr>
            <a:stCxn id="388" idx="3"/>
            <a:endCxn id="389" idx="1"/>
          </p:cNvCxnSpPr>
          <p:nvPr/>
        </p:nvCxnSpPr>
        <p:spPr>
          <a:xfrm>
            <a:off x="885350" y="2514850"/>
            <a:ext cx="4191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47"/>
          <p:cNvSpPr txBox="1"/>
          <p:nvPr/>
        </p:nvSpPr>
        <p:spPr>
          <a:xfrm>
            <a:off x="2898013" y="2083200"/>
            <a:ext cx="5715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sz="4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98" name="Google Shape;398;p47"/>
          <p:cNvCxnSpPr>
            <a:stCxn id="390" idx="2"/>
            <a:endCxn id="394" idx="2"/>
          </p:cNvCxnSpPr>
          <p:nvPr/>
        </p:nvCxnSpPr>
        <p:spPr>
          <a:xfrm rot="-5400000">
            <a:off x="4388525" y="971525"/>
            <a:ext cx="2700" cy="3571200"/>
          </a:xfrm>
          <a:prstGeom prst="bentConnector3">
            <a:avLst>
              <a:gd fmla="val -8819444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Colab!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727650" y="187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Stacks</a:t>
            </a:r>
            <a:endParaRPr sz="3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0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in action</a:t>
            </a:r>
            <a:endParaRPr/>
          </a:p>
        </p:txBody>
      </p:sp>
      <p:sp>
        <p:nvSpPr>
          <p:cNvPr id="414" name="Google Shape;414;p50"/>
          <p:cNvSpPr/>
          <p:nvPr/>
        </p:nvSpPr>
        <p:spPr>
          <a:xfrm>
            <a:off x="6327725" y="864575"/>
            <a:ext cx="1640700" cy="3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0"/>
          <p:cNvSpPr/>
          <p:nvPr/>
        </p:nvSpPr>
        <p:spPr>
          <a:xfrm>
            <a:off x="6327725" y="36468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416" name="Google Shape;416;p50"/>
          <p:cNvSpPr/>
          <p:nvPr/>
        </p:nvSpPr>
        <p:spPr>
          <a:xfrm>
            <a:off x="6327725" y="29619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417" name="Google Shape;417;p50"/>
          <p:cNvSpPr/>
          <p:nvPr/>
        </p:nvSpPr>
        <p:spPr>
          <a:xfrm>
            <a:off x="6327725" y="2277005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418" name="Google Shape;418;p50"/>
          <p:cNvSpPr txBox="1"/>
          <p:nvPr/>
        </p:nvSpPr>
        <p:spPr>
          <a:xfrm>
            <a:off x="1339925" y="1538975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50"/>
          <p:cNvSpPr txBox="1"/>
          <p:nvPr/>
        </p:nvSpPr>
        <p:spPr>
          <a:xfrm>
            <a:off x="1339925" y="1884929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50"/>
          <p:cNvSpPr txBox="1"/>
          <p:nvPr/>
        </p:nvSpPr>
        <p:spPr>
          <a:xfrm>
            <a:off x="1339925" y="2230883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50"/>
          <p:cNvSpPr txBox="1"/>
          <p:nvPr/>
        </p:nvSpPr>
        <p:spPr>
          <a:xfrm>
            <a:off x="13399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50"/>
          <p:cNvSpPr txBox="1"/>
          <p:nvPr/>
        </p:nvSpPr>
        <p:spPr>
          <a:xfrm>
            <a:off x="13399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1339925" y="3775246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50"/>
          <p:cNvSpPr txBox="1"/>
          <p:nvPr/>
        </p:nvSpPr>
        <p:spPr>
          <a:xfrm>
            <a:off x="1339925" y="4390500"/>
            <a:ext cx="2319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5" name="Google Shape;425;p50"/>
          <p:cNvGrpSpPr/>
          <p:nvPr/>
        </p:nvGrpSpPr>
        <p:grpSpPr>
          <a:xfrm>
            <a:off x="5279050" y="3782400"/>
            <a:ext cx="1048800" cy="413700"/>
            <a:chOff x="5279050" y="3782400"/>
            <a:chExt cx="1048800" cy="413700"/>
          </a:xfrm>
        </p:grpSpPr>
        <p:sp>
          <p:nvSpPr>
            <p:cNvPr id="426" name="Google Shape;426;p50"/>
            <p:cNvSpPr txBox="1"/>
            <p:nvPr/>
          </p:nvSpPr>
          <p:spPr>
            <a:xfrm>
              <a:off x="5279050" y="37824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7" name="Google Shape;427;p50"/>
            <p:cNvCxnSpPr>
              <a:stCxn id="426" idx="3"/>
              <a:endCxn id="415" idx="1"/>
            </p:cNvCxnSpPr>
            <p:nvPr/>
          </p:nvCxnSpPr>
          <p:spPr>
            <a:xfrm>
              <a:off x="5871250" y="39892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28" name="Google Shape;428;p50"/>
          <p:cNvGrpSpPr/>
          <p:nvPr/>
        </p:nvGrpSpPr>
        <p:grpSpPr>
          <a:xfrm>
            <a:off x="5279050" y="3097500"/>
            <a:ext cx="1048800" cy="413700"/>
            <a:chOff x="5279050" y="3097500"/>
            <a:chExt cx="1048800" cy="413700"/>
          </a:xfrm>
        </p:grpSpPr>
        <p:sp>
          <p:nvSpPr>
            <p:cNvPr id="429" name="Google Shape;429;p50"/>
            <p:cNvSpPr txBox="1"/>
            <p:nvPr/>
          </p:nvSpPr>
          <p:spPr>
            <a:xfrm>
              <a:off x="5279050" y="30975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0" name="Google Shape;430;p50"/>
            <p:cNvCxnSpPr>
              <a:stCxn id="429" idx="3"/>
            </p:cNvCxnSpPr>
            <p:nvPr/>
          </p:nvCxnSpPr>
          <p:spPr>
            <a:xfrm>
              <a:off x="5871250" y="33043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31" name="Google Shape;431;p50"/>
          <p:cNvGrpSpPr/>
          <p:nvPr/>
        </p:nvGrpSpPr>
        <p:grpSpPr>
          <a:xfrm>
            <a:off x="5279050" y="2364900"/>
            <a:ext cx="1048800" cy="413700"/>
            <a:chOff x="5279050" y="2364900"/>
            <a:chExt cx="1048800" cy="413700"/>
          </a:xfrm>
        </p:grpSpPr>
        <p:sp>
          <p:nvSpPr>
            <p:cNvPr id="432" name="Google Shape;432;p50"/>
            <p:cNvSpPr txBox="1"/>
            <p:nvPr/>
          </p:nvSpPr>
          <p:spPr>
            <a:xfrm>
              <a:off x="5279050" y="23649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3" name="Google Shape;433;p50"/>
            <p:cNvCxnSpPr>
              <a:stCxn id="432" idx="3"/>
            </p:cNvCxnSpPr>
            <p:nvPr/>
          </p:nvCxnSpPr>
          <p:spPr>
            <a:xfrm>
              <a:off x="5871250" y="25717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34" name="Google Shape;434;p50"/>
          <p:cNvGrpSpPr/>
          <p:nvPr/>
        </p:nvGrpSpPr>
        <p:grpSpPr>
          <a:xfrm>
            <a:off x="5279050" y="4468200"/>
            <a:ext cx="1776475" cy="413700"/>
            <a:chOff x="5279050" y="4468200"/>
            <a:chExt cx="1776475" cy="413700"/>
          </a:xfrm>
        </p:grpSpPr>
        <p:sp>
          <p:nvSpPr>
            <p:cNvPr id="435" name="Google Shape;435;p50"/>
            <p:cNvSpPr txBox="1"/>
            <p:nvPr/>
          </p:nvSpPr>
          <p:spPr>
            <a:xfrm>
              <a:off x="5279050" y="44682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36" name="Google Shape;436;p50"/>
            <p:cNvCxnSpPr>
              <a:stCxn id="435" idx="3"/>
            </p:cNvCxnSpPr>
            <p:nvPr/>
          </p:nvCxnSpPr>
          <p:spPr>
            <a:xfrm>
              <a:off x="5871250" y="46750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37" name="Google Shape;437;p50"/>
            <p:cNvSpPr txBox="1"/>
            <p:nvPr/>
          </p:nvSpPr>
          <p:spPr>
            <a:xfrm>
              <a:off x="6327725" y="4468200"/>
              <a:ext cx="7278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 b="1"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in real life?</a:t>
            </a:r>
            <a:endParaRPr/>
          </a:p>
        </p:txBody>
      </p:sp>
      <p:pic>
        <p:nvPicPr>
          <p:cNvPr id="443" name="Google Shape;44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3150" y="1112800"/>
            <a:ext cx="3757696" cy="37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2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in real life?</a:t>
            </a:r>
            <a:endParaRPr/>
          </a:p>
        </p:txBody>
      </p:sp>
      <p:sp>
        <p:nvSpPr>
          <p:cNvPr id="449" name="Google Shape;449;p52"/>
          <p:cNvSpPr/>
          <p:nvPr/>
        </p:nvSpPr>
        <p:spPr>
          <a:xfrm>
            <a:off x="3889325" y="864575"/>
            <a:ext cx="1640700" cy="3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2"/>
          <p:cNvSpPr/>
          <p:nvPr/>
        </p:nvSpPr>
        <p:spPr>
          <a:xfrm>
            <a:off x="3889325" y="36468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Kheddam</a:t>
            </a:r>
            <a:endParaRPr sz="2400">
              <a:solidFill>
                <a:srgbClr val="434343"/>
              </a:solidFill>
            </a:endParaRPr>
          </a:p>
        </p:txBody>
      </p:sp>
      <p:sp>
        <p:nvSpPr>
          <p:cNvPr id="451" name="Google Shape;451;p52"/>
          <p:cNvSpPr/>
          <p:nvPr/>
        </p:nvSpPr>
        <p:spPr>
          <a:xfrm>
            <a:off x="3889325" y="29619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</a:rPr>
              <a:t>Replying to email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452" name="Google Shape;452;p52"/>
          <p:cNvSpPr/>
          <p:nvPr/>
        </p:nvSpPr>
        <p:spPr>
          <a:xfrm>
            <a:off x="3889325" y="2277005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34343"/>
                </a:solidFill>
              </a:rPr>
              <a:t>Hez l’bota</a:t>
            </a:r>
            <a:endParaRPr sz="2400">
              <a:solidFill>
                <a:srgbClr val="434343"/>
              </a:solidFill>
            </a:endParaRPr>
          </a:p>
        </p:txBody>
      </p:sp>
      <p:grpSp>
        <p:nvGrpSpPr>
          <p:cNvPr id="453" name="Google Shape;453;p52"/>
          <p:cNvGrpSpPr/>
          <p:nvPr/>
        </p:nvGrpSpPr>
        <p:grpSpPr>
          <a:xfrm>
            <a:off x="2840650" y="3782400"/>
            <a:ext cx="1048800" cy="413700"/>
            <a:chOff x="5279050" y="3782400"/>
            <a:chExt cx="1048800" cy="413700"/>
          </a:xfrm>
        </p:grpSpPr>
        <p:sp>
          <p:nvSpPr>
            <p:cNvPr id="454" name="Google Shape;454;p52"/>
            <p:cNvSpPr txBox="1"/>
            <p:nvPr/>
          </p:nvSpPr>
          <p:spPr>
            <a:xfrm>
              <a:off x="5279050" y="37824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5" name="Google Shape;455;p52"/>
            <p:cNvCxnSpPr>
              <a:stCxn id="454" idx="3"/>
              <a:endCxn id="450" idx="1"/>
            </p:cNvCxnSpPr>
            <p:nvPr/>
          </p:nvCxnSpPr>
          <p:spPr>
            <a:xfrm>
              <a:off x="5871250" y="39892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56" name="Google Shape;456;p52"/>
          <p:cNvGrpSpPr/>
          <p:nvPr/>
        </p:nvGrpSpPr>
        <p:grpSpPr>
          <a:xfrm>
            <a:off x="2840650" y="3097500"/>
            <a:ext cx="1048800" cy="413700"/>
            <a:chOff x="5279050" y="3097500"/>
            <a:chExt cx="1048800" cy="413700"/>
          </a:xfrm>
        </p:grpSpPr>
        <p:sp>
          <p:nvSpPr>
            <p:cNvPr id="457" name="Google Shape;457;p52"/>
            <p:cNvSpPr txBox="1"/>
            <p:nvPr/>
          </p:nvSpPr>
          <p:spPr>
            <a:xfrm>
              <a:off x="5279050" y="30975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58" name="Google Shape;458;p52"/>
            <p:cNvCxnSpPr>
              <a:stCxn id="457" idx="3"/>
            </p:cNvCxnSpPr>
            <p:nvPr/>
          </p:nvCxnSpPr>
          <p:spPr>
            <a:xfrm>
              <a:off x="5871250" y="33043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59" name="Google Shape;459;p52"/>
          <p:cNvGrpSpPr/>
          <p:nvPr/>
        </p:nvGrpSpPr>
        <p:grpSpPr>
          <a:xfrm>
            <a:off x="2840650" y="2364900"/>
            <a:ext cx="1048800" cy="413700"/>
            <a:chOff x="5279050" y="2364900"/>
            <a:chExt cx="1048800" cy="413700"/>
          </a:xfrm>
        </p:grpSpPr>
        <p:sp>
          <p:nvSpPr>
            <p:cNvPr id="460" name="Google Shape;460;p52"/>
            <p:cNvSpPr txBox="1"/>
            <p:nvPr/>
          </p:nvSpPr>
          <p:spPr>
            <a:xfrm>
              <a:off x="5279050" y="23649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1" name="Google Shape;461;p52"/>
            <p:cNvCxnSpPr>
              <a:stCxn id="460" idx="3"/>
            </p:cNvCxnSpPr>
            <p:nvPr/>
          </p:nvCxnSpPr>
          <p:spPr>
            <a:xfrm>
              <a:off x="5871250" y="25717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62" name="Google Shape;462;p52"/>
          <p:cNvGrpSpPr/>
          <p:nvPr/>
        </p:nvGrpSpPr>
        <p:grpSpPr>
          <a:xfrm>
            <a:off x="2840650" y="4468200"/>
            <a:ext cx="1776475" cy="413700"/>
            <a:chOff x="5279050" y="4468200"/>
            <a:chExt cx="1776475" cy="413700"/>
          </a:xfrm>
        </p:grpSpPr>
        <p:sp>
          <p:nvSpPr>
            <p:cNvPr id="463" name="Google Shape;463;p52"/>
            <p:cNvSpPr txBox="1"/>
            <p:nvPr/>
          </p:nvSpPr>
          <p:spPr>
            <a:xfrm>
              <a:off x="5279050" y="44682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4" name="Google Shape;464;p52"/>
            <p:cNvCxnSpPr>
              <a:stCxn id="463" idx="3"/>
            </p:cNvCxnSpPr>
            <p:nvPr/>
          </p:nvCxnSpPr>
          <p:spPr>
            <a:xfrm>
              <a:off x="5871250" y="46750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65" name="Google Shape;465;p52"/>
            <p:cNvSpPr txBox="1"/>
            <p:nvPr/>
          </p:nvSpPr>
          <p:spPr>
            <a:xfrm>
              <a:off x="6327725" y="4468200"/>
              <a:ext cx="7278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434343"/>
                  </a:solidFill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 b="1" sz="18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data types</a:t>
            </a:r>
            <a:endParaRPr/>
          </a:p>
        </p:txBody>
      </p:sp>
      <p:sp>
        <p:nvSpPr>
          <p:cNvPr id="471" name="Google Shape;471;p53"/>
          <p:cNvSpPr txBox="1"/>
          <p:nvPr/>
        </p:nvSpPr>
        <p:spPr>
          <a:xfrm>
            <a:off x="870325" y="1441050"/>
            <a:ext cx="7055400" cy="3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data type that implements a specific set of functions (an interface).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 Stack is an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abstract data type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en" sz="1800">
                <a:latin typeface="Lato"/>
                <a:ea typeface="Lato"/>
                <a:cs typeface="Lato"/>
                <a:sym typeface="Lato"/>
              </a:rPr>
            </a:b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Should implement 3 operations: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72" name="Google Shape;472;p53"/>
          <p:cNvGraphicFramePr/>
          <p:nvPr/>
        </p:nvGraphicFramePr>
        <p:xfrm>
          <a:off x="1648775" y="3329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413000"/>
                <a:gridCol w="2413000"/>
              </a:tblGrid>
              <a:tr h="41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push(element)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element to 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pop( 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element from 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peek(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element at top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Primitive types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088050" y="2043300"/>
            <a:ext cx="7688700" cy="31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Integer: </a:t>
            </a:r>
            <a:r>
              <a:rPr b="1" lang="en" sz="24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endParaRPr b="1" sz="24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Floating point number: </a:t>
            </a:r>
            <a:r>
              <a:rPr b="1" lang="en" sz="24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endParaRPr b="1" sz="24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Boolean: </a:t>
            </a:r>
            <a:r>
              <a:rPr b="1" lang="en" sz="24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bool</a:t>
            </a:r>
            <a:endParaRPr b="1" sz="2400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Character/String: </a:t>
            </a:r>
            <a:r>
              <a:rPr b="1" lang="en" sz="24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400"/>
              <a:t>*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Object: </a:t>
            </a:r>
            <a:r>
              <a:rPr b="1" lang="en" sz="2400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2400"/>
              <a:t>**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 Some languages have separate types, </a:t>
            </a:r>
            <a:r>
              <a:rPr b="1" lang="en"/>
              <a:t>char</a:t>
            </a:r>
            <a:r>
              <a:rPr lang="en"/>
              <a:t> and </a:t>
            </a:r>
            <a:r>
              <a:rPr b="1" lang="en"/>
              <a:t>string</a:t>
            </a:r>
            <a:r>
              <a:rPr lang="en"/>
              <a:t>. Python only has </a:t>
            </a:r>
            <a:r>
              <a:rPr b="1" lang="en"/>
              <a:t>string</a:t>
            </a:r>
            <a:r>
              <a:rPr lang="en"/>
              <a:t>.</a:t>
            </a:r>
            <a:br>
              <a:rPr lang="en"/>
            </a:br>
            <a:r>
              <a:rPr lang="en"/>
              <a:t>**an </a:t>
            </a:r>
            <a:r>
              <a:rPr b="1" lang="en"/>
              <a:t>object</a:t>
            </a:r>
            <a:r>
              <a:rPr lang="en"/>
              <a:t> is usually a number of primitive types grouped together.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in</a:t>
            </a:r>
            <a:r>
              <a:rPr lang="en"/>
              <a:t> Colab.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</a:t>
            </a:r>
            <a:r>
              <a:rPr lang="en"/>
              <a:t>Stack LIFO</a:t>
            </a:r>
            <a:endParaRPr/>
          </a:p>
        </p:txBody>
      </p:sp>
      <p:sp>
        <p:nvSpPr>
          <p:cNvPr id="483" name="Google Shape;483;p55"/>
          <p:cNvSpPr/>
          <p:nvPr/>
        </p:nvSpPr>
        <p:spPr>
          <a:xfrm>
            <a:off x="6327725" y="864575"/>
            <a:ext cx="1640700" cy="3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5"/>
          <p:cNvSpPr/>
          <p:nvPr/>
        </p:nvSpPr>
        <p:spPr>
          <a:xfrm>
            <a:off x="6327725" y="36468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485" name="Google Shape;485;p55"/>
          <p:cNvSpPr/>
          <p:nvPr/>
        </p:nvSpPr>
        <p:spPr>
          <a:xfrm>
            <a:off x="6327725" y="2961900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486" name="Google Shape;486;p55"/>
          <p:cNvSpPr/>
          <p:nvPr/>
        </p:nvSpPr>
        <p:spPr>
          <a:xfrm>
            <a:off x="6327725" y="2277005"/>
            <a:ext cx="1640700" cy="68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487" name="Google Shape;487;p55"/>
          <p:cNvSpPr txBox="1"/>
          <p:nvPr/>
        </p:nvSpPr>
        <p:spPr>
          <a:xfrm>
            <a:off x="1339925" y="1538975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1339925" y="1884929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55"/>
          <p:cNvSpPr txBox="1"/>
          <p:nvPr/>
        </p:nvSpPr>
        <p:spPr>
          <a:xfrm>
            <a:off x="1339925" y="2230883"/>
            <a:ext cx="23196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55"/>
          <p:cNvSpPr txBox="1"/>
          <p:nvPr/>
        </p:nvSpPr>
        <p:spPr>
          <a:xfrm>
            <a:off x="13399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5"/>
          <p:cNvSpPr txBox="1"/>
          <p:nvPr/>
        </p:nvSpPr>
        <p:spPr>
          <a:xfrm>
            <a:off x="13399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55"/>
          <p:cNvSpPr txBox="1"/>
          <p:nvPr/>
        </p:nvSpPr>
        <p:spPr>
          <a:xfrm>
            <a:off x="1339925" y="3775246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55"/>
          <p:cNvSpPr txBox="1"/>
          <p:nvPr/>
        </p:nvSpPr>
        <p:spPr>
          <a:xfrm>
            <a:off x="1339925" y="4390500"/>
            <a:ext cx="2319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stack.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94" name="Google Shape;494;p55"/>
          <p:cNvGrpSpPr/>
          <p:nvPr/>
        </p:nvGrpSpPr>
        <p:grpSpPr>
          <a:xfrm>
            <a:off x="5279050" y="3782400"/>
            <a:ext cx="1048800" cy="413700"/>
            <a:chOff x="5279050" y="3782400"/>
            <a:chExt cx="1048800" cy="413700"/>
          </a:xfrm>
        </p:grpSpPr>
        <p:sp>
          <p:nvSpPr>
            <p:cNvPr id="495" name="Google Shape;495;p55"/>
            <p:cNvSpPr txBox="1"/>
            <p:nvPr/>
          </p:nvSpPr>
          <p:spPr>
            <a:xfrm>
              <a:off x="5279050" y="37824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6" name="Google Shape;496;p55"/>
            <p:cNvCxnSpPr>
              <a:stCxn id="495" idx="3"/>
              <a:endCxn id="484" idx="1"/>
            </p:cNvCxnSpPr>
            <p:nvPr/>
          </p:nvCxnSpPr>
          <p:spPr>
            <a:xfrm>
              <a:off x="5871250" y="39892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497" name="Google Shape;497;p55"/>
          <p:cNvGrpSpPr/>
          <p:nvPr/>
        </p:nvGrpSpPr>
        <p:grpSpPr>
          <a:xfrm>
            <a:off x="5279050" y="3097500"/>
            <a:ext cx="1048800" cy="413700"/>
            <a:chOff x="5279050" y="3097500"/>
            <a:chExt cx="1048800" cy="413700"/>
          </a:xfrm>
        </p:grpSpPr>
        <p:sp>
          <p:nvSpPr>
            <p:cNvPr id="498" name="Google Shape;498;p55"/>
            <p:cNvSpPr txBox="1"/>
            <p:nvPr/>
          </p:nvSpPr>
          <p:spPr>
            <a:xfrm>
              <a:off x="5279050" y="30975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99" name="Google Shape;499;p55"/>
            <p:cNvCxnSpPr>
              <a:stCxn id="498" idx="3"/>
            </p:cNvCxnSpPr>
            <p:nvPr/>
          </p:nvCxnSpPr>
          <p:spPr>
            <a:xfrm>
              <a:off x="5871250" y="33043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00" name="Google Shape;500;p55"/>
          <p:cNvGrpSpPr/>
          <p:nvPr/>
        </p:nvGrpSpPr>
        <p:grpSpPr>
          <a:xfrm>
            <a:off x="5279050" y="2364900"/>
            <a:ext cx="1048800" cy="413700"/>
            <a:chOff x="5279050" y="2364900"/>
            <a:chExt cx="1048800" cy="413700"/>
          </a:xfrm>
        </p:grpSpPr>
        <p:sp>
          <p:nvSpPr>
            <p:cNvPr id="501" name="Google Shape;501;p55"/>
            <p:cNvSpPr txBox="1"/>
            <p:nvPr/>
          </p:nvSpPr>
          <p:spPr>
            <a:xfrm>
              <a:off x="5279050" y="23649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2" name="Google Shape;502;p55"/>
            <p:cNvCxnSpPr>
              <a:stCxn id="501" idx="3"/>
            </p:cNvCxnSpPr>
            <p:nvPr/>
          </p:nvCxnSpPr>
          <p:spPr>
            <a:xfrm>
              <a:off x="5871250" y="25717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03" name="Google Shape;503;p55"/>
          <p:cNvGrpSpPr/>
          <p:nvPr/>
        </p:nvGrpSpPr>
        <p:grpSpPr>
          <a:xfrm>
            <a:off x="5279050" y="4468200"/>
            <a:ext cx="1776475" cy="413700"/>
            <a:chOff x="5279050" y="4468200"/>
            <a:chExt cx="1776475" cy="413700"/>
          </a:xfrm>
        </p:grpSpPr>
        <p:sp>
          <p:nvSpPr>
            <p:cNvPr id="504" name="Google Shape;504;p55"/>
            <p:cNvSpPr txBox="1"/>
            <p:nvPr/>
          </p:nvSpPr>
          <p:spPr>
            <a:xfrm>
              <a:off x="5279050" y="4468200"/>
              <a:ext cx="5922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top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05" name="Google Shape;505;p55"/>
            <p:cNvCxnSpPr>
              <a:stCxn id="504" idx="3"/>
            </p:cNvCxnSpPr>
            <p:nvPr/>
          </p:nvCxnSpPr>
          <p:spPr>
            <a:xfrm>
              <a:off x="5871250" y="4675050"/>
              <a:ext cx="4566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506" name="Google Shape;506;p55"/>
            <p:cNvSpPr txBox="1"/>
            <p:nvPr/>
          </p:nvSpPr>
          <p:spPr>
            <a:xfrm>
              <a:off x="6327725" y="4468200"/>
              <a:ext cx="727800" cy="4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Consolas"/>
                  <a:ea typeface="Consolas"/>
                  <a:cs typeface="Consolas"/>
                  <a:sym typeface="Consolas"/>
                </a:rPr>
                <a:t>None</a:t>
              </a:r>
              <a:endParaRPr b="1"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727650" y="187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Queues</a:t>
            </a:r>
            <a:endParaRPr sz="3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in action</a:t>
            </a:r>
            <a:endParaRPr/>
          </a:p>
        </p:txBody>
      </p:sp>
      <p:sp>
        <p:nvSpPr>
          <p:cNvPr id="517" name="Google Shape;517;p57"/>
          <p:cNvSpPr/>
          <p:nvPr/>
        </p:nvSpPr>
        <p:spPr>
          <a:xfrm rot="5400000">
            <a:off x="5942550" y="1881900"/>
            <a:ext cx="636300" cy="22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>
            <a:off x="5157575" y="2666850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519" name="Google Shape;519;p57"/>
          <p:cNvSpPr/>
          <p:nvPr/>
        </p:nvSpPr>
        <p:spPr>
          <a:xfrm>
            <a:off x="6640326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520" name="Google Shape;520;p57"/>
          <p:cNvSpPr/>
          <p:nvPr/>
        </p:nvSpPr>
        <p:spPr>
          <a:xfrm>
            <a:off x="5912525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521" name="Google Shape;521;p57"/>
          <p:cNvSpPr txBox="1"/>
          <p:nvPr/>
        </p:nvSpPr>
        <p:spPr>
          <a:xfrm>
            <a:off x="1339925" y="1538975"/>
            <a:ext cx="260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57"/>
          <p:cNvSpPr txBox="1"/>
          <p:nvPr/>
        </p:nvSpPr>
        <p:spPr>
          <a:xfrm>
            <a:off x="1339925" y="1884925"/>
            <a:ext cx="272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57"/>
          <p:cNvSpPr txBox="1"/>
          <p:nvPr/>
        </p:nvSpPr>
        <p:spPr>
          <a:xfrm>
            <a:off x="1339925" y="2230875"/>
            <a:ext cx="254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57"/>
          <p:cNvSpPr txBox="1"/>
          <p:nvPr/>
        </p:nvSpPr>
        <p:spPr>
          <a:xfrm>
            <a:off x="13399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57"/>
          <p:cNvSpPr txBox="1"/>
          <p:nvPr/>
        </p:nvSpPr>
        <p:spPr>
          <a:xfrm>
            <a:off x="13399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57"/>
          <p:cNvSpPr txBox="1"/>
          <p:nvPr/>
        </p:nvSpPr>
        <p:spPr>
          <a:xfrm>
            <a:off x="1339925" y="3775246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27" name="Google Shape;527;p57"/>
          <p:cNvGrpSpPr/>
          <p:nvPr/>
        </p:nvGrpSpPr>
        <p:grpSpPr>
          <a:xfrm>
            <a:off x="5119925" y="1630925"/>
            <a:ext cx="830100" cy="1035900"/>
            <a:chOff x="5119925" y="1630925"/>
            <a:chExt cx="830100" cy="1035900"/>
          </a:xfrm>
        </p:grpSpPr>
        <p:sp>
          <p:nvSpPr>
            <p:cNvPr id="528" name="Google Shape;528;p57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29" name="Google Shape;529;p57"/>
            <p:cNvCxnSpPr>
              <a:stCxn id="528" idx="2"/>
              <a:endCxn id="518" idx="0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30" name="Google Shape;530;p57"/>
          <p:cNvGrpSpPr/>
          <p:nvPr/>
        </p:nvGrpSpPr>
        <p:grpSpPr>
          <a:xfrm>
            <a:off x="5861375" y="3309625"/>
            <a:ext cx="830100" cy="1069200"/>
            <a:chOff x="5861375" y="1263025"/>
            <a:chExt cx="830100" cy="1069200"/>
          </a:xfrm>
        </p:grpSpPr>
        <p:sp>
          <p:nvSpPr>
            <p:cNvPr id="531" name="Google Shape;531;p57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2" name="Google Shape;532;p57"/>
            <p:cNvCxnSpPr>
              <a:stCxn id="531" idx="0"/>
              <a:endCxn id="520" idx="2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33" name="Google Shape;533;p57"/>
          <p:cNvGrpSpPr/>
          <p:nvPr/>
        </p:nvGrpSpPr>
        <p:grpSpPr>
          <a:xfrm>
            <a:off x="6589175" y="3309625"/>
            <a:ext cx="830100" cy="1069200"/>
            <a:chOff x="6589175" y="3309625"/>
            <a:chExt cx="830100" cy="1069200"/>
          </a:xfrm>
        </p:grpSpPr>
        <p:sp>
          <p:nvSpPr>
            <p:cNvPr id="534" name="Google Shape;534;p57"/>
            <p:cNvSpPr txBox="1"/>
            <p:nvPr/>
          </p:nvSpPr>
          <p:spPr>
            <a:xfrm>
              <a:off x="6589175" y="3962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5" name="Google Shape;535;p57"/>
            <p:cNvCxnSpPr>
              <a:stCxn id="534" idx="0"/>
              <a:endCxn id="519" idx="2"/>
            </p:cNvCxnSpPr>
            <p:nvPr/>
          </p:nvCxnSpPr>
          <p:spPr>
            <a:xfrm rot="10800000">
              <a:off x="7004225" y="33096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36" name="Google Shape;536;p57"/>
          <p:cNvSpPr txBox="1"/>
          <p:nvPr/>
        </p:nvSpPr>
        <p:spPr>
          <a:xfrm>
            <a:off x="5119925" y="1768475"/>
            <a:ext cx="83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37" name="Google Shape;537;p57"/>
          <p:cNvGrpSpPr/>
          <p:nvPr/>
        </p:nvGrpSpPr>
        <p:grpSpPr>
          <a:xfrm>
            <a:off x="5119925" y="3309775"/>
            <a:ext cx="830100" cy="1069200"/>
            <a:chOff x="5861375" y="1263025"/>
            <a:chExt cx="830100" cy="1069200"/>
          </a:xfrm>
        </p:grpSpPr>
        <p:sp>
          <p:nvSpPr>
            <p:cNvPr id="538" name="Google Shape;538;p57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39" name="Google Shape;539;p57"/>
            <p:cNvCxnSpPr>
              <a:stCxn id="538" idx="0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40" name="Google Shape;540;p57"/>
          <p:cNvGrpSpPr/>
          <p:nvPr/>
        </p:nvGrpSpPr>
        <p:grpSpPr>
          <a:xfrm>
            <a:off x="7368125" y="3309625"/>
            <a:ext cx="830100" cy="1069200"/>
            <a:chOff x="6589175" y="3309625"/>
            <a:chExt cx="830100" cy="1069200"/>
          </a:xfrm>
        </p:grpSpPr>
        <p:sp>
          <p:nvSpPr>
            <p:cNvPr id="541" name="Google Shape;541;p57"/>
            <p:cNvSpPr txBox="1"/>
            <p:nvPr/>
          </p:nvSpPr>
          <p:spPr>
            <a:xfrm>
              <a:off x="6589175" y="3962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2" name="Google Shape;542;p57"/>
            <p:cNvCxnSpPr>
              <a:stCxn id="541" idx="0"/>
            </p:cNvCxnSpPr>
            <p:nvPr/>
          </p:nvCxnSpPr>
          <p:spPr>
            <a:xfrm rot="10800000">
              <a:off x="7004225" y="33096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43" name="Google Shape;543;p57"/>
          <p:cNvGrpSpPr/>
          <p:nvPr/>
        </p:nvGrpSpPr>
        <p:grpSpPr>
          <a:xfrm>
            <a:off x="5881925" y="1630925"/>
            <a:ext cx="830100" cy="1035900"/>
            <a:chOff x="5119925" y="1630925"/>
            <a:chExt cx="830100" cy="1035900"/>
          </a:xfrm>
        </p:grpSpPr>
        <p:sp>
          <p:nvSpPr>
            <p:cNvPr id="544" name="Google Shape;544;p57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5" name="Google Shape;545;p57"/>
            <p:cNvCxnSpPr>
              <a:stCxn id="544" idx="2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46" name="Google Shape;546;p57"/>
          <p:cNvGrpSpPr/>
          <p:nvPr/>
        </p:nvGrpSpPr>
        <p:grpSpPr>
          <a:xfrm>
            <a:off x="6643925" y="1630925"/>
            <a:ext cx="830100" cy="1035900"/>
            <a:chOff x="5119925" y="1630925"/>
            <a:chExt cx="830100" cy="1035900"/>
          </a:xfrm>
        </p:grpSpPr>
        <p:sp>
          <p:nvSpPr>
            <p:cNvPr id="547" name="Google Shape;547;p57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48" name="Google Shape;548;p57"/>
            <p:cNvCxnSpPr>
              <a:stCxn id="547" idx="2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49" name="Google Shape;549;p57"/>
          <p:cNvSpPr txBox="1"/>
          <p:nvPr/>
        </p:nvSpPr>
        <p:spPr>
          <a:xfrm>
            <a:off x="1382225" y="4324225"/>
            <a:ext cx="276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8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arrays.</a:t>
            </a:r>
            <a:endParaRPr/>
          </a:p>
        </p:txBody>
      </p:sp>
      <p:sp>
        <p:nvSpPr>
          <p:cNvPr id="555" name="Google Shape;555;p58"/>
          <p:cNvSpPr/>
          <p:nvPr/>
        </p:nvSpPr>
        <p:spPr>
          <a:xfrm rot="5400000">
            <a:off x="5942550" y="1881900"/>
            <a:ext cx="636300" cy="22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8"/>
          <p:cNvSpPr/>
          <p:nvPr/>
        </p:nvSpPr>
        <p:spPr>
          <a:xfrm>
            <a:off x="5157575" y="2666850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557" name="Google Shape;557;p58"/>
          <p:cNvSpPr/>
          <p:nvPr/>
        </p:nvSpPr>
        <p:spPr>
          <a:xfrm>
            <a:off x="6640326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558" name="Google Shape;558;p58"/>
          <p:cNvSpPr/>
          <p:nvPr/>
        </p:nvSpPr>
        <p:spPr>
          <a:xfrm>
            <a:off x="5912525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559" name="Google Shape;559;p58"/>
          <p:cNvSpPr txBox="1"/>
          <p:nvPr/>
        </p:nvSpPr>
        <p:spPr>
          <a:xfrm>
            <a:off x="1339925" y="1538975"/>
            <a:ext cx="260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58"/>
          <p:cNvSpPr txBox="1"/>
          <p:nvPr/>
        </p:nvSpPr>
        <p:spPr>
          <a:xfrm>
            <a:off x="1339925" y="1884925"/>
            <a:ext cx="272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1339925" y="2230875"/>
            <a:ext cx="254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58"/>
          <p:cNvSpPr txBox="1"/>
          <p:nvPr/>
        </p:nvSpPr>
        <p:spPr>
          <a:xfrm>
            <a:off x="13399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58"/>
          <p:cNvSpPr txBox="1"/>
          <p:nvPr/>
        </p:nvSpPr>
        <p:spPr>
          <a:xfrm>
            <a:off x="13399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64" name="Google Shape;564;p58"/>
          <p:cNvGrpSpPr/>
          <p:nvPr/>
        </p:nvGrpSpPr>
        <p:grpSpPr>
          <a:xfrm>
            <a:off x="5119925" y="1630925"/>
            <a:ext cx="830100" cy="1035900"/>
            <a:chOff x="5119925" y="1630925"/>
            <a:chExt cx="830100" cy="1035900"/>
          </a:xfrm>
        </p:grpSpPr>
        <p:sp>
          <p:nvSpPr>
            <p:cNvPr id="565" name="Google Shape;565;p58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66" name="Google Shape;566;p58"/>
            <p:cNvCxnSpPr>
              <a:stCxn id="565" idx="2"/>
              <a:endCxn id="556" idx="0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67" name="Google Shape;567;p58"/>
          <p:cNvGrpSpPr/>
          <p:nvPr/>
        </p:nvGrpSpPr>
        <p:grpSpPr>
          <a:xfrm>
            <a:off x="5861375" y="3309625"/>
            <a:ext cx="830100" cy="1069200"/>
            <a:chOff x="5861375" y="1263025"/>
            <a:chExt cx="830100" cy="1069200"/>
          </a:xfrm>
        </p:grpSpPr>
        <p:sp>
          <p:nvSpPr>
            <p:cNvPr id="568" name="Google Shape;568;p58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69" name="Google Shape;569;p58"/>
            <p:cNvCxnSpPr>
              <a:stCxn id="568" idx="0"/>
              <a:endCxn id="558" idx="2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70" name="Google Shape;570;p58"/>
          <p:cNvGrpSpPr/>
          <p:nvPr/>
        </p:nvGrpSpPr>
        <p:grpSpPr>
          <a:xfrm>
            <a:off x="6589175" y="3309625"/>
            <a:ext cx="830100" cy="1069200"/>
            <a:chOff x="6589175" y="3309625"/>
            <a:chExt cx="830100" cy="1069200"/>
          </a:xfrm>
        </p:grpSpPr>
        <p:sp>
          <p:nvSpPr>
            <p:cNvPr id="571" name="Google Shape;571;p58"/>
            <p:cNvSpPr txBox="1"/>
            <p:nvPr/>
          </p:nvSpPr>
          <p:spPr>
            <a:xfrm>
              <a:off x="6589175" y="3962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2" name="Google Shape;572;p58"/>
            <p:cNvCxnSpPr>
              <a:stCxn id="571" idx="0"/>
              <a:endCxn id="557" idx="2"/>
            </p:cNvCxnSpPr>
            <p:nvPr/>
          </p:nvCxnSpPr>
          <p:spPr>
            <a:xfrm rot="10800000">
              <a:off x="7004225" y="33096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73" name="Google Shape;573;p58"/>
          <p:cNvSpPr txBox="1"/>
          <p:nvPr/>
        </p:nvSpPr>
        <p:spPr>
          <a:xfrm>
            <a:off x="5119925" y="1768475"/>
            <a:ext cx="83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4" name="Google Shape;574;p58"/>
          <p:cNvGrpSpPr/>
          <p:nvPr/>
        </p:nvGrpSpPr>
        <p:grpSpPr>
          <a:xfrm>
            <a:off x="5119925" y="3309775"/>
            <a:ext cx="830100" cy="1069200"/>
            <a:chOff x="5861375" y="1263025"/>
            <a:chExt cx="830100" cy="1069200"/>
          </a:xfrm>
        </p:grpSpPr>
        <p:sp>
          <p:nvSpPr>
            <p:cNvPr id="575" name="Google Shape;575;p58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6" name="Google Shape;576;p58"/>
            <p:cNvCxnSpPr>
              <a:stCxn id="575" idx="0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577" name="Google Shape;577;p58"/>
          <p:cNvGrpSpPr/>
          <p:nvPr/>
        </p:nvGrpSpPr>
        <p:grpSpPr>
          <a:xfrm>
            <a:off x="7368125" y="3309625"/>
            <a:ext cx="830100" cy="1069200"/>
            <a:chOff x="6589175" y="3309625"/>
            <a:chExt cx="830100" cy="1069200"/>
          </a:xfrm>
        </p:grpSpPr>
        <p:sp>
          <p:nvSpPr>
            <p:cNvPr id="578" name="Google Shape;578;p58"/>
            <p:cNvSpPr txBox="1"/>
            <p:nvPr/>
          </p:nvSpPr>
          <p:spPr>
            <a:xfrm>
              <a:off x="6589175" y="3962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9" name="Google Shape;579;p58"/>
            <p:cNvCxnSpPr>
              <a:stCxn id="578" idx="0"/>
            </p:cNvCxnSpPr>
            <p:nvPr/>
          </p:nvCxnSpPr>
          <p:spPr>
            <a:xfrm rot="10800000">
              <a:off x="7004225" y="33096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580" name="Google Shape;580;p58"/>
          <p:cNvSpPr txBox="1"/>
          <p:nvPr/>
        </p:nvSpPr>
        <p:spPr>
          <a:xfrm>
            <a:off x="1339925" y="3875025"/>
            <a:ext cx="276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58"/>
          <p:cNvSpPr/>
          <p:nvPr/>
        </p:nvSpPr>
        <p:spPr>
          <a:xfrm>
            <a:off x="5149925" y="2670150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582" name="Google Shape;582;p58"/>
          <p:cNvSpPr/>
          <p:nvPr/>
        </p:nvSpPr>
        <p:spPr>
          <a:xfrm>
            <a:off x="5912526" y="26701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9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arrays.</a:t>
            </a:r>
            <a:endParaRPr/>
          </a:p>
        </p:txBody>
      </p:sp>
      <p:graphicFrame>
        <p:nvGraphicFramePr>
          <p:cNvPr id="588" name="Google Shape;588;p59"/>
          <p:cNvGraphicFramePr/>
          <p:nvPr/>
        </p:nvGraphicFramePr>
        <p:xfrm>
          <a:off x="1326825" y="2131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413000"/>
                <a:gridCol w="2413000"/>
              </a:tblGrid>
              <a:tr h="41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enqueue</a:t>
                      </a:r>
                      <a:r>
                        <a:rPr lang="en"/>
                        <a:t>(element)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element to </a:t>
                      </a:r>
                      <a:r>
                        <a:rPr b="1" lang="en"/>
                        <a:t>back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dequeue</a:t>
                      </a:r>
                      <a:r>
                        <a:rPr lang="en"/>
                        <a:t>( 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element from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O(N)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peek(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element at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Linked Lists</a:t>
            </a:r>
            <a:endParaRPr/>
          </a:p>
        </p:txBody>
      </p:sp>
      <p:sp>
        <p:nvSpPr>
          <p:cNvPr id="594" name="Google Shape;594;p60"/>
          <p:cNvSpPr/>
          <p:nvPr/>
        </p:nvSpPr>
        <p:spPr>
          <a:xfrm>
            <a:off x="4145025" y="2439441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595" name="Google Shape;595;p60"/>
          <p:cNvSpPr/>
          <p:nvPr/>
        </p:nvSpPr>
        <p:spPr>
          <a:xfrm>
            <a:off x="6396176" y="24382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596" name="Google Shape;596;p60"/>
          <p:cNvSpPr/>
          <p:nvPr/>
        </p:nvSpPr>
        <p:spPr>
          <a:xfrm>
            <a:off x="5302925" y="24382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597" name="Google Shape;597;p60"/>
          <p:cNvSpPr txBox="1"/>
          <p:nvPr/>
        </p:nvSpPr>
        <p:spPr>
          <a:xfrm>
            <a:off x="425525" y="1538975"/>
            <a:ext cx="260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60"/>
          <p:cNvSpPr txBox="1"/>
          <p:nvPr/>
        </p:nvSpPr>
        <p:spPr>
          <a:xfrm>
            <a:off x="425525" y="1884925"/>
            <a:ext cx="272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60"/>
          <p:cNvSpPr txBox="1"/>
          <p:nvPr/>
        </p:nvSpPr>
        <p:spPr>
          <a:xfrm>
            <a:off x="425525" y="2230875"/>
            <a:ext cx="254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60"/>
          <p:cNvSpPr txBox="1"/>
          <p:nvPr/>
        </p:nvSpPr>
        <p:spPr>
          <a:xfrm>
            <a:off x="4255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60"/>
          <p:cNvSpPr txBox="1"/>
          <p:nvPr/>
        </p:nvSpPr>
        <p:spPr>
          <a:xfrm>
            <a:off x="4255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02" name="Google Shape;602;p60"/>
          <p:cNvGrpSpPr/>
          <p:nvPr/>
        </p:nvGrpSpPr>
        <p:grpSpPr>
          <a:xfrm>
            <a:off x="4107375" y="1630925"/>
            <a:ext cx="830100" cy="808500"/>
            <a:chOff x="4640775" y="1630925"/>
            <a:chExt cx="830100" cy="808500"/>
          </a:xfrm>
        </p:grpSpPr>
        <p:sp>
          <p:nvSpPr>
            <p:cNvPr id="603" name="Google Shape;603;p60"/>
            <p:cNvSpPr txBox="1"/>
            <p:nvPr/>
          </p:nvSpPr>
          <p:spPr>
            <a:xfrm>
              <a:off x="464077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4" name="Google Shape;604;p60"/>
            <p:cNvCxnSpPr>
              <a:stCxn id="603" idx="2"/>
              <a:endCxn id="594" idx="0"/>
            </p:cNvCxnSpPr>
            <p:nvPr/>
          </p:nvCxnSpPr>
          <p:spPr>
            <a:xfrm>
              <a:off x="5055825" y="2047625"/>
              <a:ext cx="0" cy="3918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05" name="Google Shape;605;p60"/>
          <p:cNvGrpSpPr/>
          <p:nvPr/>
        </p:nvGrpSpPr>
        <p:grpSpPr>
          <a:xfrm>
            <a:off x="5251775" y="3081175"/>
            <a:ext cx="830100" cy="971400"/>
            <a:chOff x="5785175" y="1034575"/>
            <a:chExt cx="830100" cy="971400"/>
          </a:xfrm>
        </p:grpSpPr>
        <p:sp>
          <p:nvSpPr>
            <p:cNvPr id="606" name="Google Shape;606;p60"/>
            <p:cNvSpPr txBox="1"/>
            <p:nvPr/>
          </p:nvSpPr>
          <p:spPr>
            <a:xfrm>
              <a:off x="5785175" y="158927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07" name="Google Shape;607;p60"/>
            <p:cNvCxnSpPr>
              <a:stCxn id="606" idx="0"/>
              <a:endCxn id="596" idx="2"/>
            </p:cNvCxnSpPr>
            <p:nvPr/>
          </p:nvCxnSpPr>
          <p:spPr>
            <a:xfrm rot="10800000">
              <a:off x="6200225" y="1034575"/>
              <a:ext cx="0" cy="5547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08" name="Google Shape;608;p60"/>
          <p:cNvGrpSpPr/>
          <p:nvPr/>
        </p:nvGrpSpPr>
        <p:grpSpPr>
          <a:xfrm>
            <a:off x="6345025" y="3081175"/>
            <a:ext cx="830100" cy="971400"/>
            <a:chOff x="6827275" y="3081175"/>
            <a:chExt cx="830100" cy="971400"/>
          </a:xfrm>
        </p:grpSpPr>
        <p:sp>
          <p:nvSpPr>
            <p:cNvPr id="609" name="Google Shape;609;p60"/>
            <p:cNvSpPr txBox="1"/>
            <p:nvPr/>
          </p:nvSpPr>
          <p:spPr>
            <a:xfrm>
              <a:off x="6827275" y="363587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0" name="Google Shape;610;p60"/>
            <p:cNvCxnSpPr>
              <a:stCxn id="609" idx="0"/>
              <a:endCxn id="595" idx="2"/>
            </p:cNvCxnSpPr>
            <p:nvPr/>
          </p:nvCxnSpPr>
          <p:spPr>
            <a:xfrm rot="10800000">
              <a:off x="7242325" y="3081175"/>
              <a:ext cx="0" cy="5547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11" name="Google Shape;611;p60"/>
          <p:cNvGrpSpPr/>
          <p:nvPr/>
        </p:nvGrpSpPr>
        <p:grpSpPr>
          <a:xfrm>
            <a:off x="4107375" y="3082375"/>
            <a:ext cx="830100" cy="970200"/>
            <a:chOff x="5382225" y="1035625"/>
            <a:chExt cx="830100" cy="970200"/>
          </a:xfrm>
        </p:grpSpPr>
        <p:sp>
          <p:nvSpPr>
            <p:cNvPr id="612" name="Google Shape;612;p60"/>
            <p:cNvSpPr txBox="1"/>
            <p:nvPr/>
          </p:nvSpPr>
          <p:spPr>
            <a:xfrm>
              <a:off x="5382225" y="1589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3" name="Google Shape;613;p60"/>
            <p:cNvCxnSpPr>
              <a:stCxn id="612" idx="0"/>
              <a:endCxn id="594" idx="2"/>
            </p:cNvCxnSpPr>
            <p:nvPr/>
          </p:nvCxnSpPr>
          <p:spPr>
            <a:xfrm rot="10800000">
              <a:off x="5797275" y="1035625"/>
              <a:ext cx="0" cy="553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14" name="Google Shape;614;p60"/>
          <p:cNvGrpSpPr/>
          <p:nvPr/>
        </p:nvGrpSpPr>
        <p:grpSpPr>
          <a:xfrm>
            <a:off x="5251775" y="1630925"/>
            <a:ext cx="830100" cy="807300"/>
            <a:chOff x="5099375" y="1630925"/>
            <a:chExt cx="830100" cy="807300"/>
          </a:xfrm>
        </p:grpSpPr>
        <p:sp>
          <p:nvSpPr>
            <p:cNvPr id="615" name="Google Shape;615;p60"/>
            <p:cNvSpPr txBox="1"/>
            <p:nvPr/>
          </p:nvSpPr>
          <p:spPr>
            <a:xfrm>
              <a:off x="509937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16" name="Google Shape;616;p60"/>
            <p:cNvCxnSpPr>
              <a:stCxn id="615" idx="2"/>
              <a:endCxn id="596" idx="0"/>
            </p:cNvCxnSpPr>
            <p:nvPr/>
          </p:nvCxnSpPr>
          <p:spPr>
            <a:xfrm>
              <a:off x="5514425" y="2047625"/>
              <a:ext cx="0" cy="3906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17" name="Google Shape;617;p60"/>
          <p:cNvSpPr txBox="1"/>
          <p:nvPr/>
        </p:nvSpPr>
        <p:spPr>
          <a:xfrm>
            <a:off x="425525" y="3750325"/>
            <a:ext cx="276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18" name="Google Shape;618;p60"/>
          <p:cNvGrpSpPr/>
          <p:nvPr/>
        </p:nvGrpSpPr>
        <p:grpSpPr>
          <a:xfrm>
            <a:off x="3116775" y="1630925"/>
            <a:ext cx="830100" cy="2421650"/>
            <a:chOff x="4183575" y="1630925"/>
            <a:chExt cx="830100" cy="2421650"/>
          </a:xfrm>
        </p:grpSpPr>
        <p:sp>
          <p:nvSpPr>
            <p:cNvPr id="619" name="Google Shape;619;p60"/>
            <p:cNvSpPr/>
            <p:nvPr/>
          </p:nvSpPr>
          <p:spPr>
            <a:xfrm>
              <a:off x="4221225" y="2476875"/>
              <a:ext cx="754800" cy="642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/>
                <a:t>None</a:t>
              </a:r>
              <a:endParaRPr sz="1600"/>
            </a:p>
          </p:txBody>
        </p:sp>
        <p:grpSp>
          <p:nvGrpSpPr>
            <p:cNvPr id="620" name="Google Shape;620;p60"/>
            <p:cNvGrpSpPr/>
            <p:nvPr/>
          </p:nvGrpSpPr>
          <p:grpSpPr>
            <a:xfrm>
              <a:off x="4183575" y="1630925"/>
              <a:ext cx="830100" cy="846000"/>
              <a:chOff x="4640775" y="1630925"/>
              <a:chExt cx="830100" cy="846000"/>
            </a:xfrm>
          </p:grpSpPr>
          <p:sp>
            <p:nvSpPr>
              <p:cNvPr id="621" name="Google Shape;621;p60"/>
              <p:cNvSpPr txBox="1"/>
              <p:nvPr/>
            </p:nvSpPr>
            <p:spPr>
              <a:xfrm>
                <a:off x="4640775" y="1630925"/>
                <a:ext cx="830100" cy="41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front</a:t>
                </a:r>
                <a:endParaRPr b="1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622" name="Google Shape;622;p60"/>
              <p:cNvCxnSpPr>
                <a:stCxn id="621" idx="2"/>
                <a:endCxn id="619" idx="0"/>
              </p:cNvCxnSpPr>
              <p:nvPr/>
            </p:nvCxnSpPr>
            <p:spPr>
              <a:xfrm>
                <a:off x="5055825" y="2047625"/>
                <a:ext cx="0" cy="4293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grpSp>
          <p:nvGrpSpPr>
            <p:cNvPr id="623" name="Google Shape;623;p60"/>
            <p:cNvGrpSpPr/>
            <p:nvPr/>
          </p:nvGrpSpPr>
          <p:grpSpPr>
            <a:xfrm>
              <a:off x="4183575" y="3119875"/>
              <a:ext cx="830100" cy="932700"/>
              <a:chOff x="5382225" y="1073125"/>
              <a:chExt cx="830100" cy="932700"/>
            </a:xfrm>
          </p:grpSpPr>
          <p:sp>
            <p:nvSpPr>
              <p:cNvPr id="624" name="Google Shape;624;p60"/>
              <p:cNvSpPr txBox="1"/>
              <p:nvPr/>
            </p:nvSpPr>
            <p:spPr>
              <a:xfrm>
                <a:off x="5382225" y="1589125"/>
                <a:ext cx="830100" cy="41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3C78D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back</a:t>
                </a:r>
                <a:endParaRPr b="1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cxnSp>
            <p:nvCxnSpPr>
              <p:cNvPr id="625" name="Google Shape;625;p60"/>
              <p:cNvCxnSpPr>
                <a:stCxn id="624" idx="0"/>
                <a:endCxn id="619" idx="2"/>
              </p:cNvCxnSpPr>
              <p:nvPr/>
            </p:nvCxnSpPr>
            <p:spPr>
              <a:xfrm rot="10800000">
                <a:off x="5797275" y="1073125"/>
                <a:ext cx="0" cy="5160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3C78D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</p:grpSp>
      <p:cxnSp>
        <p:nvCxnSpPr>
          <p:cNvPr id="626" name="Google Shape;626;p60"/>
          <p:cNvCxnSpPr>
            <a:stCxn id="594" idx="3"/>
            <a:endCxn id="596" idx="1"/>
          </p:cNvCxnSpPr>
          <p:nvPr/>
        </p:nvCxnSpPr>
        <p:spPr>
          <a:xfrm flipH="1" rot="10800000">
            <a:off x="4899825" y="2759691"/>
            <a:ext cx="4032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7" name="Google Shape;627;p60"/>
          <p:cNvCxnSpPr>
            <a:endCxn id="595" idx="1"/>
          </p:cNvCxnSpPr>
          <p:nvPr/>
        </p:nvCxnSpPr>
        <p:spPr>
          <a:xfrm>
            <a:off x="6030776" y="2759700"/>
            <a:ext cx="3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60"/>
          <p:cNvSpPr/>
          <p:nvPr/>
        </p:nvSpPr>
        <p:spPr>
          <a:xfrm>
            <a:off x="7489426" y="24382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42</a:t>
            </a:r>
            <a:endParaRPr sz="2400"/>
          </a:p>
        </p:txBody>
      </p:sp>
      <p:cxnSp>
        <p:nvCxnSpPr>
          <p:cNvPr id="629" name="Google Shape;629;p60"/>
          <p:cNvCxnSpPr>
            <a:stCxn id="595" idx="3"/>
            <a:endCxn id="628" idx="1"/>
          </p:cNvCxnSpPr>
          <p:nvPr/>
        </p:nvCxnSpPr>
        <p:spPr>
          <a:xfrm>
            <a:off x="7123976" y="2759700"/>
            <a:ext cx="36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30" name="Google Shape;630;p60"/>
          <p:cNvGrpSpPr/>
          <p:nvPr/>
        </p:nvGrpSpPr>
        <p:grpSpPr>
          <a:xfrm>
            <a:off x="7438275" y="3081175"/>
            <a:ext cx="830100" cy="971400"/>
            <a:chOff x="6776125" y="3033550"/>
            <a:chExt cx="830100" cy="971400"/>
          </a:xfrm>
        </p:grpSpPr>
        <p:sp>
          <p:nvSpPr>
            <p:cNvPr id="631" name="Google Shape;631;p60"/>
            <p:cNvSpPr txBox="1"/>
            <p:nvPr/>
          </p:nvSpPr>
          <p:spPr>
            <a:xfrm>
              <a:off x="6776125" y="3588250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32" name="Google Shape;632;p60"/>
            <p:cNvCxnSpPr>
              <a:stCxn id="631" idx="0"/>
              <a:endCxn id="628" idx="2"/>
            </p:cNvCxnSpPr>
            <p:nvPr/>
          </p:nvCxnSpPr>
          <p:spPr>
            <a:xfrm rot="10800000">
              <a:off x="7191175" y="3033550"/>
              <a:ext cx="0" cy="5547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Linked Lists</a:t>
            </a:r>
            <a:endParaRPr/>
          </a:p>
        </p:txBody>
      </p:sp>
      <p:graphicFrame>
        <p:nvGraphicFramePr>
          <p:cNvPr id="638" name="Google Shape;638;p61"/>
          <p:cNvGraphicFramePr/>
          <p:nvPr/>
        </p:nvGraphicFramePr>
        <p:xfrm>
          <a:off x="1326825" y="2131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413000"/>
                <a:gridCol w="2413000"/>
              </a:tblGrid>
              <a:tr h="41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enqueue(element)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element to </a:t>
                      </a:r>
                      <a:r>
                        <a:rPr b="1" lang="en"/>
                        <a:t>back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dequeue( 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element from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O(1)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peek(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element at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2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644" name="Google Shape;644;p62"/>
          <p:cNvSpPr txBox="1"/>
          <p:nvPr/>
        </p:nvSpPr>
        <p:spPr>
          <a:xfrm>
            <a:off x="786125" y="2088850"/>
            <a:ext cx="5929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ato"/>
                <a:ea typeface="Lato"/>
                <a:cs typeface="Lato"/>
                <a:sym typeface="Lato"/>
              </a:rPr>
              <a:t>Homework: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Using Hamza’s (or your own) implementation of Linked Lists, write a Queue class with all the required operations.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3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Circular Arrays</a:t>
            </a:r>
            <a:endParaRPr/>
          </a:p>
        </p:txBody>
      </p:sp>
      <p:sp>
        <p:nvSpPr>
          <p:cNvPr id="650" name="Google Shape;650;p63"/>
          <p:cNvSpPr/>
          <p:nvPr/>
        </p:nvSpPr>
        <p:spPr>
          <a:xfrm rot="5400000">
            <a:off x="5942550" y="1881900"/>
            <a:ext cx="636300" cy="22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3"/>
          <p:cNvSpPr/>
          <p:nvPr/>
        </p:nvSpPr>
        <p:spPr>
          <a:xfrm>
            <a:off x="5157575" y="2666850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24</a:t>
            </a:r>
            <a:endParaRPr sz="2400"/>
          </a:p>
        </p:txBody>
      </p:sp>
      <p:sp>
        <p:nvSpPr>
          <p:cNvPr id="652" name="Google Shape;652;p63"/>
          <p:cNvSpPr/>
          <p:nvPr/>
        </p:nvSpPr>
        <p:spPr>
          <a:xfrm>
            <a:off x="6640326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12</a:t>
            </a:r>
            <a:endParaRPr sz="2400"/>
          </a:p>
        </p:txBody>
      </p:sp>
      <p:sp>
        <p:nvSpPr>
          <p:cNvPr id="653" name="Google Shape;653;p63"/>
          <p:cNvSpPr/>
          <p:nvPr/>
        </p:nvSpPr>
        <p:spPr>
          <a:xfrm>
            <a:off x="5912525" y="2666850"/>
            <a:ext cx="727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5</a:t>
            </a:r>
            <a:endParaRPr sz="2400"/>
          </a:p>
        </p:txBody>
      </p:sp>
      <p:sp>
        <p:nvSpPr>
          <p:cNvPr id="654" name="Google Shape;654;p63"/>
          <p:cNvSpPr txBox="1"/>
          <p:nvPr/>
        </p:nvSpPr>
        <p:spPr>
          <a:xfrm>
            <a:off x="1339925" y="1538975"/>
            <a:ext cx="260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63"/>
          <p:cNvSpPr txBox="1"/>
          <p:nvPr/>
        </p:nvSpPr>
        <p:spPr>
          <a:xfrm>
            <a:off x="1339925" y="1884925"/>
            <a:ext cx="272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63"/>
          <p:cNvSpPr txBox="1"/>
          <p:nvPr/>
        </p:nvSpPr>
        <p:spPr>
          <a:xfrm>
            <a:off x="1339925" y="2230875"/>
            <a:ext cx="25458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63"/>
          <p:cNvSpPr txBox="1"/>
          <p:nvPr/>
        </p:nvSpPr>
        <p:spPr>
          <a:xfrm>
            <a:off x="1339930" y="2576838"/>
            <a:ext cx="2319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peek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63"/>
          <p:cNvSpPr txBox="1"/>
          <p:nvPr/>
        </p:nvSpPr>
        <p:spPr>
          <a:xfrm>
            <a:off x="1339925" y="3159992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24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63"/>
          <p:cNvSpPr txBox="1"/>
          <p:nvPr/>
        </p:nvSpPr>
        <p:spPr>
          <a:xfrm>
            <a:off x="1339925" y="3775246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0" name="Google Shape;660;p63"/>
          <p:cNvGrpSpPr/>
          <p:nvPr/>
        </p:nvGrpSpPr>
        <p:grpSpPr>
          <a:xfrm>
            <a:off x="5119925" y="1630925"/>
            <a:ext cx="830100" cy="1035900"/>
            <a:chOff x="5119925" y="1630925"/>
            <a:chExt cx="830100" cy="1035900"/>
          </a:xfrm>
        </p:grpSpPr>
        <p:sp>
          <p:nvSpPr>
            <p:cNvPr id="661" name="Google Shape;661;p63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2" name="Google Shape;662;p63"/>
            <p:cNvCxnSpPr>
              <a:stCxn id="661" idx="2"/>
              <a:endCxn id="651" idx="0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63" name="Google Shape;663;p63"/>
          <p:cNvGrpSpPr/>
          <p:nvPr/>
        </p:nvGrpSpPr>
        <p:grpSpPr>
          <a:xfrm>
            <a:off x="5861375" y="3309625"/>
            <a:ext cx="830100" cy="1069200"/>
            <a:chOff x="5861375" y="1263025"/>
            <a:chExt cx="830100" cy="1069200"/>
          </a:xfrm>
        </p:grpSpPr>
        <p:sp>
          <p:nvSpPr>
            <p:cNvPr id="664" name="Google Shape;664;p63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5" name="Google Shape;665;p63"/>
            <p:cNvCxnSpPr>
              <a:stCxn id="664" idx="0"/>
              <a:endCxn id="653" idx="2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66" name="Google Shape;666;p63"/>
          <p:cNvGrpSpPr/>
          <p:nvPr/>
        </p:nvGrpSpPr>
        <p:grpSpPr>
          <a:xfrm>
            <a:off x="6589175" y="3309625"/>
            <a:ext cx="830100" cy="1069200"/>
            <a:chOff x="6589175" y="3309625"/>
            <a:chExt cx="830100" cy="1069200"/>
          </a:xfrm>
        </p:grpSpPr>
        <p:sp>
          <p:nvSpPr>
            <p:cNvPr id="667" name="Google Shape;667;p63"/>
            <p:cNvSpPr txBox="1"/>
            <p:nvPr/>
          </p:nvSpPr>
          <p:spPr>
            <a:xfrm>
              <a:off x="6589175" y="39621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68" name="Google Shape;668;p63"/>
            <p:cNvCxnSpPr>
              <a:stCxn id="667" idx="0"/>
              <a:endCxn id="652" idx="2"/>
            </p:cNvCxnSpPr>
            <p:nvPr/>
          </p:nvCxnSpPr>
          <p:spPr>
            <a:xfrm rot="10800000">
              <a:off x="7004225" y="33096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69" name="Google Shape;669;p63"/>
          <p:cNvSpPr txBox="1"/>
          <p:nvPr/>
        </p:nvSpPr>
        <p:spPr>
          <a:xfrm>
            <a:off x="5119925" y="1768475"/>
            <a:ext cx="83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70" name="Google Shape;670;p63"/>
          <p:cNvGrpSpPr/>
          <p:nvPr/>
        </p:nvGrpSpPr>
        <p:grpSpPr>
          <a:xfrm>
            <a:off x="5119925" y="3309775"/>
            <a:ext cx="830100" cy="1069200"/>
            <a:chOff x="5861375" y="1263025"/>
            <a:chExt cx="830100" cy="1069200"/>
          </a:xfrm>
        </p:grpSpPr>
        <p:sp>
          <p:nvSpPr>
            <p:cNvPr id="671" name="Google Shape;671;p63"/>
            <p:cNvSpPr txBox="1"/>
            <p:nvPr/>
          </p:nvSpPr>
          <p:spPr>
            <a:xfrm>
              <a:off x="5861375" y="19155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back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72" name="Google Shape;672;p63"/>
            <p:cNvCxnSpPr>
              <a:stCxn id="671" idx="0"/>
            </p:cNvCxnSpPr>
            <p:nvPr/>
          </p:nvCxnSpPr>
          <p:spPr>
            <a:xfrm rot="10800000">
              <a:off x="6276425" y="1263025"/>
              <a:ext cx="0" cy="6525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73" name="Google Shape;673;p63"/>
          <p:cNvGrpSpPr/>
          <p:nvPr/>
        </p:nvGrpSpPr>
        <p:grpSpPr>
          <a:xfrm>
            <a:off x="5881925" y="1630925"/>
            <a:ext cx="830100" cy="1035900"/>
            <a:chOff x="5119925" y="1630925"/>
            <a:chExt cx="830100" cy="1035900"/>
          </a:xfrm>
        </p:grpSpPr>
        <p:sp>
          <p:nvSpPr>
            <p:cNvPr id="674" name="Google Shape;674;p63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75" name="Google Shape;675;p63"/>
            <p:cNvCxnSpPr>
              <a:stCxn id="674" idx="2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676" name="Google Shape;676;p63"/>
          <p:cNvGrpSpPr/>
          <p:nvPr/>
        </p:nvGrpSpPr>
        <p:grpSpPr>
          <a:xfrm>
            <a:off x="6643925" y="1630925"/>
            <a:ext cx="830100" cy="1035900"/>
            <a:chOff x="5119925" y="1630925"/>
            <a:chExt cx="830100" cy="1035900"/>
          </a:xfrm>
        </p:grpSpPr>
        <p:sp>
          <p:nvSpPr>
            <p:cNvPr id="677" name="Google Shape;677;p63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front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678" name="Google Shape;678;p63"/>
            <p:cNvCxnSpPr>
              <a:stCxn id="677" idx="2"/>
            </p:cNvCxnSpPr>
            <p:nvPr/>
          </p:nvCxnSpPr>
          <p:spPr>
            <a:xfrm>
              <a:off x="5534975" y="2047625"/>
              <a:ext cx="0" cy="61920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679" name="Google Shape;679;p63"/>
          <p:cNvSpPr txBox="1"/>
          <p:nvPr/>
        </p:nvSpPr>
        <p:spPr>
          <a:xfrm>
            <a:off x="1382225" y="4324225"/>
            <a:ext cx="27654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queue.</a:t>
            </a: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63"/>
          <p:cNvSpPr/>
          <p:nvPr/>
        </p:nvSpPr>
        <p:spPr>
          <a:xfrm>
            <a:off x="5157575" y="2670150"/>
            <a:ext cx="754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42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Numbers: integers and floats.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1144075" y="2067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b="1"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br>
              <a:rPr b="1"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type(age) == </a:t>
            </a:r>
            <a: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weight_kg = </a:t>
            </a:r>
            <a:r>
              <a:rPr b="1"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60.75</a:t>
            </a:r>
            <a:br>
              <a:rPr b="1"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type(weight_kg) == </a:t>
            </a:r>
            <a: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b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ratio = </a:t>
            </a:r>
            <a:r>
              <a:rPr b="1"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25 / 10</a:t>
            </a:r>
            <a:br>
              <a:rPr b="1"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type(ratio) == </a:t>
            </a:r>
            <a: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 (in Python 3!)</a:t>
            </a:r>
            <a:endParaRPr b="1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4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Circular Arrays</a:t>
            </a:r>
            <a:endParaRPr/>
          </a:p>
        </p:txBody>
      </p:sp>
      <p:pic>
        <p:nvPicPr>
          <p:cNvPr id="686" name="Google Shape;68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775" y="1347550"/>
            <a:ext cx="3368700" cy="34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5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Queues: Using Circular Arrays</a:t>
            </a:r>
            <a:endParaRPr/>
          </a:p>
        </p:txBody>
      </p:sp>
      <p:graphicFrame>
        <p:nvGraphicFramePr>
          <p:cNvPr id="692" name="Google Shape;692;p65"/>
          <p:cNvGraphicFramePr/>
          <p:nvPr/>
        </p:nvGraphicFramePr>
        <p:xfrm>
          <a:off x="1326825" y="2131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413000"/>
                <a:gridCol w="2413000"/>
              </a:tblGrid>
              <a:tr h="41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enqueue(element)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element to </a:t>
                      </a:r>
                      <a:r>
                        <a:rPr b="1" lang="en"/>
                        <a:t>back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dequeue( 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Removes element from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O(1)</a:t>
                      </a:r>
                      <a:endParaRPr b="1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peek(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element at </a:t>
                      </a:r>
                      <a:r>
                        <a:rPr b="1" lang="en"/>
                        <a:t>front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66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in real life</a:t>
            </a:r>
            <a:endParaRPr/>
          </a:p>
        </p:txBody>
      </p:sp>
      <p:pic>
        <p:nvPicPr>
          <p:cNvPr id="698" name="Google Shape;69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525" y="1257700"/>
            <a:ext cx="5593318" cy="37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67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 in real life</a:t>
            </a:r>
            <a:endParaRPr/>
          </a:p>
        </p:txBody>
      </p:sp>
      <p:pic>
        <p:nvPicPr>
          <p:cNvPr id="704" name="Google Shape;70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825" y="1652600"/>
            <a:ext cx="7043725" cy="32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  <p:sp>
        <p:nvSpPr>
          <p:cNvPr id="710" name="Google Shape;710;p68"/>
          <p:cNvSpPr txBox="1"/>
          <p:nvPr>
            <p:ph idx="1" type="body"/>
          </p:nvPr>
        </p:nvSpPr>
        <p:spPr>
          <a:xfrm>
            <a:off x="2680150" y="2078875"/>
            <a:ext cx="573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Why Hash Tables?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Implementation:</a:t>
            </a:r>
            <a:endParaRPr b="1" sz="21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b="1" lang="en" sz="1900"/>
              <a:t>Overview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b="1" lang="en" sz="1900"/>
              <a:t>Hash functions</a:t>
            </a:r>
            <a:endParaRPr b="1"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AutoNum type="alphaLcPeriod"/>
            </a:pPr>
            <a:r>
              <a:rPr b="1" lang="en" sz="1900"/>
              <a:t>Collision Handling</a:t>
            </a:r>
            <a:endParaRPr b="1" sz="19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Sets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b="1" lang="en" sz="2100"/>
              <a:t>Code time!</a:t>
            </a:r>
            <a:endParaRPr b="1" sz="21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9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the motivation</a:t>
            </a:r>
            <a:endParaRPr/>
          </a:p>
        </p:txBody>
      </p:sp>
      <p:sp>
        <p:nvSpPr>
          <p:cNvPr id="716" name="Google Shape;716;p69"/>
          <p:cNvSpPr txBox="1"/>
          <p:nvPr/>
        </p:nvSpPr>
        <p:spPr>
          <a:xfrm>
            <a:off x="1960825" y="4049750"/>
            <a:ext cx="3074400" cy="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Can we get a data structure such that: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" name="Google Shape;71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625" y="1319163"/>
            <a:ext cx="5897625" cy="25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650" y="4168600"/>
            <a:ext cx="2628525" cy="38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0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the motivation</a:t>
            </a:r>
            <a:endParaRPr/>
          </a:p>
        </p:txBody>
      </p:sp>
      <p:sp>
        <p:nvSpPr>
          <p:cNvPr id="724" name="Google Shape;724;p70"/>
          <p:cNvSpPr/>
          <p:nvPr/>
        </p:nvSpPr>
        <p:spPr>
          <a:xfrm>
            <a:off x="7864124" y="2743050"/>
            <a:ext cx="12207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40B $</a:t>
            </a:r>
            <a:endParaRPr sz="2400"/>
          </a:p>
        </p:txBody>
      </p:sp>
      <p:sp>
        <p:nvSpPr>
          <p:cNvPr id="725" name="Google Shape;725;p70"/>
          <p:cNvSpPr/>
          <p:nvPr/>
        </p:nvSpPr>
        <p:spPr>
          <a:xfrm>
            <a:off x="6317239" y="2743050"/>
            <a:ext cx="1243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105B $</a:t>
            </a:r>
            <a:endParaRPr sz="2400"/>
          </a:p>
        </p:txBody>
      </p:sp>
      <p:sp>
        <p:nvSpPr>
          <p:cNvPr id="726" name="Google Shape;726;p70"/>
          <p:cNvSpPr txBox="1"/>
          <p:nvPr/>
        </p:nvSpPr>
        <p:spPr>
          <a:xfrm>
            <a:off x="764525" y="1559713"/>
            <a:ext cx="4355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“Jeff”] =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“112B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70"/>
          <p:cNvSpPr txBox="1"/>
          <p:nvPr/>
        </p:nvSpPr>
        <p:spPr>
          <a:xfrm>
            <a:off x="1339924" y="2653050"/>
            <a:ext cx="2956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hashtable["Elon"]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40B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70"/>
          <p:cNvSpPr txBox="1"/>
          <p:nvPr/>
        </p:nvSpPr>
        <p:spPr>
          <a:xfrm>
            <a:off x="1339925" y="3312400"/>
            <a:ext cx="32322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del </a:t>
            </a: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hashtable["Elon"]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70"/>
          <p:cNvSpPr txBox="1"/>
          <p:nvPr/>
        </p:nvSpPr>
        <p:spPr>
          <a:xfrm>
            <a:off x="1339925" y="3775246"/>
            <a:ext cx="23196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70"/>
          <p:cNvSpPr txBox="1"/>
          <p:nvPr/>
        </p:nvSpPr>
        <p:spPr>
          <a:xfrm>
            <a:off x="5119925" y="1768475"/>
            <a:ext cx="8301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70"/>
          <p:cNvSpPr txBox="1"/>
          <p:nvPr/>
        </p:nvSpPr>
        <p:spPr>
          <a:xfrm>
            <a:off x="8036975" y="2240525"/>
            <a:ext cx="830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Elon</a:t>
            </a:r>
            <a:endParaRPr b="1" sz="18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2" name="Google Shape;732;p70"/>
          <p:cNvSpPr/>
          <p:nvPr/>
        </p:nvSpPr>
        <p:spPr>
          <a:xfrm>
            <a:off x="4749350" y="2743050"/>
            <a:ext cx="1285800" cy="64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112B $</a:t>
            </a:r>
            <a:endParaRPr sz="2400"/>
          </a:p>
        </p:txBody>
      </p:sp>
      <p:sp>
        <p:nvSpPr>
          <p:cNvPr id="733" name="Google Shape;733;p70"/>
          <p:cNvSpPr txBox="1"/>
          <p:nvPr/>
        </p:nvSpPr>
        <p:spPr>
          <a:xfrm>
            <a:off x="6540350" y="2240525"/>
            <a:ext cx="830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Bill</a:t>
            </a:r>
            <a:endParaRPr b="1" sz="18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4" name="Google Shape;734;p70"/>
          <p:cNvSpPr txBox="1"/>
          <p:nvPr/>
        </p:nvSpPr>
        <p:spPr>
          <a:xfrm>
            <a:off x="4980650" y="2240525"/>
            <a:ext cx="8301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Jeff</a:t>
            </a:r>
            <a:endParaRPr b="1" sz="18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5" name="Google Shape;735;p70"/>
          <p:cNvSpPr txBox="1"/>
          <p:nvPr/>
        </p:nvSpPr>
        <p:spPr>
          <a:xfrm>
            <a:off x="764525" y="2230800"/>
            <a:ext cx="4355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[“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Bill”] = “105B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70"/>
          <p:cNvSpPr txBox="1"/>
          <p:nvPr/>
        </p:nvSpPr>
        <p:spPr>
          <a:xfrm>
            <a:off x="764525" y="1884775"/>
            <a:ext cx="43554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[“</a:t>
            </a:r>
            <a:r>
              <a:rPr b="1"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Elon”] = “40B</a:t>
            </a:r>
            <a:r>
              <a:rPr lang="en" sz="18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”</a:t>
            </a:r>
            <a:endParaRPr sz="18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70"/>
          <p:cNvSpPr txBox="1"/>
          <p:nvPr/>
        </p:nvSpPr>
        <p:spPr>
          <a:xfrm>
            <a:off x="1339925" y="3719850"/>
            <a:ext cx="5200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hashtable["Elon"]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F97C7C"/>
                </a:solidFill>
                <a:latin typeface="Roboto Mono"/>
                <a:ea typeface="Roboto Mono"/>
                <a:cs typeface="Roboto Mono"/>
                <a:sym typeface="Roboto Mono"/>
              </a:rPr>
              <a:t>Error key not found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71"/>
          <p:cNvSpPr txBox="1"/>
          <p:nvPr>
            <p:ph type="title"/>
          </p:nvPr>
        </p:nvSpPr>
        <p:spPr>
          <a:xfrm>
            <a:off x="729450" y="215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achieve O(1) search?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72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Implementation</a:t>
            </a:r>
            <a:endParaRPr/>
          </a:p>
        </p:txBody>
      </p:sp>
      <p:sp>
        <p:nvSpPr>
          <p:cNvPr id="748" name="Google Shape;748;p72"/>
          <p:cNvSpPr txBox="1"/>
          <p:nvPr/>
        </p:nvSpPr>
        <p:spPr>
          <a:xfrm>
            <a:off x="768575" y="1448450"/>
            <a:ext cx="6079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Using an array?</a:t>
            </a:r>
            <a:endParaRPr b="1" sz="1800" u="sng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9" name="Google Shape;74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26" y="1448450"/>
            <a:ext cx="1634250" cy="34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2"/>
          <p:cNvSpPr/>
          <p:nvPr/>
        </p:nvSpPr>
        <p:spPr>
          <a:xfrm>
            <a:off x="6769300" y="3933375"/>
            <a:ext cx="11430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40B $</a:t>
            </a:r>
            <a:endParaRPr sz="2400"/>
          </a:p>
        </p:txBody>
      </p:sp>
      <p:sp>
        <p:nvSpPr>
          <p:cNvPr id="751" name="Google Shape;751;p72"/>
          <p:cNvSpPr/>
          <p:nvPr/>
        </p:nvSpPr>
        <p:spPr>
          <a:xfrm>
            <a:off x="6769300" y="2990225"/>
            <a:ext cx="12207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105B $</a:t>
            </a:r>
            <a:endParaRPr sz="2400"/>
          </a:p>
        </p:txBody>
      </p:sp>
      <p:sp>
        <p:nvSpPr>
          <p:cNvPr id="752" name="Google Shape;752;p72"/>
          <p:cNvSpPr/>
          <p:nvPr/>
        </p:nvSpPr>
        <p:spPr>
          <a:xfrm>
            <a:off x="6769300" y="2047075"/>
            <a:ext cx="11430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112B $</a:t>
            </a:r>
            <a:endParaRPr sz="2400"/>
          </a:p>
        </p:txBody>
      </p:sp>
      <p:sp>
        <p:nvSpPr>
          <p:cNvPr id="753" name="Google Shape;753;p72"/>
          <p:cNvSpPr txBox="1"/>
          <p:nvPr/>
        </p:nvSpPr>
        <p:spPr>
          <a:xfrm>
            <a:off x="945925" y="2739250"/>
            <a:ext cx="3823200" cy="1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2. We may use way more memory than necessary</a:t>
            </a:r>
            <a:endParaRPr b="1" sz="17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72"/>
          <p:cNvSpPr txBox="1"/>
          <p:nvPr/>
        </p:nvSpPr>
        <p:spPr>
          <a:xfrm>
            <a:off x="945925" y="2217025"/>
            <a:ext cx="37836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1. Restricted to positive integer keys</a:t>
            </a:r>
            <a:endParaRPr b="1" sz="17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3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Implementation</a:t>
            </a:r>
            <a:endParaRPr/>
          </a:p>
        </p:txBody>
      </p:sp>
      <p:pic>
        <p:nvPicPr>
          <p:cNvPr id="760" name="Google Shape;760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826" y="1448450"/>
            <a:ext cx="1634250" cy="34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73"/>
          <p:cNvSpPr/>
          <p:nvPr/>
        </p:nvSpPr>
        <p:spPr>
          <a:xfrm>
            <a:off x="6769300" y="3933375"/>
            <a:ext cx="11430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40B $</a:t>
            </a:r>
            <a:endParaRPr sz="2400"/>
          </a:p>
        </p:txBody>
      </p:sp>
      <p:sp>
        <p:nvSpPr>
          <p:cNvPr id="762" name="Google Shape;762;p73"/>
          <p:cNvSpPr/>
          <p:nvPr/>
        </p:nvSpPr>
        <p:spPr>
          <a:xfrm>
            <a:off x="6769300" y="2990225"/>
            <a:ext cx="12207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105B $</a:t>
            </a:r>
            <a:endParaRPr sz="2400"/>
          </a:p>
        </p:txBody>
      </p:sp>
      <p:sp>
        <p:nvSpPr>
          <p:cNvPr id="763" name="Google Shape;763;p73"/>
          <p:cNvSpPr/>
          <p:nvPr/>
        </p:nvSpPr>
        <p:spPr>
          <a:xfrm>
            <a:off x="6769300" y="2047075"/>
            <a:ext cx="11430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112B $</a:t>
            </a:r>
            <a:endParaRPr sz="2400"/>
          </a:p>
        </p:txBody>
      </p:sp>
      <p:sp>
        <p:nvSpPr>
          <p:cNvPr id="764" name="Google Shape;764;p73"/>
          <p:cNvSpPr txBox="1"/>
          <p:nvPr/>
        </p:nvSpPr>
        <p:spPr>
          <a:xfrm>
            <a:off x="650325" y="1448450"/>
            <a:ext cx="3000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hash functions</a:t>
            </a:r>
            <a:endParaRPr sz="1000"/>
          </a:p>
        </p:txBody>
      </p:sp>
      <p:grpSp>
        <p:nvGrpSpPr>
          <p:cNvPr id="765" name="Google Shape;765;p73"/>
          <p:cNvGrpSpPr/>
          <p:nvPr/>
        </p:nvGrpSpPr>
        <p:grpSpPr>
          <a:xfrm rot="-5400000">
            <a:off x="2425550" y="2697725"/>
            <a:ext cx="830100" cy="1035900"/>
            <a:chOff x="5119925" y="1630925"/>
            <a:chExt cx="830100" cy="1035900"/>
          </a:xfrm>
        </p:grpSpPr>
        <p:sp>
          <p:nvSpPr>
            <p:cNvPr id="766" name="Google Shape;766;p73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Bill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67" name="Google Shape;767;p73"/>
            <p:cNvCxnSpPr>
              <a:stCxn id="766" idx="2"/>
            </p:cNvCxnSpPr>
            <p:nvPr/>
          </p:nvCxnSpPr>
          <p:spPr>
            <a:xfrm rot="5400000">
              <a:off x="5225375" y="23572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68" name="Google Shape;768;p73"/>
          <p:cNvGrpSpPr/>
          <p:nvPr/>
        </p:nvGrpSpPr>
        <p:grpSpPr>
          <a:xfrm rot="-5400000">
            <a:off x="2381750" y="3676675"/>
            <a:ext cx="830100" cy="1035900"/>
            <a:chOff x="2893700" y="3057225"/>
            <a:chExt cx="830100" cy="1035900"/>
          </a:xfrm>
        </p:grpSpPr>
        <p:sp>
          <p:nvSpPr>
            <p:cNvPr id="769" name="Google Shape;769;p73"/>
            <p:cNvSpPr txBox="1"/>
            <p:nvPr/>
          </p:nvSpPr>
          <p:spPr>
            <a:xfrm>
              <a:off x="2893700" y="30572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Elon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70" name="Google Shape;770;p73"/>
            <p:cNvCxnSpPr>
              <a:stCxn id="769" idx="2"/>
            </p:cNvCxnSpPr>
            <p:nvPr/>
          </p:nvCxnSpPr>
          <p:spPr>
            <a:xfrm rot="5400000">
              <a:off x="2999150" y="37835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771" name="Google Shape;771;p73"/>
          <p:cNvGrpSpPr/>
          <p:nvPr/>
        </p:nvGrpSpPr>
        <p:grpSpPr>
          <a:xfrm rot="-5400000">
            <a:off x="2425550" y="1775725"/>
            <a:ext cx="830100" cy="1035900"/>
            <a:chOff x="5119925" y="1630925"/>
            <a:chExt cx="830100" cy="1035900"/>
          </a:xfrm>
        </p:grpSpPr>
        <p:sp>
          <p:nvSpPr>
            <p:cNvPr id="772" name="Google Shape;772;p73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Jeff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773" name="Google Shape;773;p73"/>
            <p:cNvCxnSpPr>
              <a:stCxn id="772" idx="2"/>
            </p:cNvCxnSpPr>
            <p:nvPr/>
          </p:nvCxnSpPr>
          <p:spPr>
            <a:xfrm rot="5400000">
              <a:off x="5225375" y="23572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774" name="Google Shape;774;p73"/>
          <p:cNvCxnSpPr>
            <a:stCxn id="775" idx="2"/>
          </p:cNvCxnSpPr>
          <p:nvPr/>
        </p:nvCxnSpPr>
        <p:spPr>
          <a:xfrm>
            <a:off x="4263350" y="32156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6" name="Google Shape;776;p73"/>
          <p:cNvCxnSpPr/>
          <p:nvPr/>
        </p:nvCxnSpPr>
        <p:spPr>
          <a:xfrm>
            <a:off x="4263350" y="42062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77" name="Google Shape;777;p73"/>
          <p:cNvCxnSpPr/>
          <p:nvPr/>
        </p:nvCxnSpPr>
        <p:spPr>
          <a:xfrm>
            <a:off x="4263350" y="23012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78" name="Google Shape;778;p73"/>
          <p:cNvSpPr/>
          <p:nvPr/>
        </p:nvSpPr>
        <p:spPr>
          <a:xfrm>
            <a:off x="3468425" y="1970700"/>
            <a:ext cx="619200" cy="26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73"/>
          <p:cNvSpPr txBox="1"/>
          <p:nvPr/>
        </p:nvSpPr>
        <p:spPr>
          <a:xfrm rot="-5400000">
            <a:off x="2511875" y="3022100"/>
            <a:ext cx="25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HASH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10992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is_infected = </a:t>
            </a:r>
            <a:r>
              <a:rPr b="1"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is_healthy = </a:t>
            </a: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not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is_infected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is_healthy == </a:t>
            </a:r>
            <a: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height_cm 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176</a:t>
            </a:r>
            <a:b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weight_kg 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34928043</a:t>
            </a:r>
            <a:b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invalid_entry = (height_cm &gt; 300) </a:t>
            </a: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(weight_kg &gt; 1000)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invalid_entry == </a:t>
            </a:r>
            <a:r>
              <a:rPr b="1"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invalid_entry == </a:t>
            </a:r>
            <a: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b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4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Implementation</a:t>
            </a:r>
            <a:endParaRPr/>
          </a:p>
        </p:txBody>
      </p:sp>
      <p:pic>
        <p:nvPicPr>
          <p:cNvPr id="785" name="Google Shape;785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676" y="1399175"/>
            <a:ext cx="1634250" cy="34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p74"/>
          <p:cNvSpPr/>
          <p:nvPr/>
        </p:nvSpPr>
        <p:spPr>
          <a:xfrm>
            <a:off x="5281450" y="3391450"/>
            <a:ext cx="12207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105</a:t>
            </a:r>
            <a:r>
              <a:rPr lang="en" sz="2400"/>
              <a:t>B $</a:t>
            </a:r>
            <a:endParaRPr sz="2400"/>
          </a:p>
        </p:txBody>
      </p:sp>
      <p:sp>
        <p:nvSpPr>
          <p:cNvPr id="787" name="Google Shape;787;p74"/>
          <p:cNvSpPr/>
          <p:nvPr/>
        </p:nvSpPr>
        <p:spPr>
          <a:xfrm>
            <a:off x="7043650" y="2431350"/>
            <a:ext cx="12207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105B $</a:t>
            </a:r>
            <a:endParaRPr sz="2400"/>
          </a:p>
        </p:txBody>
      </p:sp>
      <p:sp>
        <p:nvSpPr>
          <p:cNvPr id="788" name="Google Shape;788;p74"/>
          <p:cNvSpPr/>
          <p:nvPr/>
        </p:nvSpPr>
        <p:spPr>
          <a:xfrm>
            <a:off x="5281450" y="2431350"/>
            <a:ext cx="1143000" cy="49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112B $</a:t>
            </a:r>
            <a:endParaRPr sz="2400"/>
          </a:p>
        </p:txBody>
      </p:sp>
      <p:sp>
        <p:nvSpPr>
          <p:cNvPr id="789" name="Google Shape;789;p74"/>
          <p:cNvSpPr txBox="1"/>
          <p:nvPr/>
        </p:nvSpPr>
        <p:spPr>
          <a:xfrm>
            <a:off x="650325" y="1448450"/>
            <a:ext cx="3000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collisions</a:t>
            </a:r>
            <a:endParaRPr sz="1000"/>
          </a:p>
        </p:txBody>
      </p:sp>
      <p:cxnSp>
        <p:nvCxnSpPr>
          <p:cNvPr id="790" name="Google Shape;790;p74"/>
          <p:cNvCxnSpPr/>
          <p:nvPr/>
        </p:nvCxnSpPr>
        <p:spPr>
          <a:xfrm>
            <a:off x="6424450" y="2677950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91" name="Google Shape;791;p74"/>
          <p:cNvSpPr txBox="1"/>
          <p:nvPr/>
        </p:nvSpPr>
        <p:spPr>
          <a:xfrm>
            <a:off x="6079575" y="1891850"/>
            <a:ext cx="26604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Linked List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2" name="Google Shape;792;p74"/>
          <p:cNvSpPr txBox="1"/>
          <p:nvPr/>
        </p:nvSpPr>
        <p:spPr>
          <a:xfrm>
            <a:off x="271525" y="2414100"/>
            <a:ext cx="32460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hash(“Jeff”) == hash(“Elon”)</a:t>
            </a:r>
            <a:endParaRPr b="1" sz="1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&gt; </a:t>
            </a:r>
            <a:r>
              <a:rPr b="1" lang="en" sz="19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b="1" sz="19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5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Implementation</a:t>
            </a:r>
            <a:endParaRPr/>
          </a:p>
        </p:txBody>
      </p:sp>
      <p:sp>
        <p:nvSpPr>
          <p:cNvPr id="798" name="Google Shape;798;p75"/>
          <p:cNvSpPr txBox="1"/>
          <p:nvPr/>
        </p:nvSpPr>
        <p:spPr>
          <a:xfrm>
            <a:off x="650325" y="1448450"/>
            <a:ext cx="5310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ollisions:  A bad hash function </a:t>
            </a:r>
            <a:endParaRPr sz="1000"/>
          </a:p>
        </p:txBody>
      </p:sp>
      <p:pic>
        <p:nvPicPr>
          <p:cNvPr id="799" name="Google Shape;79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374" y="2325400"/>
            <a:ext cx="6403650" cy="2750723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5"/>
          <p:cNvSpPr txBox="1"/>
          <p:nvPr/>
        </p:nvSpPr>
        <p:spPr>
          <a:xfrm>
            <a:off x="739000" y="1950975"/>
            <a:ext cx="80010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252C33"/>
                </a:solidFill>
                <a:highlight>
                  <a:srgbClr val="FFFFFF"/>
                </a:highlight>
              </a:rPr>
              <a:t>The index for a specific string will be equal to the sum of the ASCII values of the characters modulo 599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75"/>
          <p:cNvSpPr txBox="1"/>
          <p:nvPr/>
        </p:nvSpPr>
        <p:spPr>
          <a:xfrm>
            <a:off x="4177850" y="2571750"/>
            <a:ext cx="35373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What would be the complexity of finding an element in this case?</a:t>
            </a:r>
            <a:endParaRPr b="1" sz="17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/>
          <p:nvPr>
            <p:ph type="title"/>
          </p:nvPr>
        </p:nvSpPr>
        <p:spPr>
          <a:xfrm>
            <a:off x="650325" y="59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Tables: Implementation</a:t>
            </a:r>
            <a:endParaRPr/>
          </a:p>
        </p:txBody>
      </p:sp>
      <p:pic>
        <p:nvPicPr>
          <p:cNvPr id="807" name="Google Shape;80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6026" y="1448450"/>
            <a:ext cx="1634250" cy="347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76"/>
          <p:cNvSpPr txBox="1"/>
          <p:nvPr/>
        </p:nvSpPr>
        <p:spPr>
          <a:xfrm>
            <a:off x="650325" y="1448450"/>
            <a:ext cx="30000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Hash Sets: a special type of hash tables</a:t>
            </a:r>
            <a:endParaRPr sz="1000"/>
          </a:p>
        </p:txBody>
      </p:sp>
      <p:grpSp>
        <p:nvGrpSpPr>
          <p:cNvPr id="809" name="Google Shape;809;p76"/>
          <p:cNvGrpSpPr/>
          <p:nvPr/>
        </p:nvGrpSpPr>
        <p:grpSpPr>
          <a:xfrm rot="-5400000">
            <a:off x="4406750" y="2697725"/>
            <a:ext cx="830100" cy="1035900"/>
            <a:chOff x="5119925" y="1630925"/>
            <a:chExt cx="830100" cy="1035900"/>
          </a:xfrm>
        </p:grpSpPr>
        <p:sp>
          <p:nvSpPr>
            <p:cNvPr id="810" name="Google Shape;810;p76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Bill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1" name="Google Shape;811;p76"/>
            <p:cNvCxnSpPr>
              <a:stCxn id="810" idx="2"/>
            </p:cNvCxnSpPr>
            <p:nvPr/>
          </p:nvCxnSpPr>
          <p:spPr>
            <a:xfrm rot="5400000">
              <a:off x="5225375" y="23572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2" name="Google Shape;812;p76"/>
          <p:cNvGrpSpPr/>
          <p:nvPr/>
        </p:nvGrpSpPr>
        <p:grpSpPr>
          <a:xfrm rot="-5400000">
            <a:off x="4362950" y="3676675"/>
            <a:ext cx="830100" cy="1035900"/>
            <a:chOff x="2893700" y="3057225"/>
            <a:chExt cx="830100" cy="1035900"/>
          </a:xfrm>
        </p:grpSpPr>
        <p:sp>
          <p:nvSpPr>
            <p:cNvPr id="813" name="Google Shape;813;p76"/>
            <p:cNvSpPr txBox="1"/>
            <p:nvPr/>
          </p:nvSpPr>
          <p:spPr>
            <a:xfrm>
              <a:off x="2893700" y="30572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Elon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4" name="Google Shape;814;p76"/>
            <p:cNvCxnSpPr>
              <a:stCxn id="813" idx="2"/>
            </p:cNvCxnSpPr>
            <p:nvPr/>
          </p:nvCxnSpPr>
          <p:spPr>
            <a:xfrm rot="5400000">
              <a:off x="2999150" y="37835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815" name="Google Shape;815;p76"/>
          <p:cNvGrpSpPr/>
          <p:nvPr/>
        </p:nvGrpSpPr>
        <p:grpSpPr>
          <a:xfrm rot="-5400000">
            <a:off x="4406750" y="1775725"/>
            <a:ext cx="830100" cy="1035900"/>
            <a:chOff x="5119925" y="1630925"/>
            <a:chExt cx="830100" cy="1035900"/>
          </a:xfrm>
        </p:grpSpPr>
        <p:sp>
          <p:nvSpPr>
            <p:cNvPr id="816" name="Google Shape;816;p76"/>
            <p:cNvSpPr txBox="1"/>
            <p:nvPr/>
          </p:nvSpPr>
          <p:spPr>
            <a:xfrm>
              <a:off x="5119925" y="1630925"/>
              <a:ext cx="830100" cy="41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3C78D8"/>
                  </a:solidFill>
                  <a:latin typeface="Consolas"/>
                  <a:ea typeface="Consolas"/>
                  <a:cs typeface="Consolas"/>
                  <a:sym typeface="Consolas"/>
                </a:rPr>
                <a:t>Jeff</a:t>
              </a:r>
              <a:endParaRPr b="1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817" name="Google Shape;817;p76"/>
            <p:cNvCxnSpPr>
              <a:stCxn id="816" idx="2"/>
            </p:cNvCxnSpPr>
            <p:nvPr/>
          </p:nvCxnSpPr>
          <p:spPr>
            <a:xfrm rot="5400000">
              <a:off x="5225375" y="2357225"/>
              <a:ext cx="619200" cy="0"/>
            </a:xfrm>
            <a:prstGeom prst="straightConnector1">
              <a:avLst/>
            </a:prstGeom>
            <a:noFill/>
            <a:ln cap="flat" cmpd="sng" w="19050">
              <a:solidFill>
                <a:srgbClr val="3C78D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cxnSp>
        <p:nvCxnSpPr>
          <p:cNvPr id="818" name="Google Shape;818;p76"/>
          <p:cNvCxnSpPr/>
          <p:nvPr/>
        </p:nvCxnSpPr>
        <p:spPr>
          <a:xfrm>
            <a:off x="6244550" y="32156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19" name="Google Shape;819;p76"/>
          <p:cNvCxnSpPr/>
          <p:nvPr/>
        </p:nvCxnSpPr>
        <p:spPr>
          <a:xfrm>
            <a:off x="6244550" y="42062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820" name="Google Shape;820;p76"/>
          <p:cNvCxnSpPr/>
          <p:nvPr/>
        </p:nvCxnSpPr>
        <p:spPr>
          <a:xfrm>
            <a:off x="6244550" y="2301275"/>
            <a:ext cx="619200" cy="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821" name="Google Shape;821;p76"/>
          <p:cNvSpPr/>
          <p:nvPr/>
        </p:nvSpPr>
        <p:spPr>
          <a:xfrm>
            <a:off x="5449625" y="1970700"/>
            <a:ext cx="619200" cy="263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76"/>
          <p:cNvSpPr txBox="1"/>
          <p:nvPr/>
        </p:nvSpPr>
        <p:spPr>
          <a:xfrm rot="-5400000">
            <a:off x="4493075" y="3022100"/>
            <a:ext cx="25323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HASH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3" name="Google Shape;823;p76"/>
          <p:cNvSpPr txBox="1"/>
          <p:nvPr/>
        </p:nvSpPr>
        <p:spPr>
          <a:xfrm>
            <a:off x="719300" y="2601300"/>
            <a:ext cx="33513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Char char="-"/>
            </a:pPr>
            <a:r>
              <a:rPr b="1" lang="en" sz="1700">
                <a:solidFill>
                  <a:srgbClr val="3C78D8"/>
                </a:solidFill>
                <a:highlight>
                  <a:srgbClr val="FFFFFF"/>
                </a:highlight>
              </a:rPr>
              <a:t>Sets do not actually contain values</a:t>
            </a:r>
            <a:endParaRPr b="1" sz="1700">
              <a:solidFill>
                <a:srgbClr val="3C78D8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700"/>
              <a:buChar char="-"/>
            </a:pPr>
            <a:r>
              <a:rPr b="1" lang="en" sz="1700">
                <a:solidFill>
                  <a:srgbClr val="3C78D8"/>
                </a:solidFill>
                <a:highlight>
                  <a:srgbClr val="FFFFFF"/>
                </a:highlight>
              </a:rPr>
              <a:t>A set is simply a collection of unique keys.</a:t>
            </a:r>
            <a:endParaRPr b="1" sz="16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4" name="Google Shape;824;p76"/>
          <p:cNvSpPr txBox="1"/>
          <p:nvPr/>
        </p:nvSpPr>
        <p:spPr>
          <a:xfrm>
            <a:off x="1131975" y="4014875"/>
            <a:ext cx="32322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hashset["Elon"]</a:t>
            </a:r>
            <a:endParaRPr sz="18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&gt; </a:t>
            </a:r>
            <a:r>
              <a:rPr b="1" lang="en" sz="1800">
                <a:solidFill>
                  <a:srgbClr val="F97C7C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endParaRPr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</p:txBody>
      </p:sp>
      <p:sp>
        <p:nvSpPr>
          <p:cNvPr id="830" name="Google Shape;830;p7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Use Python's built in hash table: dictionary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Solve “Two Sum” problem</a:t>
            </a:r>
            <a:endParaRPr b="1" sz="17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</a:t>
            </a:r>
            <a:endParaRPr/>
          </a:p>
        </p:txBody>
      </p:sp>
      <p:pic>
        <p:nvPicPr>
          <p:cNvPr id="836" name="Google Shape;83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825" y="1123275"/>
            <a:ext cx="3218100" cy="36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79"/>
          <p:cNvSpPr txBox="1"/>
          <p:nvPr>
            <p:ph type="title"/>
          </p:nvPr>
        </p:nvSpPr>
        <p:spPr>
          <a:xfrm>
            <a:off x="727650" y="619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Trees: components</a:t>
            </a:r>
            <a:endParaRPr/>
          </a:p>
        </p:txBody>
      </p:sp>
      <p:pic>
        <p:nvPicPr>
          <p:cNvPr id="842" name="Google Shape;842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3200" y="1316525"/>
            <a:ext cx="6411900" cy="3750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79"/>
          <p:cNvSpPr/>
          <p:nvPr/>
        </p:nvSpPr>
        <p:spPr>
          <a:xfrm>
            <a:off x="1143000" y="3084125"/>
            <a:ext cx="13104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Parent node</a:t>
            </a:r>
            <a:endParaRPr b="1"/>
          </a:p>
        </p:txBody>
      </p:sp>
      <p:sp>
        <p:nvSpPr>
          <p:cNvPr id="844" name="Google Shape;844;p79"/>
          <p:cNvSpPr/>
          <p:nvPr/>
        </p:nvSpPr>
        <p:spPr>
          <a:xfrm>
            <a:off x="4655400" y="1316525"/>
            <a:ext cx="8376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sp>
        <p:nvSpPr>
          <p:cNvPr id="845" name="Google Shape;845;p79"/>
          <p:cNvSpPr/>
          <p:nvPr/>
        </p:nvSpPr>
        <p:spPr>
          <a:xfrm>
            <a:off x="1143000" y="3837600"/>
            <a:ext cx="13104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Child</a:t>
            </a:r>
            <a:r>
              <a:rPr b="1" lang="en"/>
              <a:t> node</a:t>
            </a:r>
            <a:endParaRPr b="1"/>
          </a:p>
        </p:txBody>
      </p:sp>
      <p:cxnSp>
        <p:nvCxnSpPr>
          <p:cNvPr id="846" name="Google Shape;846;p79"/>
          <p:cNvCxnSpPr/>
          <p:nvPr/>
        </p:nvCxnSpPr>
        <p:spPr>
          <a:xfrm flipH="1">
            <a:off x="2502625" y="2857500"/>
            <a:ext cx="857400" cy="147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79"/>
          <p:cNvCxnSpPr/>
          <p:nvPr/>
        </p:nvCxnSpPr>
        <p:spPr>
          <a:xfrm flipH="1">
            <a:off x="2512700" y="4325675"/>
            <a:ext cx="16356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79"/>
          <p:cNvCxnSpPr/>
          <p:nvPr/>
        </p:nvCxnSpPr>
        <p:spPr>
          <a:xfrm>
            <a:off x="3350175" y="2857500"/>
            <a:ext cx="817800" cy="146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" name="Google Shape;849;p79"/>
          <p:cNvSpPr/>
          <p:nvPr/>
        </p:nvSpPr>
        <p:spPr>
          <a:xfrm>
            <a:off x="4803225" y="4663375"/>
            <a:ext cx="13104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Leaf</a:t>
            </a:r>
            <a:r>
              <a:rPr b="1" lang="en"/>
              <a:t> node</a:t>
            </a:r>
            <a:endParaRPr b="1"/>
          </a:p>
        </p:txBody>
      </p:sp>
      <p:sp>
        <p:nvSpPr>
          <p:cNvPr id="850" name="Google Shape;850;p79"/>
          <p:cNvSpPr/>
          <p:nvPr/>
        </p:nvSpPr>
        <p:spPr>
          <a:xfrm>
            <a:off x="2675300" y="4663375"/>
            <a:ext cx="13104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Sub-tree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Trees: utility</a:t>
            </a:r>
            <a:endParaRPr/>
          </a:p>
        </p:txBody>
      </p:sp>
      <p:sp>
        <p:nvSpPr>
          <p:cNvPr id="856" name="Google Shape;856;p80"/>
          <p:cNvSpPr txBox="1"/>
          <p:nvPr/>
        </p:nvSpPr>
        <p:spPr>
          <a:xfrm>
            <a:off x="916375" y="2019950"/>
            <a:ext cx="7892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Implement other data structures(hint: hash tables)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7" name="Google Shape;857;p80"/>
          <p:cNvSpPr txBox="1"/>
          <p:nvPr/>
        </p:nvSpPr>
        <p:spPr>
          <a:xfrm>
            <a:off x="916375" y="2423975"/>
            <a:ext cx="5675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Find the Min /Max element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80"/>
          <p:cNvSpPr txBox="1"/>
          <p:nvPr/>
        </p:nvSpPr>
        <p:spPr>
          <a:xfrm>
            <a:off x="916375" y="2821225"/>
            <a:ext cx="6079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Successor(v) 'next larger'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9" name="Google Shape;859;p80"/>
          <p:cNvSpPr txBox="1"/>
          <p:nvPr/>
        </p:nvSpPr>
        <p:spPr>
          <a:xfrm>
            <a:off x="916375" y="3231925"/>
            <a:ext cx="627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Predecessor(v) 'previous smaller element'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0" name="Google Shape;860;p80"/>
          <p:cNvSpPr txBox="1"/>
          <p:nvPr/>
        </p:nvSpPr>
        <p:spPr>
          <a:xfrm>
            <a:off x="916375" y="3622500"/>
            <a:ext cx="6385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1" lang="en" sz="2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List elements in sorted order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81"/>
          <p:cNvSpPr txBox="1"/>
          <p:nvPr>
            <p:ph type="title"/>
          </p:nvPr>
        </p:nvSpPr>
        <p:spPr>
          <a:xfrm>
            <a:off x="2810700" y="2304150"/>
            <a:ext cx="3522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Types of </a:t>
            </a:r>
            <a:r>
              <a:rPr lang="en" sz="3100"/>
              <a:t>Trees</a:t>
            </a:r>
            <a:endParaRPr sz="31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" name="Google Shape;87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75" y="1957000"/>
            <a:ext cx="5010800" cy="24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82"/>
          <p:cNvSpPr/>
          <p:nvPr/>
        </p:nvSpPr>
        <p:spPr>
          <a:xfrm>
            <a:off x="6857975" y="1957000"/>
            <a:ext cx="8376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Root</a:t>
            </a:r>
            <a:endParaRPr b="1"/>
          </a:p>
        </p:txBody>
      </p:sp>
      <p:sp>
        <p:nvSpPr>
          <p:cNvPr id="872" name="Google Shape;872;p82"/>
          <p:cNvSpPr/>
          <p:nvPr/>
        </p:nvSpPr>
        <p:spPr>
          <a:xfrm>
            <a:off x="6857975" y="2863475"/>
            <a:ext cx="21876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 </a:t>
            </a:r>
            <a:r>
              <a:rPr b="1" lang="en"/>
              <a:t>2 child nodes</a:t>
            </a:r>
            <a:endParaRPr b="1"/>
          </a:p>
        </p:txBody>
      </p:sp>
      <p:sp>
        <p:nvSpPr>
          <p:cNvPr id="873" name="Google Shape;873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Trees</a:t>
            </a:r>
            <a:endParaRPr/>
          </a:p>
        </p:txBody>
      </p:sp>
      <p:cxnSp>
        <p:nvCxnSpPr>
          <p:cNvPr id="874" name="Google Shape;874;p82"/>
          <p:cNvCxnSpPr/>
          <p:nvPr/>
        </p:nvCxnSpPr>
        <p:spPr>
          <a:xfrm>
            <a:off x="2414100" y="2690000"/>
            <a:ext cx="3705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5" name="Google Shape;875;p82"/>
          <p:cNvCxnSpPr/>
          <p:nvPr/>
        </p:nvCxnSpPr>
        <p:spPr>
          <a:xfrm flipH="1" rot="10800000">
            <a:off x="2414100" y="3527600"/>
            <a:ext cx="3833100" cy="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</a:t>
            </a:r>
            <a:endParaRPr/>
          </a:p>
        </p:txBody>
      </p:sp>
      <p:pic>
        <p:nvPicPr>
          <p:cNvPr id="881" name="Google Shape;881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175" y="1957000"/>
            <a:ext cx="5010800" cy="24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83"/>
          <p:cNvSpPr txBox="1"/>
          <p:nvPr/>
        </p:nvSpPr>
        <p:spPr>
          <a:xfrm>
            <a:off x="4039925" y="2906775"/>
            <a:ext cx="5814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&lt;</a:t>
            </a:r>
            <a:endParaRPr b="1" sz="34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3" name="Google Shape;883;p83"/>
          <p:cNvSpPr/>
          <p:nvPr/>
        </p:nvSpPr>
        <p:spPr>
          <a:xfrm>
            <a:off x="4818325" y="1221825"/>
            <a:ext cx="4158300" cy="473100"/>
          </a:xfrm>
          <a:prstGeom prst="roundRect">
            <a:avLst>
              <a:gd fmla="val 16667" name="adj"/>
            </a:avLst>
          </a:prstGeom>
          <a:solidFill>
            <a:srgbClr val="3C78D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All left descendants &lt;= All right descendants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84" name="Google Shape;884;p83"/>
          <p:cNvSpPr/>
          <p:nvPr/>
        </p:nvSpPr>
        <p:spPr>
          <a:xfrm>
            <a:off x="4680450" y="2473200"/>
            <a:ext cx="2424000" cy="1858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83"/>
          <p:cNvSpPr txBox="1"/>
          <p:nvPr/>
        </p:nvSpPr>
        <p:spPr>
          <a:xfrm>
            <a:off x="6641225" y="2798375"/>
            <a:ext cx="2098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31 &lt;= 35 &lt;= 42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6" name="Google Shape;886;p83"/>
          <p:cNvCxnSpPr/>
          <p:nvPr/>
        </p:nvCxnSpPr>
        <p:spPr>
          <a:xfrm>
            <a:off x="1832750" y="2167750"/>
            <a:ext cx="0" cy="215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7" name="Google Shape;887;p83"/>
          <p:cNvSpPr/>
          <p:nvPr/>
        </p:nvSpPr>
        <p:spPr>
          <a:xfrm>
            <a:off x="4039925" y="2010150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83"/>
          <p:cNvSpPr/>
          <p:nvPr/>
        </p:nvSpPr>
        <p:spPr>
          <a:xfrm>
            <a:off x="3128138" y="3723950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83"/>
          <p:cNvSpPr/>
          <p:nvPr/>
        </p:nvSpPr>
        <p:spPr>
          <a:xfrm>
            <a:off x="5004925" y="3723950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83"/>
          <p:cNvSpPr txBox="1"/>
          <p:nvPr/>
        </p:nvSpPr>
        <p:spPr>
          <a:xfrm>
            <a:off x="-93925" y="2335200"/>
            <a:ext cx="20988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19</a:t>
            </a:r>
            <a:r>
              <a:rPr b="1" lang="en" sz="1900">
                <a:latin typeface="Lato"/>
                <a:ea typeface="Lato"/>
                <a:cs typeface="Lato"/>
                <a:sym typeface="Lato"/>
              </a:rPr>
              <a:t> &lt;= 27 &lt;= 31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1" name="Google Shape;891;p83"/>
          <p:cNvSpPr/>
          <p:nvPr/>
        </p:nvSpPr>
        <p:spPr>
          <a:xfrm>
            <a:off x="4887375" y="2571750"/>
            <a:ext cx="1970700" cy="175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83"/>
          <p:cNvSpPr/>
          <p:nvPr/>
        </p:nvSpPr>
        <p:spPr>
          <a:xfrm>
            <a:off x="1896475" y="2571750"/>
            <a:ext cx="1877400" cy="1819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729459" y="1853850"/>
            <a:ext cx="7688700" cy="27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first_name 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‘Abdelmoula’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last_name 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“Bennis Bensouda”</a:t>
            </a:r>
            <a:br>
              <a:rPr b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# note: no difference between ‘ and “.</a:t>
            </a:r>
            <a:br>
              <a:rPr b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1" lang="en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full_name = </a:t>
            </a:r>
            <a:r>
              <a:rPr b="1" lang="en">
                <a:solidFill>
                  <a:srgbClr val="38761D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‘{first_name} {last_name}’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in older versions:</a:t>
            </a:r>
            <a:b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# full_name = ‘%s %s’ % (first_name, last_name)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full_name.replace(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“Ben”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“Bou”</a:t>
            </a: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) ==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“Abdelmoula </a:t>
            </a:r>
            <a:r>
              <a:rPr b="1" lang="en" u="sng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Bou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nis </a:t>
            </a:r>
            <a:r>
              <a:rPr b="1" lang="en" u="sng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Bou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souda”</a:t>
            </a: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solidFill>
                  <a:srgbClr val="434343"/>
                </a:solidFill>
                <a:latin typeface="Roboto Mono"/>
                <a:ea typeface="Roboto Mono"/>
                <a:cs typeface="Roboto Mono"/>
                <a:sym typeface="Roboto Mono"/>
              </a:rPr>
              <a:t>character = </a:t>
            </a:r>
            <a: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  <a:t>“c”</a:t>
            </a:r>
            <a:endParaRPr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b="1" lang="en">
                <a:solidFill>
                  <a:srgbClr val="1155CC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>
              <a:solidFill>
                <a:srgbClr val="1155CC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Characters and strings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basic operations</a:t>
            </a:r>
            <a:endParaRPr/>
          </a:p>
        </p:txBody>
      </p:sp>
      <p:sp>
        <p:nvSpPr>
          <p:cNvPr id="898" name="Google Shape;898;p84"/>
          <p:cNvSpPr txBox="1"/>
          <p:nvPr>
            <p:ph idx="1" type="body"/>
          </p:nvPr>
        </p:nvSpPr>
        <p:spPr>
          <a:xfrm>
            <a:off x="1448750" y="2325200"/>
            <a:ext cx="6365100" cy="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− </a:t>
            </a: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Inserts an element in a tree/create a tree.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Char char="●"/>
            </a:pPr>
            <a:r>
              <a:rPr b="1"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− </a:t>
            </a:r>
            <a:r>
              <a:rPr lang="en" sz="19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Searches an element in a tree.</a:t>
            </a:r>
            <a:endParaRPr sz="19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85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r>
              <a:rPr lang="en"/>
              <a:t> Trees: visualization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86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traversals</a:t>
            </a:r>
            <a:endParaRPr/>
          </a:p>
        </p:txBody>
      </p:sp>
      <p:sp>
        <p:nvSpPr>
          <p:cNvPr id="909" name="Google Shape;909;p86"/>
          <p:cNvSpPr/>
          <p:nvPr/>
        </p:nvSpPr>
        <p:spPr>
          <a:xfrm>
            <a:off x="758725" y="1409050"/>
            <a:ext cx="2699700" cy="3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Inorder: Left = &gt; Root = &gt; Right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0" name="Google Shape;91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00" y="1995050"/>
            <a:ext cx="5001000" cy="24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6"/>
          <p:cNvSpPr/>
          <p:nvPr/>
        </p:nvSpPr>
        <p:spPr>
          <a:xfrm>
            <a:off x="22367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86"/>
          <p:cNvSpPr/>
          <p:nvPr/>
        </p:nvSpPr>
        <p:spPr>
          <a:xfrm>
            <a:off x="2818150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86"/>
          <p:cNvSpPr/>
          <p:nvPr/>
        </p:nvSpPr>
        <p:spPr>
          <a:xfrm>
            <a:off x="33995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86"/>
          <p:cNvSpPr/>
          <p:nvPr/>
        </p:nvSpPr>
        <p:spPr>
          <a:xfrm>
            <a:off x="4352600" y="2073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86"/>
          <p:cNvSpPr/>
          <p:nvPr/>
        </p:nvSpPr>
        <p:spPr>
          <a:xfrm>
            <a:off x="5884475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86"/>
          <p:cNvSpPr/>
          <p:nvPr/>
        </p:nvSpPr>
        <p:spPr>
          <a:xfrm>
            <a:off x="5303075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6"/>
          <p:cNvSpPr/>
          <p:nvPr/>
        </p:nvSpPr>
        <p:spPr>
          <a:xfrm>
            <a:off x="650980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8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traversals</a:t>
            </a:r>
            <a:endParaRPr/>
          </a:p>
        </p:txBody>
      </p:sp>
      <p:pic>
        <p:nvPicPr>
          <p:cNvPr id="923" name="Google Shape;92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00" y="1995050"/>
            <a:ext cx="5001000" cy="24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87"/>
          <p:cNvSpPr/>
          <p:nvPr/>
        </p:nvSpPr>
        <p:spPr>
          <a:xfrm>
            <a:off x="22367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87"/>
          <p:cNvSpPr/>
          <p:nvPr/>
        </p:nvSpPr>
        <p:spPr>
          <a:xfrm>
            <a:off x="2818150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87"/>
          <p:cNvSpPr/>
          <p:nvPr/>
        </p:nvSpPr>
        <p:spPr>
          <a:xfrm>
            <a:off x="33995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87"/>
          <p:cNvSpPr/>
          <p:nvPr/>
        </p:nvSpPr>
        <p:spPr>
          <a:xfrm>
            <a:off x="4352600" y="2073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87"/>
          <p:cNvSpPr/>
          <p:nvPr/>
        </p:nvSpPr>
        <p:spPr>
          <a:xfrm>
            <a:off x="5884475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87"/>
          <p:cNvSpPr/>
          <p:nvPr/>
        </p:nvSpPr>
        <p:spPr>
          <a:xfrm>
            <a:off x="5303075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87"/>
          <p:cNvSpPr/>
          <p:nvPr/>
        </p:nvSpPr>
        <p:spPr>
          <a:xfrm>
            <a:off x="650980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87"/>
          <p:cNvSpPr/>
          <p:nvPr/>
        </p:nvSpPr>
        <p:spPr>
          <a:xfrm>
            <a:off x="758725" y="1409050"/>
            <a:ext cx="2975700" cy="3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Preorder: Root = &gt; Left = &gt; Right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Trees: traversals</a:t>
            </a:r>
            <a:endParaRPr/>
          </a:p>
        </p:txBody>
      </p:sp>
      <p:pic>
        <p:nvPicPr>
          <p:cNvPr id="937" name="Google Shape;937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2800" y="1995050"/>
            <a:ext cx="5001000" cy="24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88"/>
          <p:cNvSpPr/>
          <p:nvPr/>
        </p:nvSpPr>
        <p:spPr>
          <a:xfrm>
            <a:off x="22367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88"/>
          <p:cNvSpPr/>
          <p:nvPr/>
        </p:nvSpPr>
        <p:spPr>
          <a:xfrm>
            <a:off x="2818150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88"/>
          <p:cNvSpPr/>
          <p:nvPr/>
        </p:nvSpPr>
        <p:spPr>
          <a:xfrm>
            <a:off x="339955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88"/>
          <p:cNvSpPr/>
          <p:nvPr/>
        </p:nvSpPr>
        <p:spPr>
          <a:xfrm>
            <a:off x="4352600" y="2073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88"/>
          <p:cNvSpPr/>
          <p:nvPr/>
        </p:nvSpPr>
        <p:spPr>
          <a:xfrm>
            <a:off x="5884475" y="28818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88"/>
          <p:cNvSpPr/>
          <p:nvPr/>
        </p:nvSpPr>
        <p:spPr>
          <a:xfrm>
            <a:off x="5303075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88"/>
          <p:cNvSpPr/>
          <p:nvPr/>
        </p:nvSpPr>
        <p:spPr>
          <a:xfrm>
            <a:off x="6509800" y="3744375"/>
            <a:ext cx="581400" cy="5616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88"/>
          <p:cNvSpPr/>
          <p:nvPr/>
        </p:nvSpPr>
        <p:spPr>
          <a:xfrm>
            <a:off x="758725" y="1409050"/>
            <a:ext cx="2916600" cy="34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Postorder: Left = &gt; Right = &gt; Root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9"/>
          <p:cNvSpPr txBox="1"/>
          <p:nvPr>
            <p:ph type="title"/>
          </p:nvPr>
        </p:nvSpPr>
        <p:spPr>
          <a:xfrm>
            <a:off x="729450" y="238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0"/>
          <p:cNvSpPr txBox="1"/>
          <p:nvPr>
            <p:ph type="title"/>
          </p:nvPr>
        </p:nvSpPr>
        <p:spPr>
          <a:xfrm>
            <a:off x="727650" y="573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Heaps</a:t>
            </a:r>
            <a:endParaRPr/>
          </a:p>
        </p:txBody>
      </p:sp>
      <p:sp>
        <p:nvSpPr>
          <p:cNvPr id="956" name="Google Shape;956;p90"/>
          <p:cNvSpPr txBox="1"/>
          <p:nvPr>
            <p:ph idx="1" type="body"/>
          </p:nvPr>
        </p:nvSpPr>
        <p:spPr>
          <a:xfrm>
            <a:off x="727650" y="1441200"/>
            <a:ext cx="7688700" cy="29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(Binary) heap is a </a:t>
            </a:r>
            <a:r>
              <a:rPr i="1"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binary tree</a:t>
            </a: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(a tree in which each node has at most two children) which satisfies the following additional properties:</a:t>
            </a:r>
            <a:endParaRPr sz="13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685800" marR="228600" rtl="0" algn="l">
              <a:lnSpc>
                <a:spcPct val="160000"/>
              </a:lnSpc>
              <a:spcBef>
                <a:spcPts val="3000"/>
              </a:spcBef>
              <a:spcAft>
                <a:spcPts val="0"/>
              </a:spcAft>
              <a:buClr>
                <a:srgbClr val="161616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binary tree is </a:t>
            </a:r>
            <a:r>
              <a:rPr b="1"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complete</a:t>
            </a: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i.e. every level except the bottom-most level is completely filled and nodes of the bottom-most level are positioned as left as possible.</a:t>
            </a:r>
            <a:endParaRPr sz="13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6858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One of:</a:t>
            </a:r>
            <a:endParaRPr sz="13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Max-heap property: The key of every node is larger than or equal to its children.</a:t>
            </a:r>
            <a:endParaRPr sz="13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2286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161616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Min-heap property: The key of every node is smaller than or equal to its children.</a:t>
            </a:r>
            <a:endParaRPr sz="1350">
              <a:solidFill>
                <a:srgbClr val="16161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5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1"/>
          <p:cNvSpPr txBox="1"/>
          <p:nvPr>
            <p:ph type="title"/>
          </p:nvPr>
        </p:nvSpPr>
        <p:spPr>
          <a:xfrm>
            <a:off x="727650" y="577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Binary Tree</a:t>
            </a:r>
            <a:endParaRPr/>
          </a:p>
        </p:txBody>
      </p:sp>
      <p:pic>
        <p:nvPicPr>
          <p:cNvPr id="962" name="Google Shape;96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425" y="1798550"/>
            <a:ext cx="3897250" cy="192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50" y="1757975"/>
            <a:ext cx="4083775" cy="200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91"/>
          <p:cNvSpPr txBox="1"/>
          <p:nvPr/>
        </p:nvSpPr>
        <p:spPr>
          <a:xfrm>
            <a:off x="1605188" y="1428750"/>
            <a:ext cx="1177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✅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5" name="Google Shape;965;p91"/>
          <p:cNvSpPr txBox="1"/>
          <p:nvPr/>
        </p:nvSpPr>
        <p:spPr>
          <a:xfrm>
            <a:off x="6471288" y="1428750"/>
            <a:ext cx="1177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❌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92"/>
          <p:cNvSpPr txBox="1"/>
          <p:nvPr>
            <p:ph type="title"/>
          </p:nvPr>
        </p:nvSpPr>
        <p:spPr>
          <a:xfrm>
            <a:off x="727650" y="539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Array implementation (first index at 1)</a:t>
            </a:r>
            <a:endParaRPr/>
          </a:p>
        </p:txBody>
      </p:sp>
      <p:pic>
        <p:nvPicPr>
          <p:cNvPr id="971" name="Google Shape;97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1350" y="1346900"/>
            <a:ext cx="4205425" cy="28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588" y="4294925"/>
            <a:ext cx="42429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3" name="Google Shape;97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2986" y="1867700"/>
            <a:ext cx="1706175" cy="15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3"/>
          <p:cNvSpPr txBox="1"/>
          <p:nvPr>
            <p:ph type="title"/>
          </p:nvPr>
        </p:nvSpPr>
        <p:spPr>
          <a:xfrm>
            <a:off x="727650" y="556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Operations</a:t>
            </a:r>
            <a:endParaRPr/>
          </a:p>
        </p:txBody>
      </p:sp>
      <p:graphicFrame>
        <p:nvGraphicFramePr>
          <p:cNvPr id="979" name="Google Shape;979;p93"/>
          <p:cNvGraphicFramePr/>
          <p:nvPr/>
        </p:nvGraphicFramePr>
        <p:xfrm>
          <a:off x="1177350" y="14039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2413000"/>
                <a:gridCol w="2923875"/>
                <a:gridCol w="1902125"/>
              </a:tblGrid>
              <a:tr h="410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Operation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9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push(v)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Adds v to the (</a:t>
                      </a:r>
                      <a:r>
                        <a:rPr b="1" lang="en"/>
                        <a:t>max/min)-heap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O(log n)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peek( )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(max/min) element in the heap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O(1)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pop( 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Returns and removes (max/min) element in the (max/min)-heap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O(log n)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Numbers: integers and floats.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age = 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type(age) == </a:t>
            </a:r>
            <a: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weight_kg = </a:t>
            </a:r>
            <a: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60.75</a:t>
            </a:r>
            <a:br>
              <a:rPr lang="en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type(weight_kg) == </a:t>
            </a:r>
            <a:r>
              <a:rPr b="1" lang="en">
                <a:solidFill>
                  <a:srgbClr val="674EA7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endParaRPr b="1">
              <a:solidFill>
                <a:srgbClr val="674EA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27" y="1279225"/>
            <a:ext cx="5233251" cy="3864276"/>
          </a:xfrm>
          <a:prstGeom prst="rect">
            <a:avLst/>
          </a:prstGeom>
          <a:noFill/>
          <a:ln>
            <a:noFill/>
          </a:ln>
        </p:spPr>
      </p:pic>
      <p:sp>
        <p:nvSpPr>
          <p:cNvPr id="985" name="Google Shape;985;p94"/>
          <p:cNvSpPr txBox="1"/>
          <p:nvPr/>
        </p:nvSpPr>
        <p:spPr>
          <a:xfrm>
            <a:off x="2078250" y="649425"/>
            <a:ext cx="4987500" cy="5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Push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5"/>
          <p:cNvSpPr txBox="1"/>
          <p:nvPr/>
        </p:nvSpPr>
        <p:spPr>
          <a:xfrm>
            <a:off x="3216938" y="658100"/>
            <a:ext cx="29526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Pop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91" name="Google Shape;991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50" y="1414525"/>
            <a:ext cx="4593310" cy="36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96"/>
          <p:cNvSpPr txBox="1"/>
          <p:nvPr>
            <p:ph type="title"/>
          </p:nvPr>
        </p:nvSpPr>
        <p:spPr>
          <a:xfrm>
            <a:off x="727650" y="53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96"/>
          <p:cNvSpPr txBox="1"/>
          <p:nvPr>
            <p:ph idx="1" type="body"/>
          </p:nvPr>
        </p:nvSpPr>
        <p:spPr>
          <a:xfrm>
            <a:off x="1489375" y="1527800"/>
            <a:ext cx="6009300" cy="25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Given an array return largest kth element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Example: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Input: array [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], k =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3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Output: [9,8,6]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AutoNum type="arabicPeriod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Given a string return first k non repeating characters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○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Example</a:t>
            </a:r>
            <a:endParaRPr sz="1350">
              <a:solidFill>
                <a:srgbClr val="000000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Input string=</a:t>
            </a:r>
            <a:r>
              <a:rPr lang="en" sz="1350">
                <a:solidFill>
                  <a:srgbClr val="A3151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"ADCADR"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 k=</a:t>
            </a:r>
            <a:r>
              <a:rPr lang="en" sz="1350">
                <a:solidFill>
                  <a:srgbClr val="09885A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2</a:t>
            </a:r>
            <a:endParaRPr sz="1350">
              <a:solidFill>
                <a:srgbClr val="09885A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2" marL="13716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Char char="■"/>
            </a:pP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Output [</a:t>
            </a:r>
            <a:r>
              <a:rPr lang="en" sz="1350">
                <a:solidFill>
                  <a:srgbClr val="A3151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"C"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" sz="1350">
                <a:solidFill>
                  <a:srgbClr val="A31515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"R"</a:t>
            </a:r>
            <a:r>
              <a:rPr lang="en" sz="1350">
                <a:solidFill>
                  <a:srgbClr val="000000"/>
                </a:solidFill>
                <a:highlight>
                  <a:srgbClr val="FFFFFE"/>
                </a:highlight>
                <a:latin typeface="Arial"/>
                <a:ea typeface="Arial"/>
                <a:cs typeface="Arial"/>
                <a:sym typeface="Arial"/>
              </a:rPr>
              <a:t>]</a:t>
            </a:r>
            <a:endParaRPr sz="1350">
              <a:solidFill>
                <a:srgbClr val="09885A"/>
              </a:solidFill>
              <a:highlight>
                <a:srgbClr val="FFFF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97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98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Graphs</a:t>
            </a:r>
            <a:r>
              <a:rPr lang="en"/>
              <a:t> </a:t>
            </a:r>
            <a:endParaRPr/>
          </a:p>
        </p:txBody>
      </p:sp>
      <p:sp>
        <p:nvSpPr>
          <p:cNvPr id="1008" name="Google Shape;1008;p98"/>
          <p:cNvSpPr txBox="1"/>
          <p:nvPr>
            <p:ph idx="1" type="body"/>
          </p:nvPr>
        </p:nvSpPr>
        <p:spPr>
          <a:xfrm>
            <a:off x="769500" y="1578275"/>
            <a:ext cx="7688700" cy="31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العريضة</a:t>
            </a: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6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شناهوما Graphs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انواع Graphs؟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كيف يمكن تمثيلها؟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كيف  يمكن البحث  فيها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-"/>
            </a:pPr>
            <a:r>
              <a:rPr b="1" lang="en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اجيو نكوديو</a:t>
            </a:r>
            <a:endParaRPr b="1" sz="18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99"/>
          <p:cNvSpPr txBox="1"/>
          <p:nvPr>
            <p:ph idx="1" type="body"/>
          </p:nvPr>
        </p:nvSpPr>
        <p:spPr>
          <a:xfrm>
            <a:off x="2666825" y="1636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Google Shape;101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200" y="1411425"/>
            <a:ext cx="2379520" cy="27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99"/>
          <p:cNvSpPr/>
          <p:nvPr/>
        </p:nvSpPr>
        <p:spPr>
          <a:xfrm>
            <a:off x="1556200" y="17266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99"/>
          <p:cNvSpPr/>
          <p:nvPr/>
        </p:nvSpPr>
        <p:spPr>
          <a:xfrm>
            <a:off x="697075" y="22771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99"/>
          <p:cNvSpPr/>
          <p:nvPr/>
        </p:nvSpPr>
        <p:spPr>
          <a:xfrm>
            <a:off x="2752775" y="254450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99"/>
          <p:cNvSpPr/>
          <p:nvPr/>
        </p:nvSpPr>
        <p:spPr>
          <a:xfrm>
            <a:off x="1315675" y="27189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99"/>
          <p:cNvSpPr/>
          <p:nvPr/>
        </p:nvSpPr>
        <p:spPr>
          <a:xfrm>
            <a:off x="1006375" y="31222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99"/>
          <p:cNvSpPr/>
          <p:nvPr/>
        </p:nvSpPr>
        <p:spPr>
          <a:xfrm>
            <a:off x="1925125" y="3529775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99"/>
          <p:cNvSpPr/>
          <p:nvPr/>
        </p:nvSpPr>
        <p:spPr>
          <a:xfrm>
            <a:off x="2366875" y="17266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99"/>
          <p:cNvSpPr/>
          <p:nvPr/>
        </p:nvSpPr>
        <p:spPr>
          <a:xfrm>
            <a:off x="2034225" y="24244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3" name="Google Shape;1023;p99"/>
          <p:cNvCxnSpPr>
            <a:stCxn id="1015" idx="6"/>
            <a:endCxn id="1021" idx="2"/>
          </p:cNvCxnSpPr>
          <p:nvPr/>
        </p:nvCxnSpPr>
        <p:spPr>
          <a:xfrm>
            <a:off x="1865500" y="187395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99"/>
          <p:cNvCxnSpPr>
            <a:stCxn id="1017" idx="0"/>
            <a:endCxn id="1021" idx="5"/>
          </p:cNvCxnSpPr>
          <p:nvPr/>
        </p:nvCxnSpPr>
        <p:spPr>
          <a:xfrm rot="10800000">
            <a:off x="2630825" y="1978100"/>
            <a:ext cx="2766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99"/>
          <p:cNvCxnSpPr>
            <a:stCxn id="1022" idx="0"/>
            <a:endCxn id="1021" idx="3"/>
          </p:cNvCxnSpPr>
          <p:nvPr/>
        </p:nvCxnSpPr>
        <p:spPr>
          <a:xfrm flipH="1" rot="10800000">
            <a:off x="2188875" y="1978050"/>
            <a:ext cx="2232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99"/>
          <p:cNvCxnSpPr>
            <a:stCxn id="1017" idx="4"/>
            <a:endCxn id="1020" idx="7"/>
          </p:cNvCxnSpPr>
          <p:nvPr/>
        </p:nvCxnSpPr>
        <p:spPr>
          <a:xfrm flipH="1">
            <a:off x="2189225" y="2839100"/>
            <a:ext cx="7182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99"/>
          <p:cNvCxnSpPr>
            <a:stCxn id="1020" idx="0"/>
            <a:endCxn id="1022" idx="4"/>
          </p:cNvCxnSpPr>
          <p:nvPr/>
        </p:nvCxnSpPr>
        <p:spPr>
          <a:xfrm flipH="1" rot="10800000">
            <a:off x="2079775" y="2719175"/>
            <a:ext cx="109200" cy="8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99"/>
          <p:cNvCxnSpPr>
            <a:stCxn id="1016" idx="7"/>
          </p:cNvCxnSpPr>
          <p:nvPr/>
        </p:nvCxnSpPr>
        <p:spPr>
          <a:xfrm flipH="1" rot="10800000">
            <a:off x="961079" y="1873893"/>
            <a:ext cx="5871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99"/>
          <p:cNvCxnSpPr>
            <a:stCxn id="1019" idx="2"/>
            <a:endCxn id="1016" idx="3"/>
          </p:cNvCxnSpPr>
          <p:nvPr/>
        </p:nvCxnSpPr>
        <p:spPr>
          <a:xfrm rot="10800000">
            <a:off x="742375" y="2528550"/>
            <a:ext cx="264000" cy="7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99"/>
          <p:cNvCxnSpPr>
            <a:stCxn id="1020" idx="1"/>
            <a:endCxn id="1018" idx="5"/>
          </p:cNvCxnSpPr>
          <p:nvPr/>
        </p:nvCxnSpPr>
        <p:spPr>
          <a:xfrm rot="10800000">
            <a:off x="1579821" y="2970518"/>
            <a:ext cx="3906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99"/>
          <p:cNvCxnSpPr>
            <a:stCxn id="1020" idx="2"/>
            <a:endCxn id="1019" idx="5"/>
          </p:cNvCxnSpPr>
          <p:nvPr/>
        </p:nvCxnSpPr>
        <p:spPr>
          <a:xfrm rot="10800000">
            <a:off x="1270525" y="3373775"/>
            <a:ext cx="6546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99"/>
          <p:cNvCxnSpPr>
            <a:stCxn id="1018" idx="0"/>
            <a:endCxn id="1015" idx="4"/>
          </p:cNvCxnSpPr>
          <p:nvPr/>
        </p:nvCxnSpPr>
        <p:spPr>
          <a:xfrm flipH="1" rot="10800000">
            <a:off x="1470325" y="2021150"/>
            <a:ext cx="240600" cy="6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99"/>
          <p:cNvSpPr txBox="1"/>
          <p:nvPr/>
        </p:nvSpPr>
        <p:spPr>
          <a:xfrm>
            <a:off x="2599475" y="1165700"/>
            <a:ext cx="17757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ertice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العقدة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99"/>
          <p:cNvSpPr txBox="1"/>
          <p:nvPr/>
        </p:nvSpPr>
        <p:spPr>
          <a:xfrm>
            <a:off x="2909675" y="3394125"/>
            <a:ext cx="25083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dge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حافة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( Relation, distance, ressemblance, lien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...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35" name="Google Shape;1035;p99"/>
          <p:cNvCxnSpPr/>
          <p:nvPr/>
        </p:nvCxnSpPr>
        <p:spPr>
          <a:xfrm flipH="1">
            <a:off x="2752775" y="1508363"/>
            <a:ext cx="4731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99"/>
          <p:cNvCxnSpPr>
            <a:stCxn id="1034" idx="1"/>
          </p:cNvCxnSpPr>
          <p:nvPr/>
        </p:nvCxnSpPr>
        <p:spPr>
          <a:xfrm rot="10800000">
            <a:off x="2447075" y="3358725"/>
            <a:ext cx="462600" cy="2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99"/>
          <p:cNvSpPr txBox="1"/>
          <p:nvPr/>
        </p:nvSpPr>
        <p:spPr>
          <a:xfrm>
            <a:off x="1709525" y="4134550"/>
            <a:ext cx="890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 = (V,E)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99"/>
          <p:cNvSpPr txBox="1"/>
          <p:nvPr>
            <p:ph type="title"/>
          </p:nvPr>
        </p:nvSpPr>
        <p:spPr>
          <a:xfrm>
            <a:off x="7276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مقدمة</a:t>
            </a:r>
            <a:endParaRPr/>
          </a:p>
        </p:txBody>
      </p:sp>
      <p:sp>
        <p:nvSpPr>
          <p:cNvPr id="1039" name="Google Shape;1039;p99"/>
          <p:cNvSpPr txBox="1"/>
          <p:nvPr/>
        </p:nvSpPr>
        <p:spPr>
          <a:xfrm>
            <a:off x="5782188" y="4134550"/>
            <a:ext cx="2780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Graphs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>
                <a:latin typeface="Lato"/>
                <a:ea typeface="Lato"/>
                <a:cs typeface="Lato"/>
                <a:sym typeface="Lato"/>
              </a:rPr>
              <a:t>نوع خاص من Trees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0" name="Google Shape;1040;p99"/>
          <p:cNvCxnSpPr/>
          <p:nvPr/>
        </p:nvCxnSpPr>
        <p:spPr>
          <a:xfrm>
            <a:off x="4952263" y="1604375"/>
            <a:ext cx="13200" cy="29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041" name="Google Shape;1041;p99"/>
          <p:cNvSpPr txBox="1"/>
          <p:nvPr/>
        </p:nvSpPr>
        <p:spPr>
          <a:xfrm>
            <a:off x="3434125" y="2471000"/>
            <a:ext cx="890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Graph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99"/>
          <p:cNvSpPr txBox="1"/>
          <p:nvPr/>
        </p:nvSpPr>
        <p:spPr>
          <a:xfrm>
            <a:off x="5013675" y="2471000"/>
            <a:ext cx="8901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Trees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100"/>
          <p:cNvSpPr txBox="1"/>
          <p:nvPr>
            <p:ph idx="1" type="body"/>
          </p:nvPr>
        </p:nvSpPr>
        <p:spPr>
          <a:xfrm>
            <a:off x="-3414075" y="20018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00"/>
          <p:cNvSpPr/>
          <p:nvPr/>
        </p:nvSpPr>
        <p:spPr>
          <a:xfrm>
            <a:off x="2242000" y="17266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00"/>
          <p:cNvSpPr/>
          <p:nvPr/>
        </p:nvSpPr>
        <p:spPr>
          <a:xfrm>
            <a:off x="1382875" y="22771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00"/>
          <p:cNvSpPr/>
          <p:nvPr/>
        </p:nvSpPr>
        <p:spPr>
          <a:xfrm>
            <a:off x="3438575" y="254450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100"/>
          <p:cNvSpPr/>
          <p:nvPr/>
        </p:nvSpPr>
        <p:spPr>
          <a:xfrm>
            <a:off x="2001475" y="27189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00"/>
          <p:cNvSpPr/>
          <p:nvPr/>
        </p:nvSpPr>
        <p:spPr>
          <a:xfrm>
            <a:off x="1692175" y="31222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00"/>
          <p:cNvSpPr/>
          <p:nvPr/>
        </p:nvSpPr>
        <p:spPr>
          <a:xfrm>
            <a:off x="2610925" y="3529775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00"/>
          <p:cNvSpPr/>
          <p:nvPr/>
        </p:nvSpPr>
        <p:spPr>
          <a:xfrm>
            <a:off x="3052675" y="17266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00"/>
          <p:cNvSpPr/>
          <p:nvPr/>
        </p:nvSpPr>
        <p:spPr>
          <a:xfrm>
            <a:off x="2720025" y="2424450"/>
            <a:ext cx="3093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6" name="Google Shape;1056;p100"/>
          <p:cNvCxnSpPr>
            <a:stCxn id="1048" idx="6"/>
            <a:endCxn id="1054" idx="2"/>
          </p:cNvCxnSpPr>
          <p:nvPr/>
        </p:nvCxnSpPr>
        <p:spPr>
          <a:xfrm>
            <a:off x="2551300" y="187395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100"/>
          <p:cNvCxnSpPr>
            <a:stCxn id="1050" idx="0"/>
            <a:endCxn id="1054" idx="5"/>
          </p:cNvCxnSpPr>
          <p:nvPr/>
        </p:nvCxnSpPr>
        <p:spPr>
          <a:xfrm rot="10800000">
            <a:off x="3316625" y="1978100"/>
            <a:ext cx="2766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8" name="Google Shape;1058;p100"/>
          <p:cNvCxnSpPr>
            <a:stCxn id="1055" idx="0"/>
            <a:endCxn id="1054" idx="3"/>
          </p:cNvCxnSpPr>
          <p:nvPr/>
        </p:nvCxnSpPr>
        <p:spPr>
          <a:xfrm flipH="1" rot="10800000">
            <a:off x="2874675" y="1978050"/>
            <a:ext cx="2232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100"/>
          <p:cNvCxnSpPr>
            <a:stCxn id="1050" idx="4"/>
            <a:endCxn id="1053" idx="7"/>
          </p:cNvCxnSpPr>
          <p:nvPr/>
        </p:nvCxnSpPr>
        <p:spPr>
          <a:xfrm flipH="1">
            <a:off x="2875025" y="2839100"/>
            <a:ext cx="7182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" name="Google Shape;1060;p100"/>
          <p:cNvCxnSpPr>
            <a:stCxn id="1053" idx="0"/>
            <a:endCxn id="1055" idx="4"/>
          </p:cNvCxnSpPr>
          <p:nvPr/>
        </p:nvCxnSpPr>
        <p:spPr>
          <a:xfrm flipH="1" rot="10800000">
            <a:off x="2765575" y="2719175"/>
            <a:ext cx="109200" cy="8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100"/>
          <p:cNvCxnSpPr>
            <a:stCxn id="1049" idx="7"/>
          </p:cNvCxnSpPr>
          <p:nvPr/>
        </p:nvCxnSpPr>
        <p:spPr>
          <a:xfrm flipH="1" rot="10800000">
            <a:off x="1646879" y="1873893"/>
            <a:ext cx="5871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100"/>
          <p:cNvCxnSpPr>
            <a:stCxn id="1052" idx="2"/>
            <a:endCxn id="1049" idx="3"/>
          </p:cNvCxnSpPr>
          <p:nvPr/>
        </p:nvCxnSpPr>
        <p:spPr>
          <a:xfrm rot="10800000">
            <a:off x="1428175" y="2528550"/>
            <a:ext cx="264000" cy="7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100"/>
          <p:cNvCxnSpPr>
            <a:stCxn id="1053" idx="1"/>
            <a:endCxn id="1051" idx="5"/>
          </p:cNvCxnSpPr>
          <p:nvPr/>
        </p:nvCxnSpPr>
        <p:spPr>
          <a:xfrm rot="10800000">
            <a:off x="2265621" y="2970518"/>
            <a:ext cx="3906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100"/>
          <p:cNvCxnSpPr>
            <a:stCxn id="1053" idx="2"/>
            <a:endCxn id="1052" idx="5"/>
          </p:cNvCxnSpPr>
          <p:nvPr/>
        </p:nvCxnSpPr>
        <p:spPr>
          <a:xfrm rot="10800000">
            <a:off x="1956325" y="3373775"/>
            <a:ext cx="6546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100"/>
          <p:cNvCxnSpPr>
            <a:stCxn id="1051" idx="0"/>
            <a:endCxn id="1048" idx="4"/>
          </p:cNvCxnSpPr>
          <p:nvPr/>
        </p:nvCxnSpPr>
        <p:spPr>
          <a:xfrm flipH="1" rot="10800000">
            <a:off x="2156125" y="2021150"/>
            <a:ext cx="240600" cy="6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100"/>
          <p:cNvSpPr txBox="1"/>
          <p:nvPr/>
        </p:nvSpPr>
        <p:spPr>
          <a:xfrm>
            <a:off x="4572000" y="1829500"/>
            <a:ext cx="405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V= {V1,V2,V3,V4,V5,V6,V7,V8}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ato"/>
                <a:ea typeface="Lato"/>
                <a:cs typeface="Lato"/>
                <a:sym typeface="Lato"/>
              </a:rPr>
              <a:t>E={{V1,V2},{V1,V8},{V1,V5},{V2,V3}{V2,V4},{V3,V6},{V4,V6},{V5,V6},{V7,V8}}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7" name="Google Shape;1067;p100"/>
          <p:cNvSpPr txBox="1"/>
          <p:nvPr/>
        </p:nvSpPr>
        <p:spPr>
          <a:xfrm>
            <a:off x="1615525" y="2544488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100"/>
          <p:cNvSpPr txBox="1"/>
          <p:nvPr/>
        </p:nvSpPr>
        <p:spPr>
          <a:xfrm>
            <a:off x="2333725" y="2429913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100"/>
          <p:cNvSpPr txBox="1"/>
          <p:nvPr/>
        </p:nvSpPr>
        <p:spPr>
          <a:xfrm>
            <a:off x="3778650" y="2528538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100"/>
          <p:cNvSpPr txBox="1"/>
          <p:nvPr/>
        </p:nvSpPr>
        <p:spPr>
          <a:xfrm>
            <a:off x="1014075" y="1829500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100"/>
          <p:cNvSpPr txBox="1"/>
          <p:nvPr/>
        </p:nvSpPr>
        <p:spPr>
          <a:xfrm>
            <a:off x="2055975" y="1411725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100"/>
          <p:cNvSpPr txBox="1"/>
          <p:nvPr/>
        </p:nvSpPr>
        <p:spPr>
          <a:xfrm>
            <a:off x="3097875" y="1318650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100"/>
          <p:cNvSpPr txBox="1"/>
          <p:nvPr/>
        </p:nvSpPr>
        <p:spPr>
          <a:xfrm>
            <a:off x="2920375" y="3572925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100"/>
          <p:cNvSpPr txBox="1"/>
          <p:nvPr/>
        </p:nvSpPr>
        <p:spPr>
          <a:xfrm>
            <a:off x="1184275" y="3433400"/>
            <a:ext cx="4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100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خصائص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101"/>
          <p:cNvSpPr/>
          <p:nvPr/>
        </p:nvSpPr>
        <p:spPr>
          <a:xfrm>
            <a:off x="6280600" y="17266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01"/>
          <p:cNvSpPr/>
          <p:nvPr/>
        </p:nvSpPr>
        <p:spPr>
          <a:xfrm>
            <a:off x="5421475" y="22771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01"/>
          <p:cNvSpPr/>
          <p:nvPr/>
        </p:nvSpPr>
        <p:spPr>
          <a:xfrm>
            <a:off x="7477175" y="254450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01"/>
          <p:cNvSpPr/>
          <p:nvPr/>
        </p:nvSpPr>
        <p:spPr>
          <a:xfrm>
            <a:off x="6040075" y="27189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01"/>
          <p:cNvSpPr/>
          <p:nvPr/>
        </p:nvSpPr>
        <p:spPr>
          <a:xfrm>
            <a:off x="5730775" y="31222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01"/>
          <p:cNvSpPr/>
          <p:nvPr/>
        </p:nvSpPr>
        <p:spPr>
          <a:xfrm>
            <a:off x="6649525" y="352977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01"/>
          <p:cNvSpPr/>
          <p:nvPr/>
        </p:nvSpPr>
        <p:spPr>
          <a:xfrm>
            <a:off x="7091275" y="17266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01"/>
          <p:cNvSpPr/>
          <p:nvPr/>
        </p:nvSpPr>
        <p:spPr>
          <a:xfrm>
            <a:off x="6758625" y="242445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8" name="Google Shape;1088;p101"/>
          <p:cNvCxnSpPr>
            <a:stCxn id="1080" idx="6"/>
            <a:endCxn id="1086" idx="2"/>
          </p:cNvCxnSpPr>
          <p:nvPr/>
        </p:nvCxnSpPr>
        <p:spPr>
          <a:xfrm>
            <a:off x="6589900" y="1873950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101"/>
          <p:cNvCxnSpPr>
            <a:stCxn id="1082" idx="0"/>
            <a:endCxn id="1086" idx="5"/>
          </p:cNvCxnSpPr>
          <p:nvPr/>
        </p:nvCxnSpPr>
        <p:spPr>
          <a:xfrm rot="10800000">
            <a:off x="7355225" y="1978100"/>
            <a:ext cx="2766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0" name="Google Shape;1090;p101"/>
          <p:cNvCxnSpPr>
            <a:stCxn id="1087" idx="0"/>
            <a:endCxn id="1086" idx="3"/>
          </p:cNvCxnSpPr>
          <p:nvPr/>
        </p:nvCxnSpPr>
        <p:spPr>
          <a:xfrm flipH="1" rot="10800000">
            <a:off x="6913275" y="1978050"/>
            <a:ext cx="2232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101"/>
          <p:cNvCxnSpPr>
            <a:stCxn id="1082" idx="4"/>
            <a:endCxn id="1085" idx="7"/>
          </p:cNvCxnSpPr>
          <p:nvPr/>
        </p:nvCxnSpPr>
        <p:spPr>
          <a:xfrm flipH="1">
            <a:off x="6913625" y="2839100"/>
            <a:ext cx="718200" cy="73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101"/>
          <p:cNvCxnSpPr>
            <a:stCxn id="1085" idx="0"/>
            <a:endCxn id="1087" idx="4"/>
          </p:cNvCxnSpPr>
          <p:nvPr/>
        </p:nvCxnSpPr>
        <p:spPr>
          <a:xfrm flipH="1" rot="10800000">
            <a:off x="6804175" y="2719175"/>
            <a:ext cx="109200" cy="81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101"/>
          <p:cNvCxnSpPr>
            <a:stCxn id="1081" idx="7"/>
          </p:cNvCxnSpPr>
          <p:nvPr/>
        </p:nvCxnSpPr>
        <p:spPr>
          <a:xfrm flipH="1" rot="10800000">
            <a:off x="5685479" y="1873893"/>
            <a:ext cx="5871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101"/>
          <p:cNvCxnSpPr>
            <a:stCxn id="1084" idx="2"/>
            <a:endCxn id="1081" idx="3"/>
          </p:cNvCxnSpPr>
          <p:nvPr/>
        </p:nvCxnSpPr>
        <p:spPr>
          <a:xfrm rot="10800000">
            <a:off x="5466775" y="2528550"/>
            <a:ext cx="264000" cy="74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101"/>
          <p:cNvCxnSpPr>
            <a:stCxn id="1085" idx="1"/>
            <a:endCxn id="1083" idx="5"/>
          </p:cNvCxnSpPr>
          <p:nvPr/>
        </p:nvCxnSpPr>
        <p:spPr>
          <a:xfrm rot="10800000">
            <a:off x="6304221" y="2970518"/>
            <a:ext cx="390600" cy="6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101"/>
          <p:cNvCxnSpPr>
            <a:stCxn id="1085" idx="2"/>
            <a:endCxn id="1084" idx="5"/>
          </p:cNvCxnSpPr>
          <p:nvPr/>
        </p:nvCxnSpPr>
        <p:spPr>
          <a:xfrm rot="10800000">
            <a:off x="5994925" y="3373775"/>
            <a:ext cx="654600" cy="30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7" name="Google Shape;1097;p101"/>
          <p:cNvCxnSpPr>
            <a:stCxn id="1083" idx="0"/>
            <a:endCxn id="1080" idx="4"/>
          </p:cNvCxnSpPr>
          <p:nvPr/>
        </p:nvCxnSpPr>
        <p:spPr>
          <a:xfrm flipH="1" rot="10800000">
            <a:off x="6194725" y="2021150"/>
            <a:ext cx="240600" cy="6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8" name="Google Shape;1098;p101"/>
          <p:cNvSpPr txBox="1"/>
          <p:nvPr/>
        </p:nvSpPr>
        <p:spPr>
          <a:xfrm>
            <a:off x="5654125" y="2544488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101"/>
          <p:cNvSpPr txBox="1"/>
          <p:nvPr/>
        </p:nvSpPr>
        <p:spPr>
          <a:xfrm>
            <a:off x="6372325" y="2429913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0" name="Google Shape;1100;p101"/>
          <p:cNvSpPr txBox="1"/>
          <p:nvPr/>
        </p:nvSpPr>
        <p:spPr>
          <a:xfrm>
            <a:off x="7850625" y="2598238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1" name="Google Shape;1101;p101"/>
          <p:cNvSpPr txBox="1"/>
          <p:nvPr/>
        </p:nvSpPr>
        <p:spPr>
          <a:xfrm>
            <a:off x="5056913" y="1993700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V8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101"/>
          <p:cNvSpPr txBox="1"/>
          <p:nvPr/>
        </p:nvSpPr>
        <p:spPr>
          <a:xfrm>
            <a:off x="6116725" y="1395950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101"/>
          <p:cNvSpPr txBox="1"/>
          <p:nvPr/>
        </p:nvSpPr>
        <p:spPr>
          <a:xfrm>
            <a:off x="7136475" y="1318650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101"/>
          <p:cNvSpPr txBox="1"/>
          <p:nvPr/>
        </p:nvSpPr>
        <p:spPr>
          <a:xfrm>
            <a:off x="6958975" y="3572925"/>
            <a:ext cx="462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V6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101"/>
          <p:cNvSpPr txBox="1"/>
          <p:nvPr/>
        </p:nvSpPr>
        <p:spPr>
          <a:xfrm>
            <a:off x="5268225" y="3302225"/>
            <a:ext cx="462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V7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101"/>
          <p:cNvSpPr/>
          <p:nvPr/>
        </p:nvSpPr>
        <p:spPr>
          <a:xfrm>
            <a:off x="2466575" y="164197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01"/>
          <p:cNvSpPr/>
          <p:nvPr/>
        </p:nvSpPr>
        <p:spPr>
          <a:xfrm>
            <a:off x="1607450" y="219247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01"/>
          <p:cNvSpPr/>
          <p:nvPr/>
        </p:nvSpPr>
        <p:spPr>
          <a:xfrm>
            <a:off x="3663150" y="245982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01"/>
          <p:cNvSpPr/>
          <p:nvPr/>
        </p:nvSpPr>
        <p:spPr>
          <a:xfrm>
            <a:off x="2466575" y="3204800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01"/>
          <p:cNvSpPr/>
          <p:nvPr/>
        </p:nvSpPr>
        <p:spPr>
          <a:xfrm>
            <a:off x="3277250" y="164197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01"/>
          <p:cNvSpPr/>
          <p:nvPr/>
        </p:nvSpPr>
        <p:spPr>
          <a:xfrm>
            <a:off x="2792200" y="2339775"/>
            <a:ext cx="3093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101"/>
          <p:cNvCxnSpPr>
            <a:stCxn id="1106" idx="6"/>
            <a:endCxn id="1110" idx="2"/>
          </p:cNvCxnSpPr>
          <p:nvPr/>
        </p:nvCxnSpPr>
        <p:spPr>
          <a:xfrm>
            <a:off x="2775875" y="1789275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3" name="Google Shape;1113;p101"/>
          <p:cNvCxnSpPr>
            <a:stCxn id="1106" idx="3"/>
            <a:endCxn id="1107" idx="7"/>
          </p:cNvCxnSpPr>
          <p:nvPr/>
        </p:nvCxnSpPr>
        <p:spPr>
          <a:xfrm flipH="1">
            <a:off x="1871371" y="1893432"/>
            <a:ext cx="6405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4" name="Google Shape;1114;p101"/>
          <p:cNvCxnSpPr>
            <a:stCxn id="1107" idx="4"/>
          </p:cNvCxnSpPr>
          <p:nvPr/>
        </p:nvCxnSpPr>
        <p:spPr>
          <a:xfrm>
            <a:off x="1762100" y="2487075"/>
            <a:ext cx="7734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5" name="Google Shape;1115;p101"/>
          <p:cNvCxnSpPr>
            <a:stCxn id="1106" idx="4"/>
            <a:endCxn id="1111" idx="2"/>
          </p:cNvCxnSpPr>
          <p:nvPr/>
        </p:nvCxnSpPr>
        <p:spPr>
          <a:xfrm>
            <a:off x="2621225" y="1936575"/>
            <a:ext cx="1710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6" name="Google Shape;1116;p101"/>
          <p:cNvCxnSpPr>
            <a:stCxn id="1106" idx="6"/>
            <a:endCxn id="1110" idx="2"/>
          </p:cNvCxnSpPr>
          <p:nvPr/>
        </p:nvCxnSpPr>
        <p:spPr>
          <a:xfrm>
            <a:off x="2775875" y="1789275"/>
            <a:ext cx="50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7" name="Google Shape;1117;p101"/>
          <p:cNvCxnSpPr>
            <a:stCxn id="1111" idx="7"/>
            <a:endCxn id="1110" idx="4"/>
          </p:cNvCxnSpPr>
          <p:nvPr/>
        </p:nvCxnSpPr>
        <p:spPr>
          <a:xfrm flipH="1" rot="10800000">
            <a:off x="3056204" y="1936518"/>
            <a:ext cx="3756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8" name="Google Shape;1118;p101"/>
          <p:cNvCxnSpPr>
            <a:stCxn id="1109" idx="5"/>
            <a:endCxn id="1108" idx="3"/>
          </p:cNvCxnSpPr>
          <p:nvPr/>
        </p:nvCxnSpPr>
        <p:spPr>
          <a:xfrm flipH="1" rot="10800000">
            <a:off x="2730579" y="2711357"/>
            <a:ext cx="9780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9" name="Google Shape;1119;p101"/>
          <p:cNvCxnSpPr>
            <a:stCxn id="1111" idx="3"/>
            <a:endCxn id="1109" idx="0"/>
          </p:cNvCxnSpPr>
          <p:nvPr/>
        </p:nvCxnSpPr>
        <p:spPr>
          <a:xfrm flipH="1">
            <a:off x="2621196" y="2591232"/>
            <a:ext cx="2163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0" name="Google Shape;1120;p101"/>
          <p:cNvCxnSpPr>
            <a:stCxn id="1111" idx="1"/>
            <a:endCxn id="1106" idx="5"/>
          </p:cNvCxnSpPr>
          <p:nvPr/>
        </p:nvCxnSpPr>
        <p:spPr>
          <a:xfrm rot="10800000">
            <a:off x="2730696" y="1893318"/>
            <a:ext cx="1068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1" name="Google Shape;1121;p101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انواع</a:t>
            </a:r>
            <a:endParaRPr/>
          </a:p>
        </p:txBody>
      </p:sp>
      <p:sp>
        <p:nvSpPr>
          <p:cNvPr id="1122" name="Google Shape;1122;p101"/>
          <p:cNvSpPr txBox="1"/>
          <p:nvPr/>
        </p:nvSpPr>
        <p:spPr>
          <a:xfrm>
            <a:off x="1587100" y="4006675"/>
            <a:ext cx="27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Directed (موجه)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3" name="Google Shape;1123;p101"/>
          <p:cNvSpPr txBox="1"/>
          <p:nvPr/>
        </p:nvSpPr>
        <p:spPr>
          <a:xfrm>
            <a:off x="5243875" y="4037300"/>
            <a:ext cx="27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Und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irected ( غير موجه)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24" name="Google Shape;1124;p101"/>
          <p:cNvCxnSpPr>
            <a:endCxn id="1108" idx="0"/>
          </p:cNvCxnSpPr>
          <p:nvPr/>
        </p:nvCxnSpPr>
        <p:spPr>
          <a:xfrm>
            <a:off x="3567300" y="1873925"/>
            <a:ext cx="250500" cy="58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02"/>
          <p:cNvSpPr/>
          <p:nvPr/>
        </p:nvSpPr>
        <p:spPr>
          <a:xfrm>
            <a:off x="1514884" y="1334455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02"/>
          <p:cNvSpPr/>
          <p:nvPr/>
        </p:nvSpPr>
        <p:spPr>
          <a:xfrm>
            <a:off x="756823" y="188495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02"/>
          <p:cNvSpPr/>
          <p:nvPr/>
        </p:nvSpPr>
        <p:spPr>
          <a:xfrm>
            <a:off x="2570699" y="215230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02"/>
          <p:cNvSpPr/>
          <p:nvPr/>
        </p:nvSpPr>
        <p:spPr>
          <a:xfrm>
            <a:off x="1514884" y="2897277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02"/>
          <p:cNvSpPr/>
          <p:nvPr/>
        </p:nvSpPr>
        <p:spPr>
          <a:xfrm>
            <a:off x="2230195" y="1334455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02"/>
          <p:cNvSpPr/>
          <p:nvPr/>
        </p:nvSpPr>
        <p:spPr>
          <a:xfrm>
            <a:off x="1802204" y="203225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5" name="Google Shape;1135;p102"/>
          <p:cNvCxnSpPr>
            <a:stCxn id="1129" idx="6"/>
            <a:endCxn id="1133" idx="2"/>
          </p:cNvCxnSpPr>
          <p:nvPr/>
        </p:nvCxnSpPr>
        <p:spPr>
          <a:xfrm>
            <a:off x="1787884" y="148175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102"/>
          <p:cNvCxnSpPr>
            <a:stCxn id="1131" idx="0"/>
            <a:endCxn id="1133" idx="5"/>
          </p:cNvCxnSpPr>
          <p:nvPr/>
        </p:nvCxnSpPr>
        <p:spPr>
          <a:xfrm rot="10800000">
            <a:off x="2463299" y="1585904"/>
            <a:ext cx="2439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7" name="Google Shape;1137;p102"/>
          <p:cNvCxnSpPr>
            <a:stCxn id="1129" idx="3"/>
            <a:endCxn id="1130" idx="7"/>
          </p:cNvCxnSpPr>
          <p:nvPr/>
        </p:nvCxnSpPr>
        <p:spPr>
          <a:xfrm flipH="1">
            <a:off x="989964" y="1585912"/>
            <a:ext cx="5649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8" name="Google Shape;1138;p102"/>
          <p:cNvCxnSpPr>
            <a:stCxn id="1130" idx="4"/>
          </p:cNvCxnSpPr>
          <p:nvPr/>
        </p:nvCxnSpPr>
        <p:spPr>
          <a:xfrm>
            <a:off x="893323" y="2179554"/>
            <a:ext cx="6825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9" name="Google Shape;1139;p102"/>
          <p:cNvCxnSpPr>
            <a:stCxn id="1129" idx="4"/>
            <a:endCxn id="1134" idx="2"/>
          </p:cNvCxnSpPr>
          <p:nvPr/>
        </p:nvCxnSpPr>
        <p:spPr>
          <a:xfrm>
            <a:off x="1651384" y="1629055"/>
            <a:ext cx="1509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0" name="Google Shape;1140;p102"/>
          <p:cNvCxnSpPr>
            <a:stCxn id="1129" idx="6"/>
            <a:endCxn id="1133" idx="2"/>
          </p:cNvCxnSpPr>
          <p:nvPr/>
        </p:nvCxnSpPr>
        <p:spPr>
          <a:xfrm>
            <a:off x="1787884" y="148175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1" name="Google Shape;1141;p102"/>
          <p:cNvCxnSpPr>
            <a:stCxn id="1134" idx="7"/>
            <a:endCxn id="1133" idx="4"/>
          </p:cNvCxnSpPr>
          <p:nvPr/>
        </p:nvCxnSpPr>
        <p:spPr>
          <a:xfrm flipH="1" rot="10800000">
            <a:off x="2035224" y="1628997"/>
            <a:ext cx="3315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2" name="Google Shape;1142;p102"/>
          <p:cNvCxnSpPr>
            <a:stCxn id="1132" idx="5"/>
            <a:endCxn id="1131" idx="3"/>
          </p:cNvCxnSpPr>
          <p:nvPr/>
        </p:nvCxnSpPr>
        <p:spPr>
          <a:xfrm flipH="1" rot="10800000">
            <a:off x="1747904" y="2403834"/>
            <a:ext cx="8628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102"/>
          <p:cNvCxnSpPr>
            <a:stCxn id="1134" idx="3"/>
            <a:endCxn id="1132" idx="0"/>
          </p:cNvCxnSpPr>
          <p:nvPr/>
        </p:nvCxnSpPr>
        <p:spPr>
          <a:xfrm flipH="1">
            <a:off x="1651384" y="2283711"/>
            <a:ext cx="190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4" name="Google Shape;1144;p102"/>
          <p:cNvSpPr txBox="1"/>
          <p:nvPr/>
        </p:nvSpPr>
        <p:spPr>
          <a:xfrm rot="-2091295">
            <a:off x="911172" y="1417670"/>
            <a:ext cx="544357" cy="3318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300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102"/>
          <p:cNvSpPr txBox="1"/>
          <p:nvPr/>
        </p:nvSpPr>
        <p:spPr>
          <a:xfrm rot="-3521080">
            <a:off x="1859111" y="1623371"/>
            <a:ext cx="477924" cy="190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130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102"/>
          <p:cNvSpPr txBox="1"/>
          <p:nvPr/>
        </p:nvSpPr>
        <p:spPr>
          <a:xfrm rot="4665">
            <a:off x="1787799" y="1216400"/>
            <a:ext cx="44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178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7" name="Google Shape;1147;p102"/>
          <p:cNvSpPr txBox="1"/>
          <p:nvPr/>
        </p:nvSpPr>
        <p:spPr>
          <a:xfrm rot="-4419402">
            <a:off x="1347122" y="2333108"/>
            <a:ext cx="587437" cy="3064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165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8" name="Google Shape;1148;p102"/>
          <p:cNvSpPr txBox="1"/>
          <p:nvPr/>
        </p:nvSpPr>
        <p:spPr>
          <a:xfrm rot="3191452">
            <a:off x="820203" y="2564323"/>
            <a:ext cx="565800" cy="3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300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9" name="Google Shape;1149;p102"/>
          <p:cNvSpPr txBox="1"/>
          <p:nvPr/>
        </p:nvSpPr>
        <p:spPr>
          <a:xfrm rot="-2347454">
            <a:off x="2092169" y="2559626"/>
            <a:ext cx="549125" cy="3291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300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0" name="Google Shape;1150;p102"/>
          <p:cNvSpPr txBox="1"/>
          <p:nvPr/>
        </p:nvSpPr>
        <p:spPr>
          <a:xfrm rot="3809289">
            <a:off x="2420112" y="1729848"/>
            <a:ext cx="577979" cy="3122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300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102"/>
          <p:cNvSpPr/>
          <p:nvPr/>
        </p:nvSpPr>
        <p:spPr>
          <a:xfrm>
            <a:off x="4309365" y="1274805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02"/>
          <p:cNvSpPr/>
          <p:nvPr/>
        </p:nvSpPr>
        <p:spPr>
          <a:xfrm>
            <a:off x="3551303" y="182530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02"/>
          <p:cNvSpPr/>
          <p:nvPr/>
        </p:nvSpPr>
        <p:spPr>
          <a:xfrm>
            <a:off x="5365179" y="2092653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02"/>
          <p:cNvSpPr/>
          <p:nvPr/>
        </p:nvSpPr>
        <p:spPr>
          <a:xfrm>
            <a:off x="4309365" y="2837627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02"/>
          <p:cNvSpPr/>
          <p:nvPr/>
        </p:nvSpPr>
        <p:spPr>
          <a:xfrm>
            <a:off x="5024675" y="1274805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02"/>
          <p:cNvSpPr/>
          <p:nvPr/>
        </p:nvSpPr>
        <p:spPr>
          <a:xfrm>
            <a:off x="4596684" y="197260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7" name="Google Shape;1157;p102"/>
          <p:cNvCxnSpPr>
            <a:stCxn id="1151" idx="6"/>
            <a:endCxn id="1155" idx="2"/>
          </p:cNvCxnSpPr>
          <p:nvPr/>
        </p:nvCxnSpPr>
        <p:spPr>
          <a:xfrm>
            <a:off x="4582365" y="142210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102"/>
          <p:cNvCxnSpPr>
            <a:stCxn id="1153" idx="0"/>
            <a:endCxn id="1155" idx="5"/>
          </p:cNvCxnSpPr>
          <p:nvPr/>
        </p:nvCxnSpPr>
        <p:spPr>
          <a:xfrm rot="10800000">
            <a:off x="5257779" y="1526253"/>
            <a:ext cx="2439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102"/>
          <p:cNvCxnSpPr>
            <a:stCxn id="1151" idx="3"/>
            <a:endCxn id="1152" idx="7"/>
          </p:cNvCxnSpPr>
          <p:nvPr/>
        </p:nvCxnSpPr>
        <p:spPr>
          <a:xfrm flipH="1">
            <a:off x="3784445" y="1526262"/>
            <a:ext cx="5649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0" name="Google Shape;1160;p102"/>
          <p:cNvCxnSpPr>
            <a:stCxn id="1152" idx="4"/>
          </p:cNvCxnSpPr>
          <p:nvPr/>
        </p:nvCxnSpPr>
        <p:spPr>
          <a:xfrm>
            <a:off x="3687803" y="2119904"/>
            <a:ext cx="682500" cy="77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1" name="Google Shape;1161;p102"/>
          <p:cNvCxnSpPr>
            <a:stCxn id="1151" idx="4"/>
            <a:endCxn id="1156" idx="2"/>
          </p:cNvCxnSpPr>
          <p:nvPr/>
        </p:nvCxnSpPr>
        <p:spPr>
          <a:xfrm>
            <a:off x="4445865" y="1569405"/>
            <a:ext cx="1509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2" name="Google Shape;1162;p102"/>
          <p:cNvCxnSpPr>
            <a:stCxn id="1151" idx="6"/>
            <a:endCxn id="1155" idx="2"/>
          </p:cNvCxnSpPr>
          <p:nvPr/>
        </p:nvCxnSpPr>
        <p:spPr>
          <a:xfrm>
            <a:off x="4582365" y="1422105"/>
            <a:ext cx="44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3" name="Google Shape;1163;p102"/>
          <p:cNvCxnSpPr>
            <a:stCxn id="1156" idx="7"/>
            <a:endCxn id="1155" idx="4"/>
          </p:cNvCxnSpPr>
          <p:nvPr/>
        </p:nvCxnSpPr>
        <p:spPr>
          <a:xfrm flipH="1" rot="10800000">
            <a:off x="4829704" y="1569347"/>
            <a:ext cx="3315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4" name="Google Shape;1164;p102"/>
          <p:cNvCxnSpPr>
            <a:stCxn id="1154" idx="5"/>
            <a:endCxn id="1153" idx="3"/>
          </p:cNvCxnSpPr>
          <p:nvPr/>
        </p:nvCxnSpPr>
        <p:spPr>
          <a:xfrm flipH="1" rot="10800000">
            <a:off x="4542385" y="2344184"/>
            <a:ext cx="862800" cy="74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5" name="Google Shape;1165;p102"/>
          <p:cNvCxnSpPr>
            <a:stCxn id="1156" idx="3"/>
            <a:endCxn id="1154" idx="0"/>
          </p:cNvCxnSpPr>
          <p:nvPr/>
        </p:nvCxnSpPr>
        <p:spPr>
          <a:xfrm flipH="1">
            <a:off x="4445864" y="2224061"/>
            <a:ext cx="190800" cy="6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6" name="Google Shape;1166;p102"/>
          <p:cNvCxnSpPr>
            <a:stCxn id="1156" idx="1"/>
            <a:endCxn id="1151" idx="5"/>
          </p:cNvCxnSpPr>
          <p:nvPr/>
        </p:nvCxnSpPr>
        <p:spPr>
          <a:xfrm rot="10800000">
            <a:off x="4542464" y="1526147"/>
            <a:ext cx="942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7" name="Google Shape;1167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375" y="1414237"/>
            <a:ext cx="2853125" cy="2935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68" name="Google Shape;1168;p102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انواع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02"/>
          <p:cNvSpPr txBox="1"/>
          <p:nvPr/>
        </p:nvSpPr>
        <p:spPr>
          <a:xfrm>
            <a:off x="491550" y="3266950"/>
            <a:ext cx="22986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Weighted (موزون)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102"/>
          <p:cNvSpPr txBox="1"/>
          <p:nvPr/>
        </p:nvSpPr>
        <p:spPr>
          <a:xfrm>
            <a:off x="3114776" y="3266950"/>
            <a:ext cx="2853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Unw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eighted ( غير موزون)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75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50" y="1955000"/>
            <a:ext cx="6169901" cy="1900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6" name="Google Shape;1176;p103"/>
          <p:cNvSpPr txBox="1"/>
          <p:nvPr/>
        </p:nvSpPr>
        <p:spPr>
          <a:xfrm>
            <a:off x="7207625" y="1853850"/>
            <a:ext cx="16935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 u="sng">
                <a:latin typeface="Lato"/>
                <a:ea typeface="Lato"/>
                <a:cs typeface="Lato"/>
                <a:sym typeface="Lato"/>
              </a:rPr>
              <a:t>  </a:t>
            </a:r>
            <a:r>
              <a:rPr b="1" lang="en" u="sng">
                <a:latin typeface="Lato"/>
                <a:ea typeface="Lato"/>
                <a:cs typeface="Lato"/>
                <a:sym typeface="Lato"/>
              </a:rPr>
              <a:t> </a:t>
            </a:r>
            <a:endParaRPr b="1"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103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Graphs: </a:t>
            </a:r>
            <a:r>
              <a:rPr lang="en"/>
              <a:t>انواع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03"/>
          <p:cNvSpPr txBox="1"/>
          <p:nvPr/>
        </p:nvSpPr>
        <p:spPr>
          <a:xfrm>
            <a:off x="1658015" y="4084875"/>
            <a:ext cx="2676000" cy="7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Connected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 (متصل)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103"/>
          <p:cNvSpPr txBox="1"/>
          <p:nvPr/>
        </p:nvSpPr>
        <p:spPr>
          <a:xfrm>
            <a:off x="4840174" y="4084875"/>
            <a:ext cx="3430200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Disconnected </a:t>
            </a:r>
            <a:r>
              <a:rPr b="1" lang="en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(غير متصل) Graph</a:t>
            </a:r>
            <a:endParaRPr b="1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727650" y="1873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Arrays (list)</a:t>
            </a:r>
            <a:endParaRPr sz="3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104"/>
          <p:cNvSpPr/>
          <p:nvPr/>
        </p:nvSpPr>
        <p:spPr>
          <a:xfrm>
            <a:off x="5935150" y="3275275"/>
            <a:ext cx="3906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85" name="Google Shape;1185;p104"/>
          <p:cNvCxnSpPr>
            <a:stCxn id="1186" idx="0"/>
            <a:endCxn id="1187" idx="2"/>
          </p:cNvCxnSpPr>
          <p:nvPr/>
        </p:nvCxnSpPr>
        <p:spPr>
          <a:xfrm flipH="1" rot="10800000">
            <a:off x="5159575" y="1873950"/>
            <a:ext cx="775500" cy="55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8" name="Google Shape;1188;p104"/>
          <p:cNvCxnSpPr>
            <a:stCxn id="1189" idx="0"/>
            <a:endCxn id="1190" idx="4"/>
          </p:cNvCxnSpPr>
          <p:nvPr/>
        </p:nvCxnSpPr>
        <p:spPr>
          <a:xfrm rot="10800000">
            <a:off x="7861600" y="2021275"/>
            <a:ext cx="12900" cy="13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104"/>
          <p:cNvCxnSpPr>
            <a:stCxn id="1189" idx="2"/>
            <a:endCxn id="1184" idx="5"/>
          </p:cNvCxnSpPr>
          <p:nvPr/>
        </p:nvCxnSpPr>
        <p:spPr>
          <a:xfrm flipH="1">
            <a:off x="6268600" y="3493675"/>
            <a:ext cx="1410600" cy="3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104"/>
          <p:cNvCxnSpPr>
            <a:stCxn id="1190" idx="3"/>
            <a:endCxn id="1184" idx="7"/>
          </p:cNvCxnSpPr>
          <p:nvPr/>
        </p:nvCxnSpPr>
        <p:spPr>
          <a:xfrm flipH="1">
            <a:off x="6268502" y="1978107"/>
            <a:ext cx="1455000" cy="13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104"/>
          <p:cNvCxnSpPr>
            <a:stCxn id="1184" idx="1"/>
            <a:endCxn id="1186" idx="4"/>
          </p:cNvCxnSpPr>
          <p:nvPr/>
        </p:nvCxnSpPr>
        <p:spPr>
          <a:xfrm rot="10800000">
            <a:off x="5159552" y="2719018"/>
            <a:ext cx="8328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6" name="Google Shape;1186;p104"/>
          <p:cNvSpPr/>
          <p:nvPr/>
        </p:nvSpPr>
        <p:spPr>
          <a:xfrm>
            <a:off x="4964275" y="2424450"/>
            <a:ext cx="3906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90" name="Google Shape;1190;p104"/>
          <p:cNvSpPr/>
          <p:nvPr/>
        </p:nvSpPr>
        <p:spPr>
          <a:xfrm>
            <a:off x="7666300" y="1726650"/>
            <a:ext cx="3906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87" name="Google Shape;1187;p104"/>
          <p:cNvSpPr/>
          <p:nvPr/>
        </p:nvSpPr>
        <p:spPr>
          <a:xfrm>
            <a:off x="5935150" y="1726650"/>
            <a:ext cx="3906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9" name="Google Shape;1189;p104"/>
          <p:cNvSpPr/>
          <p:nvPr/>
        </p:nvSpPr>
        <p:spPr>
          <a:xfrm>
            <a:off x="7679200" y="3346375"/>
            <a:ext cx="390600" cy="294600"/>
          </a:xfrm>
          <a:prstGeom prst="ellipse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94" name="Google Shape;1194;p104"/>
          <p:cNvCxnSpPr>
            <a:stCxn id="1190" idx="2"/>
            <a:endCxn id="1187" idx="6"/>
          </p:cNvCxnSpPr>
          <p:nvPr/>
        </p:nvCxnSpPr>
        <p:spPr>
          <a:xfrm rot="10800000">
            <a:off x="6325900" y="1873950"/>
            <a:ext cx="134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104"/>
          <p:cNvCxnSpPr>
            <a:stCxn id="1184" idx="0"/>
            <a:endCxn id="1187" idx="4"/>
          </p:cNvCxnSpPr>
          <p:nvPr/>
        </p:nvCxnSpPr>
        <p:spPr>
          <a:xfrm rot="10800000">
            <a:off x="6130450" y="2021275"/>
            <a:ext cx="0" cy="12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6" name="Google Shape;1196;p104"/>
          <p:cNvSpPr txBox="1"/>
          <p:nvPr/>
        </p:nvSpPr>
        <p:spPr>
          <a:xfrm>
            <a:off x="847600" y="1390650"/>
            <a:ext cx="4116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highlight>
                <a:srgbClr val="FF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7" name="Google Shape;1197;p104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representation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Adjacency Matrix 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98" name="Google Shape;1198;p104"/>
          <p:cNvGraphicFramePr/>
          <p:nvPr/>
        </p:nvGraphicFramePr>
        <p:xfrm>
          <a:off x="1599850" y="197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376725"/>
                <a:gridCol w="376725"/>
                <a:gridCol w="376725"/>
                <a:gridCol w="376725"/>
                <a:gridCol w="376725"/>
                <a:gridCol w="376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i/j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0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05"/>
          <p:cNvSpPr txBox="1"/>
          <p:nvPr/>
        </p:nvSpPr>
        <p:spPr>
          <a:xfrm>
            <a:off x="1849475" y="1875100"/>
            <a:ext cx="5063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105"/>
          <p:cNvSpPr txBox="1"/>
          <p:nvPr>
            <p:ph type="title"/>
          </p:nvPr>
        </p:nvSpPr>
        <p:spPr>
          <a:xfrm>
            <a:off x="729450" y="601150"/>
            <a:ext cx="673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representation </a:t>
            </a:r>
            <a:r>
              <a:rPr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Adjacency List </a:t>
            </a:r>
            <a:endParaRPr/>
          </a:p>
        </p:txBody>
      </p:sp>
      <p:sp>
        <p:nvSpPr>
          <p:cNvPr id="1205" name="Google Shape;1205;p105"/>
          <p:cNvSpPr/>
          <p:nvPr/>
        </p:nvSpPr>
        <p:spPr>
          <a:xfrm>
            <a:off x="6473259" y="1990005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06" name="Google Shape;1206;p105"/>
          <p:cNvSpPr/>
          <p:nvPr/>
        </p:nvSpPr>
        <p:spPr>
          <a:xfrm>
            <a:off x="6155598" y="2915942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07" name="Google Shape;1207;p105"/>
          <p:cNvSpPr/>
          <p:nvPr/>
        </p:nvSpPr>
        <p:spPr>
          <a:xfrm>
            <a:off x="8589249" y="351195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08" name="Google Shape;1208;p105"/>
          <p:cNvSpPr/>
          <p:nvPr/>
        </p:nvSpPr>
        <p:spPr>
          <a:xfrm>
            <a:off x="7383522" y="4089677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209" name="Google Shape;1209;p105"/>
          <p:cNvSpPr/>
          <p:nvPr/>
        </p:nvSpPr>
        <p:spPr>
          <a:xfrm>
            <a:off x="8359245" y="2360418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10" name="Google Shape;1210;p105"/>
          <p:cNvSpPr/>
          <p:nvPr/>
        </p:nvSpPr>
        <p:spPr>
          <a:xfrm>
            <a:off x="6811041" y="3284654"/>
            <a:ext cx="273000" cy="294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211" name="Google Shape;1211;p105"/>
          <p:cNvCxnSpPr>
            <a:stCxn id="1205" idx="3"/>
            <a:endCxn id="1206" idx="7"/>
          </p:cNvCxnSpPr>
          <p:nvPr/>
        </p:nvCxnSpPr>
        <p:spPr>
          <a:xfrm flipH="1">
            <a:off x="6388739" y="2241462"/>
            <a:ext cx="124500" cy="7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105"/>
          <p:cNvCxnSpPr>
            <a:stCxn id="1206" idx="4"/>
            <a:endCxn id="1210" idx="2"/>
          </p:cNvCxnSpPr>
          <p:nvPr/>
        </p:nvCxnSpPr>
        <p:spPr>
          <a:xfrm>
            <a:off x="6292098" y="3210542"/>
            <a:ext cx="519000" cy="22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3" name="Google Shape;1213;p105"/>
          <p:cNvCxnSpPr>
            <a:stCxn id="1209" idx="4"/>
            <a:endCxn id="1210" idx="7"/>
          </p:cNvCxnSpPr>
          <p:nvPr/>
        </p:nvCxnSpPr>
        <p:spPr>
          <a:xfrm flipH="1">
            <a:off x="7044045" y="2655018"/>
            <a:ext cx="1451700" cy="6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4" name="Google Shape;1214;p105"/>
          <p:cNvCxnSpPr>
            <a:stCxn id="1208" idx="5"/>
            <a:endCxn id="1207" idx="3"/>
          </p:cNvCxnSpPr>
          <p:nvPr/>
        </p:nvCxnSpPr>
        <p:spPr>
          <a:xfrm flipH="1" rot="10800000">
            <a:off x="7616542" y="3763334"/>
            <a:ext cx="1012800" cy="57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5" name="Google Shape;1215;p105"/>
          <p:cNvCxnSpPr>
            <a:stCxn id="1210" idx="3"/>
            <a:endCxn id="1208" idx="2"/>
          </p:cNvCxnSpPr>
          <p:nvPr/>
        </p:nvCxnSpPr>
        <p:spPr>
          <a:xfrm>
            <a:off x="6851021" y="3536111"/>
            <a:ext cx="532500" cy="7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6" name="Google Shape;1216;p105"/>
          <p:cNvSpPr txBox="1"/>
          <p:nvPr/>
        </p:nvSpPr>
        <p:spPr>
          <a:xfrm rot="-4851757">
            <a:off x="6083291" y="2308778"/>
            <a:ext cx="504401" cy="3318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3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7" name="Google Shape;1217;p105"/>
          <p:cNvSpPr txBox="1"/>
          <p:nvPr/>
        </p:nvSpPr>
        <p:spPr>
          <a:xfrm rot="-1583287">
            <a:off x="7281073" y="2808613"/>
            <a:ext cx="477895" cy="190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1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8" name="Google Shape;1218;p105"/>
          <p:cNvSpPr txBox="1"/>
          <p:nvPr/>
        </p:nvSpPr>
        <p:spPr>
          <a:xfrm rot="4665">
            <a:off x="7084149" y="1956425"/>
            <a:ext cx="4422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5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105"/>
          <p:cNvSpPr txBox="1"/>
          <p:nvPr/>
        </p:nvSpPr>
        <p:spPr>
          <a:xfrm rot="2999529">
            <a:off x="6859390" y="3884635"/>
            <a:ext cx="587501" cy="3064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4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0" name="Google Shape;1220;p105"/>
          <p:cNvSpPr txBox="1"/>
          <p:nvPr/>
        </p:nvSpPr>
        <p:spPr>
          <a:xfrm rot="425693">
            <a:off x="6250580" y="3453558"/>
            <a:ext cx="565933" cy="3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1" name="Google Shape;1221;p105"/>
          <p:cNvSpPr txBox="1"/>
          <p:nvPr/>
        </p:nvSpPr>
        <p:spPr>
          <a:xfrm rot="557759">
            <a:off x="7697604" y="3346214"/>
            <a:ext cx="577585" cy="3124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8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2" name="Google Shape;1222;p105"/>
          <p:cNvCxnSpPr>
            <a:stCxn id="1205" idx="6"/>
            <a:endCxn id="1209" idx="2"/>
          </p:cNvCxnSpPr>
          <p:nvPr/>
        </p:nvCxnSpPr>
        <p:spPr>
          <a:xfrm>
            <a:off x="6746259" y="2137305"/>
            <a:ext cx="16131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3" name="Google Shape;1223;p105"/>
          <p:cNvSpPr txBox="1"/>
          <p:nvPr/>
        </p:nvSpPr>
        <p:spPr>
          <a:xfrm rot="-1813036">
            <a:off x="7989502" y="4035506"/>
            <a:ext cx="284334" cy="3064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6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105"/>
          <p:cNvSpPr txBox="1"/>
          <p:nvPr/>
        </p:nvSpPr>
        <p:spPr>
          <a:xfrm rot="1415652">
            <a:off x="6301069" y="3310361"/>
            <a:ext cx="587623" cy="3067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2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5" name="Google Shape;1225;p105"/>
          <p:cNvSpPr txBox="1"/>
          <p:nvPr/>
        </p:nvSpPr>
        <p:spPr>
          <a:xfrm>
            <a:off x="729450" y="1279848"/>
            <a:ext cx="1887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Adjacency List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    </a:t>
            </a:r>
            <a:endParaRPr/>
          </a:p>
        </p:txBody>
      </p:sp>
      <p:graphicFrame>
        <p:nvGraphicFramePr>
          <p:cNvPr id="1226" name="Google Shape;1226;p105"/>
          <p:cNvGraphicFramePr/>
          <p:nvPr/>
        </p:nvGraphicFramePr>
        <p:xfrm>
          <a:off x="2258700" y="207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707050"/>
              </a:tblGrid>
              <a:tr h="557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48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27" name="Google Shape;1227;p105"/>
          <p:cNvCxnSpPr/>
          <p:nvPr/>
        </p:nvCxnSpPr>
        <p:spPr>
          <a:xfrm>
            <a:off x="2617200" y="2336475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8" name="Google Shape;1228;p105"/>
          <p:cNvCxnSpPr/>
          <p:nvPr/>
        </p:nvCxnSpPr>
        <p:spPr>
          <a:xfrm>
            <a:off x="2617200" y="2893890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9" name="Google Shape;1229;p105"/>
          <p:cNvCxnSpPr/>
          <p:nvPr/>
        </p:nvCxnSpPr>
        <p:spPr>
          <a:xfrm>
            <a:off x="2617200" y="3375105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0" name="Google Shape;1230;p105"/>
          <p:cNvCxnSpPr/>
          <p:nvPr/>
        </p:nvCxnSpPr>
        <p:spPr>
          <a:xfrm>
            <a:off x="2617200" y="3932520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1" name="Google Shape;1231;p105"/>
          <p:cNvCxnSpPr/>
          <p:nvPr/>
        </p:nvCxnSpPr>
        <p:spPr>
          <a:xfrm>
            <a:off x="2617200" y="4413735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32" name="Google Shape;1232;p105"/>
          <p:cNvGraphicFramePr/>
          <p:nvPr/>
        </p:nvGraphicFramePr>
        <p:xfrm>
          <a:off x="3268000" y="42275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44175"/>
                <a:gridCol w="444175"/>
                <a:gridCol w="444175"/>
              </a:tblGrid>
              <a:tr h="3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3" name="Google Shape;1233;p105"/>
          <p:cNvGraphicFramePr/>
          <p:nvPr/>
        </p:nvGraphicFramePr>
        <p:xfrm>
          <a:off x="3268000" y="37407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44175"/>
                <a:gridCol w="444175"/>
                <a:gridCol w="444175"/>
              </a:tblGrid>
              <a:tr h="3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4" name="Google Shape;1234;p105"/>
          <p:cNvGraphicFramePr/>
          <p:nvPr/>
        </p:nvGraphicFramePr>
        <p:xfrm>
          <a:off x="3268000" y="31777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44175"/>
                <a:gridCol w="444175"/>
                <a:gridCol w="444175"/>
              </a:tblGrid>
              <a:tr h="3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5" name="Google Shape;1235;p105"/>
          <p:cNvGraphicFramePr/>
          <p:nvPr/>
        </p:nvGraphicFramePr>
        <p:xfrm>
          <a:off x="3294575" y="268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44175"/>
                <a:gridCol w="444175"/>
                <a:gridCol w="444175"/>
              </a:tblGrid>
              <a:tr h="33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6" name="Google Shape;1236;p105"/>
          <p:cNvGraphicFramePr/>
          <p:nvPr/>
        </p:nvGraphicFramePr>
        <p:xfrm>
          <a:off x="3294700" y="2111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44175"/>
                <a:gridCol w="444175"/>
                <a:gridCol w="444175"/>
              </a:tblGrid>
              <a:tr h="26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7" name="Google Shape;1237;p105"/>
          <p:cNvGraphicFramePr/>
          <p:nvPr/>
        </p:nvGraphicFramePr>
        <p:xfrm>
          <a:off x="4982150" y="21239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382850"/>
                <a:gridCol w="382850"/>
                <a:gridCol w="382850"/>
              </a:tblGrid>
              <a:tr h="39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8" name="Google Shape;1238;p105"/>
          <p:cNvGraphicFramePr/>
          <p:nvPr/>
        </p:nvGraphicFramePr>
        <p:xfrm>
          <a:off x="4888388" y="37438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39" name="Google Shape;1239;p105"/>
          <p:cNvCxnSpPr/>
          <p:nvPr/>
        </p:nvCxnSpPr>
        <p:spPr>
          <a:xfrm>
            <a:off x="4293600" y="2336475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0" name="Google Shape;1240;p105"/>
          <p:cNvCxnSpPr/>
          <p:nvPr/>
        </p:nvCxnSpPr>
        <p:spPr>
          <a:xfrm>
            <a:off x="4293600" y="3932520"/>
            <a:ext cx="6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241" name="Google Shape;1241;p105"/>
          <p:cNvGraphicFramePr/>
          <p:nvPr/>
        </p:nvGraphicFramePr>
        <p:xfrm>
          <a:off x="1859875" y="2083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400025"/>
              </a:tblGrid>
              <a:tr h="58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1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42" name="Google Shape;1242;p105"/>
          <p:cNvCxnSpPr>
            <a:stCxn id="1210" idx="6"/>
            <a:endCxn id="1207" idx="2"/>
          </p:cNvCxnSpPr>
          <p:nvPr/>
        </p:nvCxnSpPr>
        <p:spPr>
          <a:xfrm>
            <a:off x="7084041" y="3431954"/>
            <a:ext cx="1505100" cy="22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105"/>
          <p:cNvSpPr txBox="1"/>
          <p:nvPr/>
        </p:nvSpPr>
        <p:spPr>
          <a:xfrm>
            <a:off x="6913175" y="651050"/>
            <a:ext cx="21363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Ressemble à Linked list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00FF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4" name="Google Shape;1244;p105"/>
          <p:cNvCxnSpPr>
            <a:stCxn id="1245" idx="2"/>
          </p:cNvCxnSpPr>
          <p:nvPr/>
        </p:nvCxnSpPr>
        <p:spPr>
          <a:xfrm>
            <a:off x="1164900" y="2302950"/>
            <a:ext cx="735000" cy="41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5" name="Google Shape;1245;p105"/>
          <p:cNvSpPr txBox="1"/>
          <p:nvPr/>
        </p:nvSpPr>
        <p:spPr>
          <a:xfrm>
            <a:off x="709800" y="1884450"/>
            <a:ext cx="9102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vertices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105"/>
          <p:cNvSpPr/>
          <p:nvPr/>
        </p:nvSpPr>
        <p:spPr>
          <a:xfrm>
            <a:off x="3709894" y="1930700"/>
            <a:ext cx="528000" cy="2895475"/>
          </a:xfrm>
          <a:custGeom>
            <a:rect b="b" l="l" r="r" t="t"/>
            <a:pathLst>
              <a:path extrusionOk="0" h="115819" w="21120">
                <a:moveTo>
                  <a:pt x="4882" y="6890"/>
                </a:moveTo>
                <a:cubicBezTo>
                  <a:pt x="1409" y="12102"/>
                  <a:pt x="3779" y="19384"/>
                  <a:pt x="3779" y="25647"/>
                </a:cubicBezTo>
                <a:cubicBezTo>
                  <a:pt x="3779" y="34156"/>
                  <a:pt x="1021" y="42515"/>
                  <a:pt x="1021" y="51024"/>
                </a:cubicBezTo>
                <a:cubicBezTo>
                  <a:pt x="1021" y="58205"/>
                  <a:pt x="3866" y="65573"/>
                  <a:pt x="2124" y="72539"/>
                </a:cubicBezTo>
                <a:cubicBezTo>
                  <a:pt x="560" y="78793"/>
                  <a:pt x="2586" y="85594"/>
                  <a:pt x="1021" y="91848"/>
                </a:cubicBezTo>
                <a:cubicBezTo>
                  <a:pt x="-972" y="99812"/>
                  <a:pt x="-323" y="117563"/>
                  <a:pt x="7641" y="115570"/>
                </a:cubicBezTo>
                <a:cubicBezTo>
                  <a:pt x="9176" y="115186"/>
                  <a:pt x="9450" y="112974"/>
                  <a:pt x="10399" y="111708"/>
                </a:cubicBezTo>
                <a:cubicBezTo>
                  <a:pt x="15112" y="105423"/>
                  <a:pt x="17382" y="97390"/>
                  <a:pt x="18674" y="89641"/>
                </a:cubicBezTo>
                <a:cubicBezTo>
                  <a:pt x="20762" y="77120"/>
                  <a:pt x="23246" y="62931"/>
                  <a:pt x="17571" y="51576"/>
                </a:cubicBezTo>
                <a:cubicBezTo>
                  <a:pt x="11150" y="38729"/>
                  <a:pt x="23257" y="22479"/>
                  <a:pt x="19777" y="8545"/>
                </a:cubicBezTo>
                <a:cubicBezTo>
                  <a:pt x="18698" y="4226"/>
                  <a:pt x="13614" y="-810"/>
                  <a:pt x="9296" y="270"/>
                </a:cubicBezTo>
                <a:cubicBezTo>
                  <a:pt x="5930" y="1112"/>
                  <a:pt x="5332" y="5994"/>
                  <a:pt x="3779" y="9097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7" name="Google Shape;1247;p105"/>
          <p:cNvSpPr/>
          <p:nvPr/>
        </p:nvSpPr>
        <p:spPr>
          <a:xfrm>
            <a:off x="3178957" y="2054712"/>
            <a:ext cx="528000" cy="2895475"/>
          </a:xfrm>
          <a:custGeom>
            <a:rect b="b" l="l" r="r" t="t"/>
            <a:pathLst>
              <a:path extrusionOk="0" h="115819" w="21120">
                <a:moveTo>
                  <a:pt x="4882" y="6890"/>
                </a:moveTo>
                <a:cubicBezTo>
                  <a:pt x="1409" y="12102"/>
                  <a:pt x="3779" y="19384"/>
                  <a:pt x="3779" y="25647"/>
                </a:cubicBezTo>
                <a:cubicBezTo>
                  <a:pt x="3779" y="34156"/>
                  <a:pt x="1021" y="42515"/>
                  <a:pt x="1021" y="51024"/>
                </a:cubicBezTo>
                <a:cubicBezTo>
                  <a:pt x="1021" y="58205"/>
                  <a:pt x="3866" y="65573"/>
                  <a:pt x="2124" y="72539"/>
                </a:cubicBezTo>
                <a:cubicBezTo>
                  <a:pt x="560" y="78793"/>
                  <a:pt x="2586" y="85594"/>
                  <a:pt x="1021" y="91848"/>
                </a:cubicBezTo>
                <a:cubicBezTo>
                  <a:pt x="-972" y="99812"/>
                  <a:pt x="-323" y="117563"/>
                  <a:pt x="7641" y="115570"/>
                </a:cubicBezTo>
                <a:cubicBezTo>
                  <a:pt x="9176" y="115186"/>
                  <a:pt x="9450" y="112974"/>
                  <a:pt x="10399" y="111708"/>
                </a:cubicBezTo>
                <a:cubicBezTo>
                  <a:pt x="15112" y="105423"/>
                  <a:pt x="17382" y="97390"/>
                  <a:pt x="18674" y="89641"/>
                </a:cubicBezTo>
                <a:cubicBezTo>
                  <a:pt x="20762" y="77120"/>
                  <a:pt x="23246" y="62931"/>
                  <a:pt x="17571" y="51576"/>
                </a:cubicBezTo>
                <a:cubicBezTo>
                  <a:pt x="11150" y="38729"/>
                  <a:pt x="23257" y="22479"/>
                  <a:pt x="19777" y="8545"/>
                </a:cubicBezTo>
                <a:cubicBezTo>
                  <a:pt x="18698" y="4226"/>
                  <a:pt x="13614" y="-810"/>
                  <a:pt x="9296" y="270"/>
                </a:cubicBezTo>
                <a:cubicBezTo>
                  <a:pt x="5930" y="1112"/>
                  <a:pt x="5332" y="5994"/>
                  <a:pt x="3779" y="9097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8" name="Google Shape;1248;p105"/>
          <p:cNvSpPr/>
          <p:nvPr/>
        </p:nvSpPr>
        <p:spPr>
          <a:xfrm>
            <a:off x="5316682" y="1922212"/>
            <a:ext cx="528000" cy="2895475"/>
          </a:xfrm>
          <a:custGeom>
            <a:rect b="b" l="l" r="r" t="t"/>
            <a:pathLst>
              <a:path extrusionOk="0" h="115819" w="21120">
                <a:moveTo>
                  <a:pt x="4882" y="6890"/>
                </a:moveTo>
                <a:cubicBezTo>
                  <a:pt x="1409" y="12102"/>
                  <a:pt x="3779" y="19384"/>
                  <a:pt x="3779" y="25647"/>
                </a:cubicBezTo>
                <a:cubicBezTo>
                  <a:pt x="3779" y="34156"/>
                  <a:pt x="1021" y="42515"/>
                  <a:pt x="1021" y="51024"/>
                </a:cubicBezTo>
                <a:cubicBezTo>
                  <a:pt x="1021" y="58205"/>
                  <a:pt x="3866" y="65573"/>
                  <a:pt x="2124" y="72539"/>
                </a:cubicBezTo>
                <a:cubicBezTo>
                  <a:pt x="560" y="78793"/>
                  <a:pt x="2586" y="85594"/>
                  <a:pt x="1021" y="91848"/>
                </a:cubicBezTo>
                <a:cubicBezTo>
                  <a:pt x="-972" y="99812"/>
                  <a:pt x="-323" y="117563"/>
                  <a:pt x="7641" y="115570"/>
                </a:cubicBezTo>
                <a:cubicBezTo>
                  <a:pt x="9176" y="115186"/>
                  <a:pt x="9450" y="112974"/>
                  <a:pt x="10399" y="111708"/>
                </a:cubicBezTo>
                <a:cubicBezTo>
                  <a:pt x="15112" y="105423"/>
                  <a:pt x="17382" y="97390"/>
                  <a:pt x="18674" y="89641"/>
                </a:cubicBezTo>
                <a:cubicBezTo>
                  <a:pt x="20762" y="77120"/>
                  <a:pt x="23246" y="62931"/>
                  <a:pt x="17571" y="51576"/>
                </a:cubicBezTo>
                <a:cubicBezTo>
                  <a:pt x="11150" y="38729"/>
                  <a:pt x="23257" y="22479"/>
                  <a:pt x="19777" y="8545"/>
                </a:cubicBezTo>
                <a:cubicBezTo>
                  <a:pt x="18698" y="4226"/>
                  <a:pt x="13614" y="-810"/>
                  <a:pt x="9296" y="270"/>
                </a:cubicBezTo>
                <a:cubicBezTo>
                  <a:pt x="5930" y="1112"/>
                  <a:pt x="5332" y="5994"/>
                  <a:pt x="3779" y="9097"/>
                </a:cubicBezTo>
              </a:path>
            </a:pathLst>
          </a:custGeom>
          <a:noFill/>
          <a:ln cap="flat" cmpd="sng" w="28575">
            <a:solidFill>
              <a:srgbClr val="38761D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9" name="Google Shape;1249;p105"/>
          <p:cNvSpPr/>
          <p:nvPr/>
        </p:nvSpPr>
        <p:spPr>
          <a:xfrm>
            <a:off x="4785744" y="2046225"/>
            <a:ext cx="528000" cy="2895475"/>
          </a:xfrm>
          <a:custGeom>
            <a:rect b="b" l="l" r="r" t="t"/>
            <a:pathLst>
              <a:path extrusionOk="0" h="115819" w="21120">
                <a:moveTo>
                  <a:pt x="4882" y="6890"/>
                </a:moveTo>
                <a:cubicBezTo>
                  <a:pt x="1409" y="12102"/>
                  <a:pt x="3779" y="19384"/>
                  <a:pt x="3779" y="25647"/>
                </a:cubicBezTo>
                <a:cubicBezTo>
                  <a:pt x="3779" y="34156"/>
                  <a:pt x="1021" y="42515"/>
                  <a:pt x="1021" y="51024"/>
                </a:cubicBezTo>
                <a:cubicBezTo>
                  <a:pt x="1021" y="58205"/>
                  <a:pt x="3866" y="65573"/>
                  <a:pt x="2124" y="72539"/>
                </a:cubicBezTo>
                <a:cubicBezTo>
                  <a:pt x="560" y="78793"/>
                  <a:pt x="2586" y="85594"/>
                  <a:pt x="1021" y="91848"/>
                </a:cubicBezTo>
                <a:cubicBezTo>
                  <a:pt x="-972" y="99812"/>
                  <a:pt x="-323" y="117563"/>
                  <a:pt x="7641" y="115570"/>
                </a:cubicBezTo>
                <a:cubicBezTo>
                  <a:pt x="9176" y="115186"/>
                  <a:pt x="9450" y="112974"/>
                  <a:pt x="10399" y="111708"/>
                </a:cubicBezTo>
                <a:cubicBezTo>
                  <a:pt x="15112" y="105423"/>
                  <a:pt x="17382" y="97390"/>
                  <a:pt x="18674" y="89641"/>
                </a:cubicBezTo>
                <a:cubicBezTo>
                  <a:pt x="20762" y="77120"/>
                  <a:pt x="23246" y="62931"/>
                  <a:pt x="17571" y="51576"/>
                </a:cubicBezTo>
                <a:cubicBezTo>
                  <a:pt x="11150" y="38729"/>
                  <a:pt x="23257" y="22479"/>
                  <a:pt x="19777" y="8545"/>
                </a:cubicBezTo>
                <a:cubicBezTo>
                  <a:pt x="18698" y="4226"/>
                  <a:pt x="13614" y="-810"/>
                  <a:pt x="9296" y="270"/>
                </a:cubicBezTo>
                <a:cubicBezTo>
                  <a:pt x="5930" y="1112"/>
                  <a:pt x="5332" y="5994"/>
                  <a:pt x="3779" y="9097"/>
                </a:cubicBez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1250" name="Google Shape;1250;p105"/>
          <p:cNvCxnSpPr>
            <a:stCxn id="1251" idx="2"/>
          </p:cNvCxnSpPr>
          <p:nvPr/>
        </p:nvCxnSpPr>
        <p:spPr>
          <a:xfrm>
            <a:off x="4201650" y="1828675"/>
            <a:ext cx="4374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2" name="Google Shape;1252;p105"/>
          <p:cNvCxnSpPr>
            <a:stCxn id="1253" idx="2"/>
          </p:cNvCxnSpPr>
          <p:nvPr/>
        </p:nvCxnSpPr>
        <p:spPr>
          <a:xfrm flipH="1">
            <a:off x="5605500" y="1727275"/>
            <a:ext cx="165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105"/>
          <p:cNvCxnSpPr>
            <a:stCxn id="1251" idx="2"/>
          </p:cNvCxnSpPr>
          <p:nvPr/>
        </p:nvCxnSpPr>
        <p:spPr>
          <a:xfrm flipH="1">
            <a:off x="3202350" y="1828675"/>
            <a:ext cx="999300" cy="21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105"/>
          <p:cNvCxnSpPr>
            <a:stCxn id="1253" idx="2"/>
          </p:cNvCxnSpPr>
          <p:nvPr/>
        </p:nvCxnSpPr>
        <p:spPr>
          <a:xfrm flipH="1">
            <a:off x="4104000" y="1727275"/>
            <a:ext cx="1518000" cy="30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105"/>
          <p:cNvSpPr txBox="1"/>
          <p:nvPr/>
        </p:nvSpPr>
        <p:spPr>
          <a:xfrm>
            <a:off x="3296400" y="1458175"/>
            <a:ext cx="1810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vertice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adjacent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105"/>
          <p:cNvSpPr txBox="1"/>
          <p:nvPr/>
        </p:nvSpPr>
        <p:spPr>
          <a:xfrm>
            <a:off x="5166900" y="1432675"/>
            <a:ext cx="9102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Weight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6" name="Google Shape;1256;p105"/>
          <p:cNvSpPr/>
          <p:nvPr/>
        </p:nvSpPr>
        <p:spPr>
          <a:xfrm>
            <a:off x="1825949" y="2159250"/>
            <a:ext cx="492624" cy="3000002"/>
          </a:xfrm>
          <a:custGeom>
            <a:rect b="b" l="l" r="r" t="t"/>
            <a:pathLst>
              <a:path extrusionOk="0" h="115819" w="21120">
                <a:moveTo>
                  <a:pt x="4882" y="6890"/>
                </a:moveTo>
                <a:cubicBezTo>
                  <a:pt x="1409" y="12102"/>
                  <a:pt x="3779" y="19384"/>
                  <a:pt x="3779" y="25647"/>
                </a:cubicBezTo>
                <a:cubicBezTo>
                  <a:pt x="3779" y="34156"/>
                  <a:pt x="1021" y="42515"/>
                  <a:pt x="1021" y="51024"/>
                </a:cubicBezTo>
                <a:cubicBezTo>
                  <a:pt x="1021" y="58205"/>
                  <a:pt x="3866" y="65573"/>
                  <a:pt x="2124" y="72539"/>
                </a:cubicBezTo>
                <a:cubicBezTo>
                  <a:pt x="560" y="78793"/>
                  <a:pt x="2586" y="85594"/>
                  <a:pt x="1021" y="91848"/>
                </a:cubicBezTo>
                <a:cubicBezTo>
                  <a:pt x="-972" y="99812"/>
                  <a:pt x="-323" y="117563"/>
                  <a:pt x="7641" y="115570"/>
                </a:cubicBezTo>
                <a:cubicBezTo>
                  <a:pt x="9176" y="115186"/>
                  <a:pt x="9450" y="112974"/>
                  <a:pt x="10399" y="111708"/>
                </a:cubicBezTo>
                <a:cubicBezTo>
                  <a:pt x="15112" y="105423"/>
                  <a:pt x="17382" y="97390"/>
                  <a:pt x="18674" y="89641"/>
                </a:cubicBezTo>
                <a:cubicBezTo>
                  <a:pt x="20762" y="77120"/>
                  <a:pt x="23246" y="62931"/>
                  <a:pt x="17571" y="51576"/>
                </a:cubicBezTo>
                <a:cubicBezTo>
                  <a:pt x="11150" y="38729"/>
                  <a:pt x="23257" y="22479"/>
                  <a:pt x="19777" y="8545"/>
                </a:cubicBezTo>
                <a:cubicBezTo>
                  <a:pt x="18698" y="4226"/>
                  <a:pt x="13614" y="-810"/>
                  <a:pt x="9296" y="270"/>
                </a:cubicBezTo>
                <a:cubicBezTo>
                  <a:pt x="5930" y="1112"/>
                  <a:pt x="5332" y="5994"/>
                  <a:pt x="3779" y="9097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06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</a:t>
            </a:r>
            <a:endParaRPr/>
          </a:p>
        </p:txBody>
      </p:sp>
      <p:graphicFrame>
        <p:nvGraphicFramePr>
          <p:cNvPr id="1262" name="Google Shape;1262;p106"/>
          <p:cNvGraphicFramePr/>
          <p:nvPr/>
        </p:nvGraphicFramePr>
        <p:xfrm>
          <a:off x="952500" y="135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{872A0C4D-000B-448F-97BD-295BAE128E61}</a:tableStyleId>
              </a:tblPr>
              <a:tblGrid>
                <a:gridCol w="3619500"/>
                <a:gridCol w="3619500"/>
              </a:tblGrid>
              <a:tr h="379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Adjacency Matrix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B5394"/>
                          </a:solidFill>
                        </a:rPr>
                        <a:t>Adjacency</a:t>
                      </a:r>
                      <a:r>
                        <a:rPr b="1" lang="en">
                          <a:solidFill>
                            <a:srgbClr val="0B5394"/>
                          </a:solidFill>
                        </a:rPr>
                        <a:t> List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21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</a:t>
                      </a:r>
                      <a:r>
                        <a:rPr lang="en"/>
                        <a:t> Uses O(n^2) memory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fast to lookup and check for presence or absence of a specific edge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between any two nodes O(1)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slow to iterate over all edges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slow to add/delete a node; a complex operation O(n^2)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fast to add a new edge O(1)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Memory usage depends on the number of edges (not number of nodes),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might save a lot of memory if the adjacency matrix is sparse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Finding the presence or absence of specific edge between any two nodes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 slightly slower than with the matrix O(k); where k is the number of neighbors nodes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fast to iterate over all edges because you can access any node neighbors directly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is fast to add/delete a node; easier than the matrix representation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- It fast to add a new edge O(1)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107"/>
          <p:cNvSpPr txBox="1"/>
          <p:nvPr>
            <p:ph idx="1" type="body"/>
          </p:nvPr>
        </p:nvSpPr>
        <p:spPr>
          <a:xfrm>
            <a:off x="729450" y="135802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: BREADTH FIRST SEARCH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DFS :  DEPTH FIRST SEARCH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https://visualgo.net/en/dfsbfs</a:t>
            </a:r>
            <a:endParaRPr b="1"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07"/>
          <p:cNvSpPr txBox="1"/>
          <p:nvPr>
            <p:ph type="title"/>
          </p:nvPr>
        </p:nvSpPr>
        <p:spPr>
          <a:xfrm>
            <a:off x="729450" y="601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 Search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08"/>
          <p:cNvSpPr txBox="1"/>
          <p:nvPr>
            <p:ph type="title"/>
          </p:nvPr>
        </p:nvSpPr>
        <p:spPr>
          <a:xfrm>
            <a:off x="727650" y="622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4" name="Google Shape;1274;p108"/>
          <p:cNvSpPr txBox="1"/>
          <p:nvPr>
            <p:ph idx="1" type="body"/>
          </p:nvPr>
        </p:nvSpPr>
        <p:spPr>
          <a:xfrm>
            <a:off x="727650" y="1570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https://colab.research.google.com/drive/1y6tquHPSZR27q7cFGam9gXBkn_PCdUOt?usp=sharing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09"/>
          <p:cNvSpPr txBox="1"/>
          <p:nvPr>
            <p:ph idx="4294967295" type="title"/>
          </p:nvPr>
        </p:nvSpPr>
        <p:spPr>
          <a:xfrm>
            <a:off x="729450" y="372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9999"/>
                </a:solidFill>
                <a:latin typeface="Changa"/>
                <a:ea typeface="Changa"/>
                <a:cs typeface="Changa"/>
                <a:sym typeface="Changa"/>
              </a:rPr>
              <a:t>دابا وقت الأسئلة و البلبلة</a:t>
            </a:r>
            <a:endParaRPr sz="3600">
              <a:solidFill>
                <a:srgbClr val="999999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280" name="Google Shape;1280;p109"/>
          <p:cNvSpPr txBox="1"/>
          <p:nvPr>
            <p:ph idx="4294967295" type="title"/>
          </p:nvPr>
        </p:nvSpPr>
        <p:spPr>
          <a:xfrm>
            <a:off x="729450" y="1486250"/>
            <a:ext cx="76887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latin typeface="Changa"/>
                <a:ea typeface="Changa"/>
                <a:cs typeface="Changa"/>
                <a:sym typeface="Changa"/>
              </a:rPr>
              <a:t>شكراََ</a:t>
            </a:r>
            <a:endParaRPr sz="9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Changa"/>
              <a:ea typeface="Changa"/>
              <a:cs typeface="Changa"/>
              <a:sym typeface="Chang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grpSp>
        <p:nvGrpSpPr>
          <p:cNvPr id="178" name="Google Shape;178;p33"/>
          <p:cNvGrpSpPr/>
          <p:nvPr/>
        </p:nvGrpSpPr>
        <p:grpSpPr>
          <a:xfrm>
            <a:off x="3282375" y="2280200"/>
            <a:ext cx="2308800" cy="577200"/>
            <a:chOff x="3282375" y="2966000"/>
            <a:chExt cx="2308800" cy="577200"/>
          </a:xfrm>
        </p:grpSpPr>
        <p:sp>
          <p:nvSpPr>
            <p:cNvPr id="179" name="Google Shape;179;p33"/>
            <p:cNvSpPr/>
            <p:nvPr/>
          </p:nvSpPr>
          <p:spPr>
            <a:xfrm>
              <a:off x="32823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38595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44367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50139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</p:grpSp>
      <p:sp>
        <p:nvSpPr>
          <p:cNvPr id="183" name="Google Shape;183;p33"/>
          <p:cNvSpPr txBox="1"/>
          <p:nvPr/>
        </p:nvSpPr>
        <p:spPr>
          <a:xfrm>
            <a:off x="220575" y="2318325"/>
            <a:ext cx="2613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my_array = []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4" name="Google Shape;184;p33"/>
          <p:cNvSpPr txBox="1"/>
          <p:nvPr/>
        </p:nvSpPr>
        <p:spPr>
          <a:xfrm>
            <a:off x="220575" y="2935750"/>
            <a:ext cx="44979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range(6):</a:t>
            </a:r>
            <a:br>
              <a:rPr lang="en" sz="18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800">
                <a:latin typeface="Roboto Mono"/>
                <a:ea typeface="Roboto Mono"/>
                <a:cs typeface="Roboto Mono"/>
                <a:sym typeface="Roboto Mono"/>
              </a:rPr>
              <a:t>  my_array.append(i*2)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85" name="Google Shape;185;p33"/>
          <p:cNvGrpSpPr/>
          <p:nvPr/>
        </p:nvGrpSpPr>
        <p:grpSpPr>
          <a:xfrm>
            <a:off x="5591175" y="2280200"/>
            <a:ext cx="2308800" cy="577200"/>
            <a:chOff x="3282375" y="2966000"/>
            <a:chExt cx="2308800" cy="577200"/>
          </a:xfrm>
        </p:grpSpPr>
        <p:sp>
          <p:nvSpPr>
            <p:cNvPr id="186" name="Google Shape;186;p33"/>
            <p:cNvSpPr/>
            <p:nvPr/>
          </p:nvSpPr>
          <p:spPr>
            <a:xfrm>
              <a:off x="32823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8595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4367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5013975" y="2966000"/>
              <a:ext cx="577200" cy="5772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/>
            </a:p>
          </p:txBody>
        </p:sp>
      </p:grpSp>
      <p:sp>
        <p:nvSpPr>
          <p:cNvPr id="190" name="Google Shape;190;p33"/>
          <p:cNvSpPr txBox="1"/>
          <p:nvPr/>
        </p:nvSpPr>
        <p:spPr>
          <a:xfrm>
            <a:off x="3287300" y="2274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1" name="Google Shape;191;p33"/>
          <p:cNvSpPr txBox="1"/>
          <p:nvPr/>
        </p:nvSpPr>
        <p:spPr>
          <a:xfrm>
            <a:off x="3858800" y="2274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p33"/>
          <p:cNvSpPr txBox="1"/>
          <p:nvPr/>
        </p:nvSpPr>
        <p:spPr>
          <a:xfrm>
            <a:off x="4439238" y="2283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4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5010750" y="2283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6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4" name="Google Shape;194;p33"/>
          <p:cNvSpPr txBox="1"/>
          <p:nvPr/>
        </p:nvSpPr>
        <p:spPr>
          <a:xfrm>
            <a:off x="5591200" y="2283150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8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6162725" y="2274475"/>
            <a:ext cx="5715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