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Changa"/>
      <p:regular r:id="rId40"/>
      <p:bold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Changa-regular.fntdata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font" Target="fonts/Changa-bold.fntdata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bold.fntdata"/><Relationship Id="rId10" Type="http://schemas.openxmlformats.org/officeDocument/2006/relationships/slide" Target="slides/slide5.xml"/><Relationship Id="rId32" Type="http://schemas.openxmlformats.org/officeDocument/2006/relationships/font" Target="fonts/Raleway-regular.fntdata"/><Relationship Id="rId13" Type="http://schemas.openxmlformats.org/officeDocument/2006/relationships/slide" Target="slides/slide8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-italic.fntdata"/><Relationship Id="rId15" Type="http://schemas.openxmlformats.org/officeDocument/2006/relationships/slide" Target="slides/slide10.xml"/><Relationship Id="rId37" Type="http://schemas.openxmlformats.org/officeDocument/2006/relationships/font" Target="fonts/Lato-bold.fntdata"/><Relationship Id="rId14" Type="http://schemas.openxmlformats.org/officeDocument/2006/relationships/slide" Target="slides/slide9.xml"/><Relationship Id="rId36" Type="http://schemas.openxmlformats.org/officeDocument/2006/relationships/font" Target="fonts/Lato-regular.fntdata"/><Relationship Id="rId17" Type="http://schemas.openxmlformats.org/officeDocument/2006/relationships/slide" Target="slides/slide12.xml"/><Relationship Id="rId39" Type="http://schemas.openxmlformats.org/officeDocument/2006/relationships/font" Target="fonts/Lato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49afa6f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49afa6f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this slide we can just give a description of the 5 different classes we will give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aae0847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aae0847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2aae0847e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2aae0847e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72aae0847e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72aae0847e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2aae0847e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2aae0847e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2aae0847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2aae0847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72aae0847e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72aae0847e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2aae0847e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2aae0847e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2aae0847e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2aae0847e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aae0847e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aae0847e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2aae0847e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2aae0847e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734a3856e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734a3856e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34a3856e5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34a3856e5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734a3856e5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734a3856e5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2aae0847e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2aae0847e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2aae0847e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2aae0847e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2aae0847e_3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2aae0847e_3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2aae0847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2aae0847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f75cbac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f75cbac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249afa6f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249afa6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2989b0f78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72989b0f78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b329d15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b329d15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2aae0847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2aae0847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2aae0847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2aae0847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2aae0847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2aae0847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790526" y="1191204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7790542" y="1276631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7672392" y="1260431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1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1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1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1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1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1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7790542" y="1272831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7704742" y="1272831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51496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1408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1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1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1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1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1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1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" type="body"/>
          </p:nvPr>
        </p:nvSpPr>
        <p:spPr>
          <a:xfrm>
            <a:off x="730000" y="1405800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1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1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1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1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1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1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1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9"/>
          <p:cNvSpPr/>
          <p:nvPr/>
        </p:nvSpPr>
        <p:spPr>
          <a:xfrm>
            <a:off x="4591936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" name="Google Shape;64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5302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2" type="subTitle"/>
          </p:nvPr>
        </p:nvSpPr>
        <p:spPr>
          <a:xfrm>
            <a:off x="5302000" y="31482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automatetheboringstuff.com/" TargetMode="External"/><Relationship Id="rId4" Type="http://schemas.openxmlformats.org/officeDocument/2006/relationships/hyperlink" Target="https://www.youtube.com/playlist?list=PLi01XoE8jYohWFPpC17Z-wWhPOSuh8Er-" TargetMode="External"/><Relationship Id="rId5" Type="http://schemas.openxmlformats.org/officeDocument/2006/relationships/hyperlink" Target="https://docs.python.org/3/tutorial/" TargetMode="External"/><Relationship Id="rId6" Type="http://schemas.openxmlformats.org/officeDocument/2006/relationships/hyperlink" Target="https://www.youtube.com/channel/UCI0vQvr9aFn27yR6Ej6n5UA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727650" y="52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727650" y="1326600"/>
            <a:ext cx="76887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في هذا الفصل سوف نستعرض المواضيع التالية:</a:t>
            </a:r>
            <a:endParaRPr sz="14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الحصة الأولى: مقدمة في الخوارزميات وأساسيات البرمجة. نبدأ أيضًا بأساسيات Python وننشئ أول خوارزمية لدينا.</a:t>
            </a:r>
            <a:endParaRPr sz="14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الحصة الثانية: كيف تقارن بين الخوارزميات وتعقيدها. نبدأ بهياكل بيانات بسيطة. (Complexity in big O notation)</a:t>
            </a:r>
            <a:endParaRPr sz="14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الحصة الثالثة: الاستمرار في هياكل البيانات وتنفيذها:(Data structures and their implementation)</a:t>
            </a:r>
            <a:endParaRPr sz="14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الحصة الرابعة: مفاهيم  متقدمة </a:t>
            </a:r>
            <a:r>
              <a:rPr lang="en-GB" sz="1400"/>
              <a:t>في</a:t>
            </a:r>
            <a:r>
              <a:rPr lang="en-GB" sz="1400"/>
              <a:t> Python مثل: List comprehension, unpacking, lambda functions</a:t>
            </a:r>
            <a:endParaRPr sz="1400"/>
          </a:p>
          <a:p>
            <a:pPr indent="0" lvl="0" marL="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400"/>
              <a:t>الحصة الخامسة: مختلف الطرق في حل الخوارزميات.(Algorithm solving technique)</a:t>
            </a:r>
            <a:endParaRPr sz="14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الحصة السادسة: إعداد مقابلة في حل المشكلات.(Technical Interview preparation)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/>
          <p:nvPr/>
        </p:nvSpPr>
        <p:spPr>
          <a:xfrm>
            <a:off x="5901525" y="1864550"/>
            <a:ext cx="5163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</a:t>
            </a:r>
            <a:endParaRPr sz="2400"/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المتغيرات (variables)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1706250" y="4496000"/>
            <a:ext cx="108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hanga"/>
                <a:ea typeface="Changa"/>
                <a:cs typeface="Changa"/>
                <a:sym typeface="Changa"/>
              </a:rPr>
              <a:t>Code</a:t>
            </a:r>
            <a:endParaRPr sz="24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85" name="Google Shape;185;p22"/>
          <p:cNvSpPr txBox="1"/>
          <p:nvPr/>
        </p:nvSpPr>
        <p:spPr>
          <a:xfrm>
            <a:off x="4283100" y="1448600"/>
            <a:ext cx="4690800" cy="30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281350" y="4427300"/>
            <a:ext cx="2694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hanga"/>
                <a:ea typeface="Changa"/>
                <a:cs typeface="Changa"/>
                <a:sym typeface="Changa"/>
              </a:rPr>
              <a:t>Memory representation</a:t>
            </a:r>
            <a:br>
              <a:rPr lang="en-GB" sz="1800">
                <a:latin typeface="Changa"/>
                <a:ea typeface="Changa"/>
                <a:cs typeface="Changa"/>
                <a:sym typeface="Changa"/>
              </a:rPr>
            </a:br>
            <a:r>
              <a:rPr lang="en-GB" sz="1800">
                <a:latin typeface="Changa"/>
                <a:ea typeface="Changa"/>
                <a:cs typeface="Changa"/>
                <a:sym typeface="Changa"/>
              </a:rPr>
              <a:t>تمثيل الذاكرة</a:t>
            </a:r>
            <a:endParaRPr sz="18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4520825" y="1904900"/>
            <a:ext cx="416700" cy="4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5901525" y="1635950"/>
            <a:ext cx="19281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[11, 12, 3]</a:t>
            </a:r>
            <a:endParaRPr sz="2400"/>
          </a:p>
        </p:txBody>
      </p:sp>
      <p:cxnSp>
        <p:nvCxnSpPr>
          <p:cNvPr id="189" name="Google Shape;189;p22"/>
          <p:cNvCxnSpPr>
            <a:stCxn id="187" idx="6"/>
            <a:endCxn id="188" idx="1"/>
          </p:cNvCxnSpPr>
          <p:nvPr/>
        </p:nvCxnSpPr>
        <p:spPr>
          <a:xfrm flipH="1" rot="10800000">
            <a:off x="4937525" y="1890800"/>
            <a:ext cx="963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2"/>
          <p:cNvSpPr/>
          <p:nvPr/>
        </p:nvSpPr>
        <p:spPr>
          <a:xfrm>
            <a:off x="4520825" y="2722775"/>
            <a:ext cx="416700" cy="4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534800" y="1448550"/>
            <a:ext cx="33330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 txBox="1"/>
          <p:nvPr/>
        </p:nvSpPr>
        <p:spPr>
          <a:xfrm>
            <a:off x="591900" y="1617875"/>
            <a:ext cx="2814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= [11, 12, 3]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91900" y="2170325"/>
            <a:ext cx="20646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lang="en-GB" sz="24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rPr>
              <a:t>‘</a:t>
            </a: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salam</a:t>
            </a:r>
            <a:r>
              <a:rPr lang="en-GB" sz="24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rPr>
              <a:t>’</a:t>
            </a:r>
            <a:endParaRPr sz="2400">
              <a:solidFill>
                <a:schemeClr val="accent5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91900" y="2722775"/>
            <a:ext cx="3408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= a + </a:t>
            </a:r>
            <a:r>
              <a:rPr lang="en-GB" sz="24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rPr>
              <a:t>‘</a:t>
            </a: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qalam</a:t>
            </a:r>
            <a:r>
              <a:rPr lang="en-GB" sz="2400">
                <a:solidFill>
                  <a:schemeClr val="accent5"/>
                </a:solidFill>
                <a:latin typeface="Changa"/>
                <a:ea typeface="Changa"/>
                <a:cs typeface="Changa"/>
                <a:sym typeface="Changa"/>
              </a:rPr>
              <a:t>’</a:t>
            </a:r>
            <a:endParaRPr sz="2400">
              <a:solidFill>
                <a:schemeClr val="accent5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591900" y="3275225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 = a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591900" y="3827675"/>
            <a:ext cx="3096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 = [99] + [3, 6]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5901525" y="2979375"/>
            <a:ext cx="24009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‘salam qalam’</a:t>
            </a:r>
            <a:endParaRPr sz="2400"/>
          </a:p>
        </p:txBody>
      </p:sp>
      <p:cxnSp>
        <p:nvCxnSpPr>
          <p:cNvPr id="198" name="Google Shape;198;p22"/>
          <p:cNvCxnSpPr>
            <a:stCxn id="187" idx="6"/>
            <a:endCxn id="197" idx="1"/>
          </p:cNvCxnSpPr>
          <p:nvPr/>
        </p:nvCxnSpPr>
        <p:spPr>
          <a:xfrm>
            <a:off x="4937525" y="2119400"/>
            <a:ext cx="963900" cy="11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2"/>
          <p:cNvCxnSpPr>
            <a:stCxn id="190" idx="6"/>
            <a:endCxn id="197" idx="1"/>
          </p:cNvCxnSpPr>
          <p:nvPr/>
        </p:nvCxnSpPr>
        <p:spPr>
          <a:xfrm>
            <a:off x="4937525" y="2937275"/>
            <a:ext cx="9639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2"/>
          <p:cNvSpPr/>
          <p:nvPr/>
        </p:nvSpPr>
        <p:spPr>
          <a:xfrm>
            <a:off x="5901525" y="3741375"/>
            <a:ext cx="22017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[99, 3, 6]</a:t>
            </a:r>
            <a:endParaRPr sz="2400"/>
          </a:p>
        </p:txBody>
      </p:sp>
      <p:cxnSp>
        <p:nvCxnSpPr>
          <p:cNvPr id="201" name="Google Shape;201;p22"/>
          <p:cNvCxnSpPr>
            <a:stCxn id="190" idx="6"/>
            <a:endCxn id="200" idx="1"/>
          </p:cNvCxnSpPr>
          <p:nvPr/>
        </p:nvCxnSpPr>
        <p:spPr>
          <a:xfrm>
            <a:off x="4937525" y="2937275"/>
            <a:ext cx="963900" cy="10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2"/>
          <p:cNvSpPr/>
          <p:nvPr/>
        </p:nvSpPr>
        <p:spPr>
          <a:xfrm>
            <a:off x="5901525" y="2261125"/>
            <a:ext cx="19281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‘salam’</a:t>
            </a:r>
            <a:endParaRPr sz="2400"/>
          </a:p>
        </p:txBody>
      </p:sp>
      <p:cxnSp>
        <p:nvCxnSpPr>
          <p:cNvPr id="203" name="Google Shape;203;p22"/>
          <p:cNvCxnSpPr>
            <a:stCxn id="187" idx="6"/>
            <a:endCxn id="202" idx="1"/>
          </p:cNvCxnSpPr>
          <p:nvPr/>
        </p:nvCxnSpPr>
        <p:spPr>
          <a:xfrm>
            <a:off x="4937525" y="2119400"/>
            <a:ext cx="963900" cy="40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المتغيرات (variables)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1706250" y="4496000"/>
            <a:ext cx="108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hanga"/>
                <a:ea typeface="Changa"/>
                <a:cs typeface="Changa"/>
                <a:sym typeface="Changa"/>
              </a:rPr>
              <a:t>Code</a:t>
            </a:r>
            <a:endParaRPr sz="24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5281350" y="4427300"/>
            <a:ext cx="2694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hanga"/>
                <a:ea typeface="Changa"/>
                <a:cs typeface="Changa"/>
                <a:sym typeface="Changa"/>
              </a:rPr>
              <a:t>Memory representation</a:t>
            </a:r>
            <a:br>
              <a:rPr lang="en-GB" sz="1800">
                <a:latin typeface="Changa"/>
                <a:ea typeface="Changa"/>
                <a:cs typeface="Changa"/>
                <a:sym typeface="Changa"/>
              </a:rPr>
            </a:br>
            <a:r>
              <a:rPr lang="en-GB" sz="1800">
                <a:latin typeface="Changa"/>
                <a:ea typeface="Changa"/>
                <a:cs typeface="Changa"/>
                <a:sym typeface="Changa"/>
              </a:rPr>
              <a:t>تمثيل الذاكرة</a:t>
            </a:r>
            <a:endParaRPr sz="18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4520825" y="1904900"/>
            <a:ext cx="416700" cy="4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5896099" y="1635950"/>
            <a:ext cx="24009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[11, 12]</a:t>
            </a:r>
            <a:endParaRPr sz="2400"/>
          </a:p>
        </p:txBody>
      </p:sp>
      <p:cxnSp>
        <p:nvCxnSpPr>
          <p:cNvPr id="213" name="Google Shape;213;p23"/>
          <p:cNvCxnSpPr>
            <a:stCxn id="211" idx="6"/>
            <a:endCxn id="212" idx="1"/>
          </p:cNvCxnSpPr>
          <p:nvPr/>
        </p:nvCxnSpPr>
        <p:spPr>
          <a:xfrm flipH="1" rot="10800000">
            <a:off x="4937525" y="1890800"/>
            <a:ext cx="9585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3"/>
          <p:cNvSpPr/>
          <p:nvPr/>
        </p:nvSpPr>
        <p:spPr>
          <a:xfrm>
            <a:off x="4520825" y="2722775"/>
            <a:ext cx="416700" cy="4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5" name="Google Shape;215;p23"/>
          <p:cNvSpPr/>
          <p:nvPr/>
        </p:nvSpPr>
        <p:spPr>
          <a:xfrm>
            <a:off x="534800" y="1448550"/>
            <a:ext cx="33330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591900" y="1617875"/>
            <a:ext cx="28140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= [11, 12]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7" name="Google Shape;217;p23"/>
          <p:cNvSpPr txBox="1"/>
          <p:nvPr/>
        </p:nvSpPr>
        <p:spPr>
          <a:xfrm>
            <a:off x="653150" y="2075750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 = a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53150" y="3233750"/>
            <a:ext cx="30963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 = b + [10] 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5901525" y="2614400"/>
            <a:ext cx="24009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[11, 12, 3, 10]</a:t>
            </a:r>
            <a:endParaRPr sz="2400"/>
          </a:p>
        </p:txBody>
      </p:sp>
      <p:cxnSp>
        <p:nvCxnSpPr>
          <p:cNvPr id="220" name="Google Shape;220;p23"/>
          <p:cNvCxnSpPr>
            <a:stCxn id="214" idx="6"/>
            <a:endCxn id="212" idx="1"/>
          </p:cNvCxnSpPr>
          <p:nvPr/>
        </p:nvCxnSpPr>
        <p:spPr>
          <a:xfrm flipH="1" rot="10800000">
            <a:off x="4937525" y="1890875"/>
            <a:ext cx="958500" cy="10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3"/>
          <p:cNvCxnSpPr>
            <a:stCxn id="214" idx="6"/>
            <a:endCxn id="219" idx="1"/>
          </p:cNvCxnSpPr>
          <p:nvPr/>
        </p:nvCxnSpPr>
        <p:spPr>
          <a:xfrm flipH="1" rot="10800000">
            <a:off x="4937525" y="2869175"/>
            <a:ext cx="963900" cy="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3"/>
          <p:cNvSpPr txBox="1"/>
          <p:nvPr/>
        </p:nvSpPr>
        <p:spPr>
          <a:xfrm>
            <a:off x="653150" y="2654750"/>
            <a:ext cx="2227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a.append(3)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5901525" y="1637428"/>
            <a:ext cx="24009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[11, 12, 3]</a:t>
            </a:r>
            <a:endParaRPr sz="2400"/>
          </a:p>
        </p:txBody>
      </p:sp>
      <p:sp>
        <p:nvSpPr>
          <p:cNvPr id="224" name="Google Shape;224;p23"/>
          <p:cNvSpPr txBox="1"/>
          <p:nvPr/>
        </p:nvSpPr>
        <p:spPr>
          <a:xfrm>
            <a:off x="2718650" y="2758175"/>
            <a:ext cx="1149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# mutates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2837250" y="3304550"/>
            <a:ext cx="11493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# doesn’t</a:t>
            </a:r>
            <a:endParaRPr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769950" y="591550"/>
            <a:ext cx="48543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التواصل مع المستعمل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 txBox="1"/>
          <p:nvPr/>
        </p:nvSpPr>
        <p:spPr>
          <a:xfrm>
            <a:off x="2494425" y="1658875"/>
            <a:ext cx="5745900" cy="2892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ame = </a:t>
            </a: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(“Please enter your name”)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rade = </a:t>
            </a: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input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(“Please enter your age”)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(f“{name} is {age} years old.”)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p24"/>
          <p:cNvSpPr txBox="1"/>
          <p:nvPr>
            <p:ph type="title"/>
          </p:nvPr>
        </p:nvSpPr>
        <p:spPr>
          <a:xfrm>
            <a:off x="298500" y="591550"/>
            <a:ext cx="346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Input/Output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"/>
          <p:cNvSpPr txBox="1"/>
          <p:nvPr>
            <p:ph type="title"/>
          </p:nvPr>
        </p:nvSpPr>
        <p:spPr>
          <a:xfrm>
            <a:off x="6699300" y="591550"/>
            <a:ext cx="177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الشروط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3107525" y="1382175"/>
            <a:ext cx="3176400" cy="3168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&lt;condition1&gt;: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# do something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lif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&lt;condition2&gt;: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# do other thing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lif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&lt;condition3&gt;: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# do other thing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</a:t>
            </a: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lse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b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# do something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1060500" y="591550"/>
            <a:ext cx="26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Conditions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4952250" y="591550"/>
            <a:ext cx="351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تمرين تطبقي 1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727650" y="1466075"/>
            <a:ext cx="7688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اكتب برنامج يتلقى إسم و نقطة تلميذ يعطي النقطة على شكل حرف.</a:t>
            </a:r>
            <a:endParaRPr sz="2400"/>
          </a:p>
          <a:p>
            <a:pPr indent="0" lvl="0" marL="45720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A = 100-9</a:t>
            </a:r>
            <a:r>
              <a:rPr lang="en-GB" sz="2400"/>
              <a:t>0</a:t>
            </a:r>
            <a:endParaRPr sz="2400"/>
          </a:p>
          <a:p>
            <a:pPr indent="0" lvl="0" marL="45720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B = 90-</a:t>
            </a:r>
            <a:r>
              <a:rPr lang="en-GB" sz="2400"/>
              <a:t>80</a:t>
            </a:r>
            <a:endParaRPr sz="2400"/>
          </a:p>
          <a:p>
            <a:pPr indent="0" lvl="0" marL="457200" rtl="1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C = 70-80</a:t>
            </a:r>
            <a:r>
              <a:rPr lang="en-GB" sz="2400"/>
              <a:t> </a:t>
            </a:r>
            <a:endParaRPr sz="2400"/>
          </a:p>
          <a:p>
            <a:pPr indent="0" lvl="0" marL="457200" rtl="1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F = 70-0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 txBox="1"/>
          <p:nvPr>
            <p:ph type="title"/>
          </p:nvPr>
        </p:nvSpPr>
        <p:spPr>
          <a:xfrm>
            <a:off x="6699300" y="591550"/>
            <a:ext cx="177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العقدة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 txBox="1"/>
          <p:nvPr/>
        </p:nvSpPr>
        <p:spPr>
          <a:xfrm>
            <a:off x="476100" y="1382175"/>
            <a:ext cx="4432800" cy="3168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&lt;var&gt; 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&lt;sequence&gt;: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# do smthg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----</a:t>
            </a:r>
            <a:b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f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&lt;var&gt; 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range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(start, end, step):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# do smthg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52" name="Google Shape;252;p27"/>
          <p:cNvSpPr txBox="1"/>
          <p:nvPr>
            <p:ph type="title"/>
          </p:nvPr>
        </p:nvSpPr>
        <p:spPr>
          <a:xfrm>
            <a:off x="1060500" y="591550"/>
            <a:ext cx="26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Loops</a:t>
            </a:r>
            <a:endParaRPr b="0"/>
          </a:p>
        </p:txBody>
      </p:sp>
      <p:sp>
        <p:nvSpPr>
          <p:cNvPr id="253" name="Google Shape;253;p27"/>
          <p:cNvSpPr txBox="1"/>
          <p:nvPr/>
        </p:nvSpPr>
        <p:spPr>
          <a:xfrm>
            <a:off x="5622125" y="1382175"/>
            <a:ext cx="3176400" cy="3168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&lt;condition&gt;: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# do smthg</a:t>
            </a:r>
            <a:endParaRPr sz="1800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title"/>
          </p:nvPr>
        </p:nvSpPr>
        <p:spPr>
          <a:xfrm>
            <a:off x="4952250" y="591550"/>
            <a:ext cx="351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تمرين تطبقي 2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727650" y="1466075"/>
            <a:ext cx="7688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اكتب برنامج يتلقى عدد التلاميذ </a:t>
            </a:r>
            <a:r>
              <a:rPr lang="en-GB" sz="2400"/>
              <a:t>و نقطهم و يعطي أعلى و أدنى نقطة.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4952250" y="591550"/>
            <a:ext cx="351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تمرين تطبقي 3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727650" y="1466075"/>
            <a:ext cx="7688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اكتب برنامج يتلقى نقط التلاميذ و كيعطي إحصائيات على هاد النقط.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4952250" y="591550"/>
            <a:ext cx="351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تمرين تطبقي 4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0"/>
          <p:cNvSpPr txBox="1"/>
          <p:nvPr>
            <p:ph idx="1" type="body"/>
          </p:nvPr>
        </p:nvSpPr>
        <p:spPr>
          <a:xfrm>
            <a:off x="727650" y="1466075"/>
            <a:ext cx="7688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Guess the output.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6699300" y="591550"/>
            <a:ext cx="177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الدوال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 txBox="1"/>
          <p:nvPr/>
        </p:nvSpPr>
        <p:spPr>
          <a:xfrm>
            <a:off x="367050" y="1448600"/>
            <a:ext cx="27684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# FUNCTION DEFINITION</a:t>
            </a:r>
            <a:endParaRPr b="1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# تعريف الدالة</a:t>
            </a:r>
            <a:endParaRPr b="1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add(x, y):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# do smthg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eturn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x + y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# FUNCTION CALL</a:t>
            </a:r>
            <a:b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# استدعاء دالة</a:t>
            </a:r>
            <a:endParaRPr b="1"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= 1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= 4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result = add(a, b)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8" name="Google Shape;278;p31"/>
          <p:cNvSpPr txBox="1"/>
          <p:nvPr>
            <p:ph type="title"/>
          </p:nvPr>
        </p:nvSpPr>
        <p:spPr>
          <a:xfrm>
            <a:off x="1060500" y="591550"/>
            <a:ext cx="26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Functions</a:t>
            </a:r>
            <a:endParaRPr/>
          </a:p>
        </p:txBody>
      </p:sp>
      <p:sp>
        <p:nvSpPr>
          <p:cNvPr id="279" name="Google Shape;279;p31"/>
          <p:cNvSpPr txBox="1"/>
          <p:nvPr/>
        </p:nvSpPr>
        <p:spPr>
          <a:xfrm>
            <a:off x="4283100" y="1448600"/>
            <a:ext cx="4690800" cy="30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6212550" y="4496000"/>
            <a:ext cx="831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Global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1" name="Google Shape;281;p31"/>
          <p:cNvGrpSpPr/>
          <p:nvPr/>
        </p:nvGrpSpPr>
        <p:grpSpPr>
          <a:xfrm>
            <a:off x="4488894" y="2473000"/>
            <a:ext cx="1581602" cy="1673400"/>
            <a:chOff x="4488675" y="2473000"/>
            <a:chExt cx="1571700" cy="1673400"/>
          </a:xfrm>
        </p:grpSpPr>
        <p:grpSp>
          <p:nvGrpSpPr>
            <p:cNvPr id="282" name="Google Shape;282;p31"/>
            <p:cNvGrpSpPr/>
            <p:nvPr/>
          </p:nvGrpSpPr>
          <p:grpSpPr>
            <a:xfrm>
              <a:off x="4488675" y="2473000"/>
              <a:ext cx="1571700" cy="1673400"/>
              <a:chOff x="4984525" y="1926700"/>
              <a:chExt cx="1571700" cy="1673400"/>
            </a:xfrm>
          </p:grpSpPr>
          <p:sp>
            <p:nvSpPr>
              <p:cNvPr id="283" name="Google Shape;283;p31"/>
              <p:cNvSpPr/>
              <p:nvPr/>
            </p:nvSpPr>
            <p:spPr>
              <a:xfrm>
                <a:off x="4984525" y="1926700"/>
                <a:ext cx="1571700" cy="14886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31"/>
              <p:cNvSpPr txBox="1"/>
              <p:nvPr/>
            </p:nvSpPr>
            <p:spPr>
              <a:xfrm>
                <a:off x="5341675" y="3415300"/>
                <a:ext cx="8574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Lato"/>
                    <a:ea typeface="Lato"/>
                    <a:cs typeface="Lato"/>
                    <a:sym typeface="Lato"/>
                  </a:rPr>
                  <a:t>add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285" name="Google Shape;285;p31"/>
            <p:cNvSpPr/>
            <p:nvPr/>
          </p:nvSpPr>
          <p:spPr>
            <a:xfrm>
              <a:off x="4815450" y="2825450"/>
              <a:ext cx="285000" cy="29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815450" y="3380148"/>
              <a:ext cx="285000" cy="29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/>
                  <a:ea typeface="Consolas"/>
                  <a:cs typeface="Consolas"/>
                  <a:sym typeface="Consolas"/>
                </a:rPr>
                <a:t>y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287" name="Google Shape;287;p31"/>
          <p:cNvGrpSpPr/>
          <p:nvPr/>
        </p:nvGrpSpPr>
        <p:grpSpPr>
          <a:xfrm>
            <a:off x="7337125" y="2812075"/>
            <a:ext cx="1287775" cy="872200"/>
            <a:chOff x="7337125" y="2812075"/>
            <a:chExt cx="1287775" cy="872200"/>
          </a:xfrm>
        </p:grpSpPr>
        <p:cxnSp>
          <p:nvCxnSpPr>
            <p:cNvPr id="288" name="Google Shape;288;p31"/>
            <p:cNvCxnSpPr>
              <a:stCxn id="289" idx="6"/>
              <a:endCxn id="290" idx="1"/>
            </p:cNvCxnSpPr>
            <p:nvPr/>
          </p:nvCxnSpPr>
          <p:spPr>
            <a:xfrm flipH="1" rot="10800000">
              <a:off x="7622125" y="2959075"/>
              <a:ext cx="548100" cy="1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91" name="Google Shape;291;p31"/>
            <p:cNvGrpSpPr/>
            <p:nvPr/>
          </p:nvGrpSpPr>
          <p:grpSpPr>
            <a:xfrm>
              <a:off x="7337125" y="2812075"/>
              <a:ext cx="1287775" cy="872200"/>
              <a:chOff x="6264250" y="1894500"/>
              <a:chExt cx="1287775" cy="872200"/>
            </a:xfrm>
          </p:grpSpPr>
          <p:sp>
            <p:nvSpPr>
              <p:cNvPr id="289" name="Google Shape;289;p31"/>
              <p:cNvSpPr/>
              <p:nvPr/>
            </p:nvSpPr>
            <p:spPr>
              <a:xfrm>
                <a:off x="6264250" y="1908750"/>
                <a:ext cx="285000" cy="293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latin typeface="Consolas"/>
                    <a:ea typeface="Consolas"/>
                    <a:cs typeface="Consolas"/>
                    <a:sym typeface="Consolas"/>
                  </a:rPr>
                  <a:t>a</a:t>
                </a:r>
                <a:endParaRPr sz="16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6264250" y="2472998"/>
                <a:ext cx="285000" cy="2937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1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600">
                    <a:latin typeface="Consolas"/>
                    <a:ea typeface="Consolas"/>
                    <a:cs typeface="Consolas"/>
                    <a:sym typeface="Consolas"/>
                  </a:rPr>
                  <a:t>b</a:t>
                </a:r>
                <a:endParaRPr sz="1600"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7097225" y="1894500"/>
                <a:ext cx="454800" cy="293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1</a:t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7122600" y="2473000"/>
                <a:ext cx="429300" cy="293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/>
                  <a:t>4</a:t>
                </a:r>
                <a:endParaRPr/>
              </a:p>
            </p:txBody>
          </p:sp>
          <p:cxnSp>
            <p:nvCxnSpPr>
              <p:cNvPr id="294" name="Google Shape;294;p31"/>
              <p:cNvCxnSpPr>
                <a:stCxn id="292" idx="6"/>
                <a:endCxn id="293" idx="1"/>
              </p:cNvCxnSpPr>
              <p:nvPr/>
            </p:nvCxnSpPr>
            <p:spPr>
              <a:xfrm>
                <a:off x="6549250" y="2619848"/>
                <a:ext cx="57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cxnSp>
        <p:nvCxnSpPr>
          <p:cNvPr id="295" name="Google Shape;295;p31"/>
          <p:cNvCxnSpPr>
            <a:stCxn id="285" idx="6"/>
            <a:endCxn id="290" idx="2"/>
          </p:cNvCxnSpPr>
          <p:nvPr/>
        </p:nvCxnSpPr>
        <p:spPr>
          <a:xfrm>
            <a:off x="5104523" y="2972300"/>
            <a:ext cx="3293100" cy="133500"/>
          </a:xfrm>
          <a:prstGeom prst="curvedConnector4">
            <a:avLst>
              <a:gd fmla="val 46545" name="adj1"/>
              <a:gd fmla="val 2783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1"/>
          <p:cNvCxnSpPr>
            <a:endCxn id="293" idx="2"/>
          </p:cNvCxnSpPr>
          <p:nvPr/>
        </p:nvCxnSpPr>
        <p:spPr>
          <a:xfrm>
            <a:off x="5104425" y="3527075"/>
            <a:ext cx="3305700" cy="157200"/>
          </a:xfrm>
          <a:prstGeom prst="curvedConnector4">
            <a:avLst>
              <a:gd fmla="val 46753" name="adj1"/>
              <a:gd fmla="val 251479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 txBox="1"/>
          <p:nvPr/>
        </p:nvSpPr>
        <p:spPr>
          <a:xfrm>
            <a:off x="5009525" y="1833100"/>
            <a:ext cx="68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b="1"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= a</a:t>
            </a:r>
            <a:br>
              <a:rPr b="1"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y</a:t>
            </a:r>
            <a:r>
              <a:rPr b="1" lang="en-GB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= b</a:t>
            </a:r>
            <a:endParaRPr b="1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98" name="Google Shape;298;p31"/>
          <p:cNvGrpSpPr/>
          <p:nvPr/>
        </p:nvGrpSpPr>
        <p:grpSpPr>
          <a:xfrm>
            <a:off x="6621038" y="2263800"/>
            <a:ext cx="1970238" cy="307950"/>
            <a:chOff x="6621038" y="2263800"/>
            <a:chExt cx="1970238" cy="307950"/>
          </a:xfrm>
        </p:grpSpPr>
        <p:cxnSp>
          <p:nvCxnSpPr>
            <p:cNvPr id="299" name="Google Shape;299;p31"/>
            <p:cNvCxnSpPr>
              <a:stCxn id="300" idx="6"/>
              <a:endCxn id="301" idx="1"/>
            </p:cNvCxnSpPr>
            <p:nvPr/>
          </p:nvCxnSpPr>
          <p:spPr>
            <a:xfrm flipH="1" rot="10800000">
              <a:off x="7588238" y="2410800"/>
              <a:ext cx="548100" cy="14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0" name="Google Shape;300;p31"/>
            <p:cNvSpPr/>
            <p:nvPr/>
          </p:nvSpPr>
          <p:spPr>
            <a:xfrm>
              <a:off x="6621038" y="2278050"/>
              <a:ext cx="967200" cy="29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latin typeface="Consolas"/>
                  <a:ea typeface="Consolas"/>
                  <a:cs typeface="Consolas"/>
                  <a:sym typeface="Consolas"/>
                </a:rPr>
                <a:t>result</a:t>
              </a:r>
              <a:endParaRPr sz="10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>
              <a:off x="8136475" y="2263800"/>
              <a:ext cx="454800" cy="29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latin typeface="Changa"/>
                <a:ea typeface="Changa"/>
                <a:cs typeface="Changa"/>
                <a:sym typeface="Changa"/>
              </a:rPr>
              <a:t>مدخل إلى البرمجة</a:t>
            </a:r>
            <a:endParaRPr sz="48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6147100" y="3172900"/>
            <a:ext cx="2270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95959"/>
                </a:solidFill>
                <a:latin typeface="Changa"/>
                <a:ea typeface="Changa"/>
                <a:cs typeface="Changa"/>
                <a:sym typeface="Changa"/>
              </a:rPr>
              <a:t>حمزة بوربوح</a:t>
            </a:r>
            <a:br>
              <a:rPr lang="en-GB" sz="2000">
                <a:solidFill>
                  <a:srgbClr val="595959"/>
                </a:solidFill>
                <a:latin typeface="Changa"/>
                <a:ea typeface="Changa"/>
                <a:cs typeface="Changa"/>
                <a:sym typeface="Changa"/>
              </a:rPr>
            </a:br>
            <a:r>
              <a:rPr lang="en-GB" sz="2000">
                <a:solidFill>
                  <a:srgbClr val="595959"/>
                </a:solidFill>
                <a:latin typeface="Changa"/>
                <a:ea typeface="Changa"/>
                <a:cs typeface="Changa"/>
                <a:sym typeface="Changa"/>
              </a:rPr>
              <a:t>أيوب كشكاش</a:t>
            </a:r>
            <a:endParaRPr sz="2000">
              <a:solidFill>
                <a:srgbClr val="595959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654100" y="3172900"/>
            <a:ext cx="2270700" cy="6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999999"/>
                </a:solidFill>
                <a:latin typeface="Changa"/>
                <a:ea typeface="Changa"/>
                <a:cs typeface="Changa"/>
                <a:sym typeface="Changa"/>
              </a:rPr>
              <a:t>27/03/2020</a:t>
            </a:r>
            <a:endParaRPr sz="2000">
              <a:solidFill>
                <a:srgbClr val="999999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>
            <p:ph type="title"/>
          </p:nvPr>
        </p:nvSpPr>
        <p:spPr>
          <a:xfrm>
            <a:off x="6699300" y="591550"/>
            <a:ext cx="177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الدوال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367050" y="1448600"/>
            <a:ext cx="27684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incr(x):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x = x + 1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 = 2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incr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(a)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(a) # output: 2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8" name="Google Shape;308;p32"/>
          <p:cNvSpPr txBox="1"/>
          <p:nvPr>
            <p:ph type="title"/>
          </p:nvPr>
        </p:nvSpPr>
        <p:spPr>
          <a:xfrm>
            <a:off x="1060500" y="591550"/>
            <a:ext cx="26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Functions</a:t>
            </a:r>
            <a:endParaRPr/>
          </a:p>
        </p:txBody>
      </p:sp>
      <p:sp>
        <p:nvSpPr>
          <p:cNvPr id="309" name="Google Shape;309;p32"/>
          <p:cNvSpPr txBox="1"/>
          <p:nvPr/>
        </p:nvSpPr>
        <p:spPr>
          <a:xfrm>
            <a:off x="4283100" y="1448600"/>
            <a:ext cx="4690800" cy="30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6212550" y="4496000"/>
            <a:ext cx="831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Global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11" name="Google Shape;311;p32"/>
          <p:cNvGrpSpPr/>
          <p:nvPr/>
        </p:nvGrpSpPr>
        <p:grpSpPr>
          <a:xfrm>
            <a:off x="4488894" y="2473000"/>
            <a:ext cx="1581602" cy="1673400"/>
            <a:chOff x="4488675" y="2473000"/>
            <a:chExt cx="1571700" cy="1673400"/>
          </a:xfrm>
        </p:grpSpPr>
        <p:grpSp>
          <p:nvGrpSpPr>
            <p:cNvPr id="312" name="Google Shape;312;p32"/>
            <p:cNvGrpSpPr/>
            <p:nvPr/>
          </p:nvGrpSpPr>
          <p:grpSpPr>
            <a:xfrm>
              <a:off x="4488675" y="2473000"/>
              <a:ext cx="1571700" cy="1673400"/>
              <a:chOff x="4984525" y="1926700"/>
              <a:chExt cx="1571700" cy="1673400"/>
            </a:xfrm>
          </p:grpSpPr>
          <p:sp>
            <p:nvSpPr>
              <p:cNvPr id="313" name="Google Shape;313;p32"/>
              <p:cNvSpPr/>
              <p:nvPr/>
            </p:nvSpPr>
            <p:spPr>
              <a:xfrm>
                <a:off x="4984525" y="1926700"/>
                <a:ext cx="1571700" cy="14886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2"/>
              <p:cNvSpPr txBox="1"/>
              <p:nvPr/>
            </p:nvSpPr>
            <p:spPr>
              <a:xfrm>
                <a:off x="5341675" y="3415300"/>
                <a:ext cx="8574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Lato"/>
                    <a:ea typeface="Lato"/>
                    <a:cs typeface="Lato"/>
                    <a:sym typeface="Lato"/>
                  </a:rPr>
                  <a:t>incr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15" name="Google Shape;315;p32"/>
            <p:cNvSpPr/>
            <p:nvPr/>
          </p:nvSpPr>
          <p:spPr>
            <a:xfrm>
              <a:off x="4815450" y="2825450"/>
              <a:ext cx="285000" cy="29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16" name="Google Shape;316;p32"/>
          <p:cNvCxnSpPr>
            <a:stCxn id="315" idx="6"/>
            <a:endCxn id="317" idx="2"/>
          </p:cNvCxnSpPr>
          <p:nvPr/>
        </p:nvCxnSpPr>
        <p:spPr>
          <a:xfrm>
            <a:off x="5104523" y="2972300"/>
            <a:ext cx="3293100" cy="133500"/>
          </a:xfrm>
          <a:prstGeom prst="curvedConnector4">
            <a:avLst>
              <a:gd fmla="val 46545" name="adj1"/>
              <a:gd fmla="val 2783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>
            <a:stCxn id="319" idx="6"/>
            <a:endCxn id="317" idx="1"/>
          </p:cNvCxnSpPr>
          <p:nvPr/>
        </p:nvCxnSpPr>
        <p:spPr>
          <a:xfrm flipH="1" rot="10800000">
            <a:off x="7622125" y="2959075"/>
            <a:ext cx="548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/>
          <p:nvPr/>
        </p:nvSpPr>
        <p:spPr>
          <a:xfrm>
            <a:off x="7337125" y="2826325"/>
            <a:ext cx="2850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7" name="Google Shape;317;p32"/>
          <p:cNvSpPr/>
          <p:nvPr/>
        </p:nvSpPr>
        <p:spPr>
          <a:xfrm>
            <a:off x="8170100" y="2812075"/>
            <a:ext cx="4548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grpSp>
        <p:nvGrpSpPr>
          <p:cNvPr id="320" name="Google Shape;320;p32"/>
          <p:cNvGrpSpPr/>
          <p:nvPr/>
        </p:nvGrpSpPr>
        <p:grpSpPr>
          <a:xfrm>
            <a:off x="4961126" y="3119150"/>
            <a:ext cx="731749" cy="518800"/>
            <a:chOff x="4961126" y="3119150"/>
            <a:chExt cx="731749" cy="518800"/>
          </a:xfrm>
        </p:grpSpPr>
        <p:sp>
          <p:nvSpPr>
            <p:cNvPr id="321" name="Google Shape;321;p32"/>
            <p:cNvSpPr/>
            <p:nvPr/>
          </p:nvSpPr>
          <p:spPr>
            <a:xfrm>
              <a:off x="5238075" y="3344250"/>
              <a:ext cx="454800" cy="29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</a:t>
              </a:r>
              <a:endParaRPr/>
            </a:p>
          </p:txBody>
        </p:sp>
        <p:cxnSp>
          <p:nvCxnSpPr>
            <p:cNvPr id="322" name="Google Shape;322;p32"/>
            <p:cNvCxnSpPr>
              <a:stCxn id="315" idx="4"/>
              <a:endCxn id="321" idx="1"/>
            </p:cNvCxnSpPr>
            <p:nvPr/>
          </p:nvCxnSpPr>
          <p:spPr>
            <a:xfrm flipH="1" rot="-5400000">
              <a:off x="4913576" y="3166700"/>
              <a:ext cx="372000" cy="276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>
            <p:ph type="title"/>
          </p:nvPr>
        </p:nvSpPr>
        <p:spPr>
          <a:xfrm>
            <a:off x="6699300" y="591550"/>
            <a:ext cx="177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الدوال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3"/>
          <p:cNvSpPr txBox="1"/>
          <p:nvPr/>
        </p:nvSpPr>
        <p:spPr>
          <a:xfrm>
            <a:off x="367050" y="1448600"/>
            <a:ext cx="27684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incr(x):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x = x + 1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x = 2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incr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(x)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(x) # output: 2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29" name="Google Shape;329;p33"/>
          <p:cNvSpPr txBox="1"/>
          <p:nvPr>
            <p:ph type="title"/>
          </p:nvPr>
        </p:nvSpPr>
        <p:spPr>
          <a:xfrm>
            <a:off x="1060500" y="591550"/>
            <a:ext cx="26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Functions</a:t>
            </a:r>
            <a:endParaRPr/>
          </a:p>
        </p:txBody>
      </p:sp>
      <p:sp>
        <p:nvSpPr>
          <p:cNvPr id="330" name="Google Shape;330;p33"/>
          <p:cNvSpPr txBox="1"/>
          <p:nvPr/>
        </p:nvSpPr>
        <p:spPr>
          <a:xfrm>
            <a:off x="4283100" y="1448600"/>
            <a:ext cx="4690800" cy="30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1" name="Google Shape;331;p33"/>
          <p:cNvSpPr txBox="1"/>
          <p:nvPr/>
        </p:nvSpPr>
        <p:spPr>
          <a:xfrm>
            <a:off x="6212550" y="4496000"/>
            <a:ext cx="831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Global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32" name="Google Shape;332;p33"/>
          <p:cNvGrpSpPr/>
          <p:nvPr/>
        </p:nvGrpSpPr>
        <p:grpSpPr>
          <a:xfrm>
            <a:off x="4488894" y="2473000"/>
            <a:ext cx="1581602" cy="1673400"/>
            <a:chOff x="4488675" y="2473000"/>
            <a:chExt cx="1571700" cy="1673400"/>
          </a:xfrm>
        </p:grpSpPr>
        <p:grpSp>
          <p:nvGrpSpPr>
            <p:cNvPr id="333" name="Google Shape;333;p33"/>
            <p:cNvGrpSpPr/>
            <p:nvPr/>
          </p:nvGrpSpPr>
          <p:grpSpPr>
            <a:xfrm>
              <a:off x="4488675" y="2473000"/>
              <a:ext cx="1571700" cy="1673400"/>
              <a:chOff x="4984525" y="1926700"/>
              <a:chExt cx="1571700" cy="1673400"/>
            </a:xfrm>
          </p:grpSpPr>
          <p:sp>
            <p:nvSpPr>
              <p:cNvPr id="334" name="Google Shape;334;p33"/>
              <p:cNvSpPr/>
              <p:nvPr/>
            </p:nvSpPr>
            <p:spPr>
              <a:xfrm>
                <a:off x="4984525" y="1926700"/>
                <a:ext cx="1571700" cy="14886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3"/>
              <p:cNvSpPr txBox="1"/>
              <p:nvPr/>
            </p:nvSpPr>
            <p:spPr>
              <a:xfrm>
                <a:off x="5341675" y="3415300"/>
                <a:ext cx="8574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Lato"/>
                    <a:ea typeface="Lato"/>
                    <a:cs typeface="Lato"/>
                    <a:sym typeface="Lato"/>
                  </a:rPr>
                  <a:t>incr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36" name="Google Shape;336;p33"/>
            <p:cNvSpPr/>
            <p:nvPr/>
          </p:nvSpPr>
          <p:spPr>
            <a:xfrm>
              <a:off x="4815450" y="2825450"/>
              <a:ext cx="285000" cy="29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/>
                  <a:ea typeface="Consolas"/>
                  <a:cs typeface="Consolas"/>
                  <a:sym typeface="Consolas"/>
                </a:rPr>
                <a:t>x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37" name="Google Shape;337;p33"/>
          <p:cNvCxnSpPr>
            <a:stCxn id="336" idx="6"/>
            <a:endCxn id="338" idx="2"/>
          </p:cNvCxnSpPr>
          <p:nvPr/>
        </p:nvCxnSpPr>
        <p:spPr>
          <a:xfrm>
            <a:off x="5104523" y="2972300"/>
            <a:ext cx="3293100" cy="133500"/>
          </a:xfrm>
          <a:prstGeom prst="curvedConnector4">
            <a:avLst>
              <a:gd fmla="val 46545" name="adj1"/>
              <a:gd fmla="val 2783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33"/>
          <p:cNvCxnSpPr>
            <a:stCxn id="340" idx="6"/>
            <a:endCxn id="338" idx="1"/>
          </p:cNvCxnSpPr>
          <p:nvPr/>
        </p:nvCxnSpPr>
        <p:spPr>
          <a:xfrm flipH="1" rot="10800000">
            <a:off x="7622125" y="2959075"/>
            <a:ext cx="5481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0" name="Google Shape;340;p33"/>
          <p:cNvSpPr/>
          <p:nvPr/>
        </p:nvSpPr>
        <p:spPr>
          <a:xfrm>
            <a:off x="7337125" y="2826325"/>
            <a:ext cx="2850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3"/>
          <p:cNvSpPr/>
          <p:nvPr/>
        </p:nvSpPr>
        <p:spPr>
          <a:xfrm>
            <a:off x="8170100" y="2812075"/>
            <a:ext cx="4548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</a:t>
            </a:r>
            <a:endParaRPr/>
          </a:p>
        </p:txBody>
      </p:sp>
      <p:grpSp>
        <p:nvGrpSpPr>
          <p:cNvPr id="341" name="Google Shape;341;p33"/>
          <p:cNvGrpSpPr/>
          <p:nvPr/>
        </p:nvGrpSpPr>
        <p:grpSpPr>
          <a:xfrm>
            <a:off x="4961126" y="3119150"/>
            <a:ext cx="731749" cy="518800"/>
            <a:chOff x="4961126" y="3119150"/>
            <a:chExt cx="731749" cy="518800"/>
          </a:xfrm>
        </p:grpSpPr>
        <p:sp>
          <p:nvSpPr>
            <p:cNvPr id="342" name="Google Shape;342;p33"/>
            <p:cNvSpPr/>
            <p:nvPr/>
          </p:nvSpPr>
          <p:spPr>
            <a:xfrm>
              <a:off x="5238075" y="3344250"/>
              <a:ext cx="454800" cy="293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3</a:t>
              </a:r>
              <a:endParaRPr/>
            </a:p>
          </p:txBody>
        </p:sp>
        <p:cxnSp>
          <p:nvCxnSpPr>
            <p:cNvPr id="343" name="Google Shape;343;p33"/>
            <p:cNvCxnSpPr>
              <a:stCxn id="336" idx="4"/>
              <a:endCxn id="342" idx="1"/>
            </p:cNvCxnSpPr>
            <p:nvPr/>
          </p:nvCxnSpPr>
          <p:spPr>
            <a:xfrm flipH="1" rot="-5400000">
              <a:off x="4913576" y="3166700"/>
              <a:ext cx="372000" cy="276900"/>
            </a:xfrm>
            <a:prstGeom prst="curvedConnector2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"/>
          <p:cNvSpPr txBox="1"/>
          <p:nvPr>
            <p:ph type="title"/>
          </p:nvPr>
        </p:nvSpPr>
        <p:spPr>
          <a:xfrm>
            <a:off x="6699300" y="591550"/>
            <a:ext cx="1772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الدوال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"/>
          <p:cNvSpPr txBox="1"/>
          <p:nvPr/>
        </p:nvSpPr>
        <p:spPr>
          <a:xfrm>
            <a:off x="367050" y="1448600"/>
            <a:ext cx="27684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add_four(l):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l.append(4)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lst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= [0, 3]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add_four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(lst)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(lst)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0" name="Google Shape;350;p34"/>
          <p:cNvSpPr txBox="1"/>
          <p:nvPr>
            <p:ph type="title"/>
          </p:nvPr>
        </p:nvSpPr>
        <p:spPr>
          <a:xfrm>
            <a:off x="1060500" y="591550"/>
            <a:ext cx="2643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Functions</a:t>
            </a:r>
            <a:endParaRPr/>
          </a:p>
        </p:txBody>
      </p:sp>
      <p:sp>
        <p:nvSpPr>
          <p:cNvPr id="351" name="Google Shape;351;p34"/>
          <p:cNvSpPr txBox="1"/>
          <p:nvPr/>
        </p:nvSpPr>
        <p:spPr>
          <a:xfrm>
            <a:off x="4283100" y="1448600"/>
            <a:ext cx="4690800" cy="30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2" name="Google Shape;352;p34"/>
          <p:cNvSpPr txBox="1"/>
          <p:nvPr/>
        </p:nvSpPr>
        <p:spPr>
          <a:xfrm>
            <a:off x="6212550" y="4496000"/>
            <a:ext cx="831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ato"/>
                <a:ea typeface="Lato"/>
                <a:cs typeface="Lato"/>
                <a:sym typeface="Lato"/>
              </a:rPr>
              <a:t>Global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53" name="Google Shape;353;p34"/>
          <p:cNvGrpSpPr/>
          <p:nvPr/>
        </p:nvGrpSpPr>
        <p:grpSpPr>
          <a:xfrm>
            <a:off x="4488894" y="2473000"/>
            <a:ext cx="1581602" cy="1673400"/>
            <a:chOff x="4488675" y="2473000"/>
            <a:chExt cx="1571700" cy="1673400"/>
          </a:xfrm>
        </p:grpSpPr>
        <p:grpSp>
          <p:nvGrpSpPr>
            <p:cNvPr id="354" name="Google Shape;354;p34"/>
            <p:cNvGrpSpPr/>
            <p:nvPr/>
          </p:nvGrpSpPr>
          <p:grpSpPr>
            <a:xfrm>
              <a:off x="4488675" y="2473000"/>
              <a:ext cx="1571700" cy="1673400"/>
              <a:chOff x="4984525" y="1926700"/>
              <a:chExt cx="1571700" cy="1673400"/>
            </a:xfrm>
          </p:grpSpPr>
          <p:sp>
            <p:nvSpPr>
              <p:cNvPr id="355" name="Google Shape;355;p34"/>
              <p:cNvSpPr/>
              <p:nvPr/>
            </p:nvSpPr>
            <p:spPr>
              <a:xfrm>
                <a:off x="4984525" y="1926700"/>
                <a:ext cx="1571700" cy="14886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4"/>
              <p:cNvSpPr txBox="1"/>
              <p:nvPr/>
            </p:nvSpPr>
            <p:spPr>
              <a:xfrm>
                <a:off x="5341675" y="3415300"/>
                <a:ext cx="8574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Lato"/>
                    <a:ea typeface="Lato"/>
                    <a:cs typeface="Lato"/>
                    <a:sym typeface="Lato"/>
                  </a:rPr>
                  <a:t>incr</a:t>
                </a: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57" name="Google Shape;357;p34"/>
            <p:cNvSpPr/>
            <p:nvPr/>
          </p:nvSpPr>
          <p:spPr>
            <a:xfrm>
              <a:off x="4815450" y="2825450"/>
              <a:ext cx="285000" cy="2937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1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>
                  <a:latin typeface="Consolas"/>
                  <a:ea typeface="Consolas"/>
                  <a:cs typeface="Consolas"/>
                  <a:sym typeface="Consolas"/>
                </a:rPr>
                <a:t>l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cxnSp>
        <p:nvCxnSpPr>
          <p:cNvPr id="358" name="Google Shape;358;p34"/>
          <p:cNvCxnSpPr>
            <a:stCxn id="357" idx="6"/>
            <a:endCxn id="359" idx="2"/>
          </p:cNvCxnSpPr>
          <p:nvPr/>
        </p:nvCxnSpPr>
        <p:spPr>
          <a:xfrm>
            <a:off x="5104523" y="2972300"/>
            <a:ext cx="2977500" cy="133500"/>
          </a:xfrm>
          <a:prstGeom prst="curvedConnector4">
            <a:avLst>
              <a:gd fmla="val 40889" name="adj1"/>
              <a:gd fmla="val 2783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0" name="Google Shape;360;p34"/>
          <p:cNvCxnSpPr>
            <a:stCxn id="361" idx="6"/>
            <a:endCxn id="359" idx="1"/>
          </p:cNvCxnSpPr>
          <p:nvPr/>
        </p:nvCxnSpPr>
        <p:spPr>
          <a:xfrm>
            <a:off x="7009225" y="2619850"/>
            <a:ext cx="530100" cy="3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34"/>
          <p:cNvSpPr/>
          <p:nvPr/>
        </p:nvSpPr>
        <p:spPr>
          <a:xfrm>
            <a:off x="6177325" y="2473000"/>
            <a:ext cx="831900" cy="29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lst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34"/>
          <p:cNvSpPr/>
          <p:nvPr/>
        </p:nvSpPr>
        <p:spPr>
          <a:xfrm>
            <a:off x="7539450" y="2812075"/>
            <a:ext cx="10854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[0, 3]</a:t>
            </a:r>
            <a:endParaRPr/>
          </a:p>
        </p:txBody>
      </p:sp>
      <p:sp>
        <p:nvSpPr>
          <p:cNvPr id="362" name="Google Shape;362;p34"/>
          <p:cNvSpPr/>
          <p:nvPr/>
        </p:nvSpPr>
        <p:spPr>
          <a:xfrm>
            <a:off x="7539450" y="2812075"/>
            <a:ext cx="1085400" cy="293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[0, 3, 4]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/>
          <p:nvPr>
            <p:ph type="title"/>
          </p:nvPr>
        </p:nvSpPr>
        <p:spPr>
          <a:xfrm>
            <a:off x="4952250" y="591550"/>
            <a:ext cx="3519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تمرين تطبقي 5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5"/>
          <p:cNvSpPr txBox="1"/>
          <p:nvPr>
            <p:ph idx="1" type="body"/>
          </p:nvPr>
        </p:nvSpPr>
        <p:spPr>
          <a:xfrm>
            <a:off x="727650" y="1466075"/>
            <a:ext cx="7688700" cy="3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/>
              <a:t>اكتب برنامج كيتعطاه </a:t>
            </a:r>
            <a:r>
              <a:rPr b="1" lang="en-GB" sz="2400">
                <a:solidFill>
                  <a:srgbClr val="000000"/>
                </a:solidFill>
              </a:rPr>
              <a:t>نقط</a:t>
            </a:r>
            <a:r>
              <a:rPr lang="en-GB" sz="2400"/>
              <a:t>، </a:t>
            </a:r>
            <a:r>
              <a:rPr b="1" lang="en-GB" sz="2400">
                <a:solidFill>
                  <a:srgbClr val="000000"/>
                </a:solidFill>
              </a:rPr>
              <a:t>أسماء</a:t>
            </a:r>
            <a:r>
              <a:rPr lang="en-GB" sz="2400"/>
              <a:t> و </a:t>
            </a:r>
            <a:r>
              <a:rPr b="1" lang="en-GB" sz="2400">
                <a:solidFill>
                  <a:srgbClr val="000000"/>
                </a:solidFill>
              </a:rPr>
              <a:t>رقم</a:t>
            </a:r>
            <a:r>
              <a:rPr b="1" lang="en-GB" sz="2400"/>
              <a:t> </a:t>
            </a:r>
            <a:r>
              <a:rPr b="1" lang="en-GB" sz="2400">
                <a:solidFill>
                  <a:srgbClr val="000000"/>
                </a:solidFill>
              </a:rPr>
              <a:t>هوية</a:t>
            </a:r>
            <a:r>
              <a:rPr lang="en-GB" sz="2400"/>
              <a:t> تلاميذ و كيعطيك بيانات التلاميذ اللي سقطو الأمتحان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6"/>
          <p:cNvSpPr txBox="1"/>
          <p:nvPr>
            <p:ph type="title"/>
          </p:nvPr>
        </p:nvSpPr>
        <p:spPr>
          <a:xfrm>
            <a:off x="3768000" y="579775"/>
            <a:ext cx="47364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Classes and Objects</a:t>
            </a:r>
            <a:endParaRPr/>
          </a:p>
        </p:txBody>
      </p:sp>
      <p:sp>
        <p:nvSpPr>
          <p:cNvPr id="374" name="Google Shape;374;p36"/>
          <p:cNvSpPr txBox="1"/>
          <p:nvPr/>
        </p:nvSpPr>
        <p:spPr>
          <a:xfrm>
            <a:off x="180300" y="1365900"/>
            <a:ext cx="3925500" cy="3438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Human: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__init__(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, name, age):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self.age = age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self.name = name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present(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, f_name):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	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eturn f’Salam {f_name}! </a:t>
            </a:r>
            <a:b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Ana {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.name}.’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Human(‘Ali’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42)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h1.</a:t>
            </a:r>
            <a:r>
              <a:rPr b="1"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present</a:t>
            </a: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(‘Ayoub’)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# output: </a:t>
            </a:r>
            <a:b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GB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rPr>
              <a:t># ‘Salam Ayoub! Ana Ali.</a:t>
            </a:r>
            <a:endParaRPr>
              <a:solidFill>
                <a:srgbClr val="1C458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75" name="Google Shape;37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350" y="1734809"/>
            <a:ext cx="4733401" cy="2666705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6"/>
          <p:cNvSpPr/>
          <p:nvPr/>
        </p:nvSpPr>
        <p:spPr>
          <a:xfrm>
            <a:off x="4621275" y="2510700"/>
            <a:ext cx="4156200" cy="74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7" name="Google Shape;377;p36"/>
          <p:cNvGrpSpPr/>
          <p:nvPr/>
        </p:nvGrpSpPr>
        <p:grpSpPr>
          <a:xfrm>
            <a:off x="5667582" y="2087503"/>
            <a:ext cx="899897" cy="1177271"/>
            <a:chOff x="5711825" y="2006129"/>
            <a:chExt cx="781500" cy="1177271"/>
          </a:xfrm>
        </p:grpSpPr>
        <p:sp>
          <p:nvSpPr>
            <p:cNvPr id="378" name="Google Shape;378;p36"/>
            <p:cNvSpPr/>
            <p:nvPr/>
          </p:nvSpPr>
          <p:spPr>
            <a:xfrm>
              <a:off x="5711825" y="2212300"/>
              <a:ext cx="781500" cy="9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3"/>
                  </a:solidFill>
                </a:rPr>
                <a:t>age</a:t>
              </a:r>
              <a:r>
                <a:rPr lang="en-GB" sz="1000">
                  <a:solidFill>
                    <a:schemeClr val="accent3"/>
                  </a:solidFill>
                </a:rPr>
                <a:t> = 42</a:t>
              </a:r>
              <a:endParaRPr sz="1000">
                <a:solidFill>
                  <a:schemeClr val="accent3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</p:txBody>
        </p:sp>
        <p:sp>
          <p:nvSpPr>
            <p:cNvPr id="379" name="Google Shape;379;p36"/>
            <p:cNvSpPr txBox="1"/>
            <p:nvPr/>
          </p:nvSpPr>
          <p:spPr>
            <a:xfrm>
              <a:off x="5808000" y="2006129"/>
              <a:ext cx="6564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self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0" name="Google Shape;380;p36"/>
          <p:cNvGrpSpPr/>
          <p:nvPr/>
        </p:nvGrpSpPr>
        <p:grpSpPr>
          <a:xfrm>
            <a:off x="4604756" y="2087493"/>
            <a:ext cx="843063" cy="1177271"/>
            <a:chOff x="5808000" y="2006129"/>
            <a:chExt cx="685250" cy="1177271"/>
          </a:xfrm>
        </p:grpSpPr>
        <p:sp>
          <p:nvSpPr>
            <p:cNvPr id="381" name="Google Shape;381;p36"/>
            <p:cNvSpPr/>
            <p:nvPr/>
          </p:nvSpPr>
          <p:spPr>
            <a:xfrm>
              <a:off x="5820350" y="2212300"/>
              <a:ext cx="672900" cy="9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 txBox="1"/>
            <p:nvPr/>
          </p:nvSpPr>
          <p:spPr>
            <a:xfrm>
              <a:off x="5808000" y="2006129"/>
              <a:ext cx="6564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self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3" name="Google Shape;383;p36"/>
          <p:cNvGrpSpPr/>
          <p:nvPr/>
        </p:nvGrpSpPr>
        <p:grpSpPr>
          <a:xfrm>
            <a:off x="6786904" y="2087503"/>
            <a:ext cx="899899" cy="1177281"/>
            <a:chOff x="5808000" y="2006129"/>
            <a:chExt cx="789039" cy="1177281"/>
          </a:xfrm>
        </p:grpSpPr>
        <p:sp>
          <p:nvSpPr>
            <p:cNvPr id="384" name="Google Shape;384;p36"/>
            <p:cNvSpPr/>
            <p:nvPr/>
          </p:nvSpPr>
          <p:spPr>
            <a:xfrm>
              <a:off x="5820339" y="2212310"/>
              <a:ext cx="776700" cy="9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age = 42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>
                  <a:solidFill>
                    <a:schemeClr val="accent3"/>
                  </a:solidFill>
                </a:rPr>
                <a:t>name = ‘Ali’</a:t>
              </a:r>
              <a:endParaRPr sz="1000">
                <a:solidFill>
                  <a:schemeClr val="accent3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 txBox="1"/>
            <p:nvPr/>
          </p:nvSpPr>
          <p:spPr>
            <a:xfrm>
              <a:off x="5808000" y="2006129"/>
              <a:ext cx="6564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self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 rot="702828">
            <a:off x="8146370" y="2031849"/>
            <a:ext cx="912334" cy="1207165"/>
            <a:chOff x="5808000" y="2006129"/>
            <a:chExt cx="677487" cy="1207140"/>
          </a:xfrm>
        </p:grpSpPr>
        <p:sp>
          <p:nvSpPr>
            <p:cNvPr id="387" name="Google Shape;387;p36"/>
            <p:cNvSpPr/>
            <p:nvPr/>
          </p:nvSpPr>
          <p:spPr>
            <a:xfrm>
              <a:off x="5812587" y="2242169"/>
              <a:ext cx="672900" cy="971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age = 42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name = ‘Ali’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 txBox="1"/>
            <p:nvPr/>
          </p:nvSpPr>
          <p:spPr>
            <a:xfrm>
              <a:off x="5808000" y="2006129"/>
              <a:ext cx="656400" cy="1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Lato"/>
                  <a:ea typeface="Lato"/>
                  <a:cs typeface="Lato"/>
                  <a:sym typeface="Lato"/>
                </a:rPr>
                <a:t>self</a:t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89" name="Google Shape;389;p36"/>
          <p:cNvSpPr txBox="1"/>
          <p:nvPr/>
        </p:nvSpPr>
        <p:spPr>
          <a:xfrm>
            <a:off x="5124300" y="1450200"/>
            <a:ext cx="2806500" cy="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GB">
                <a:latin typeface="Lato"/>
                <a:ea typeface="Lato"/>
                <a:cs typeface="Lato"/>
                <a:sym typeface="Lato"/>
              </a:rPr>
              <a:t>ef __init__(self, name, age):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مراجع لتعلم Python</a:t>
            </a:r>
            <a:endParaRPr/>
          </a:p>
        </p:txBody>
      </p:sp>
      <p:sp>
        <p:nvSpPr>
          <p:cNvPr id="395" name="Google Shape;395;p37"/>
          <p:cNvSpPr txBox="1"/>
          <p:nvPr>
            <p:ph idx="1" type="body"/>
          </p:nvPr>
        </p:nvSpPr>
        <p:spPr>
          <a:xfrm>
            <a:off x="1008750" y="2090500"/>
            <a:ext cx="7688700" cy="27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Automate the Boring Stuff with Python: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https://automatetheboringstuff.com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Python Programming Tutorials (Socratica channel):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https://www.youtube.com/playlist?list=PLi01XoE8jYohWFPpC17Z-wWhPOSuh8Er-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Python official Tutorials: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https://docs.python.org/3/tutorial/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RealPython channel: </a:t>
            </a:r>
            <a:r>
              <a:rPr lang="en-GB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https://www.youtube.com/channel/UCI0vQvr9aFn27yR6Ej6n5UA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idx="4294967295" type="title"/>
          </p:nvPr>
        </p:nvSpPr>
        <p:spPr>
          <a:xfrm>
            <a:off x="729450" y="3726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999999"/>
                </a:solidFill>
                <a:latin typeface="Changa"/>
                <a:ea typeface="Changa"/>
                <a:cs typeface="Changa"/>
                <a:sym typeface="Changa"/>
              </a:rPr>
              <a:t>دابا وقت الأسئلة و البلبلة</a:t>
            </a:r>
            <a:endParaRPr sz="3600">
              <a:solidFill>
                <a:srgbClr val="999999"/>
              </a:solidFill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401" name="Google Shape;401;p38"/>
          <p:cNvSpPr txBox="1"/>
          <p:nvPr>
            <p:ph idx="4294967295" type="title"/>
          </p:nvPr>
        </p:nvSpPr>
        <p:spPr>
          <a:xfrm>
            <a:off x="729450" y="1486250"/>
            <a:ext cx="7688700" cy="19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600">
                <a:latin typeface="Changa"/>
                <a:ea typeface="Changa"/>
                <a:cs typeface="Changa"/>
                <a:sym typeface="Changa"/>
              </a:rPr>
              <a:t>شكراََ</a:t>
            </a:r>
            <a:endParaRPr sz="9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latin typeface="Changa"/>
              <a:ea typeface="Changa"/>
              <a:cs typeface="Changa"/>
              <a:sym typeface="Chang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 علاش تعلم البرمجة؟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7650" y="1441200"/>
            <a:ext cx="7688700" cy="32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 حياتنا محاطة بالتكنولوجيا: كيف تكون صانع للتكنولوجيا عوض مستهلك لها 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إذا كنت مهتما بالهندسة ففي الغالب ستحتاج للب</a:t>
            </a:r>
            <a:r>
              <a:rPr lang="en-GB" sz="2400"/>
              <a:t>رمجة</a:t>
            </a:r>
            <a:endParaRPr sz="2400"/>
          </a:p>
          <a:p>
            <a:pPr indent="-381000" lvl="0" marL="457200" rtl="1" algn="r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ليزادت فراس تنفع :)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ما هي البرمجة؟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441200"/>
            <a:ext cx="7688700" cy="32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إعطاء</a:t>
            </a:r>
            <a:r>
              <a:rPr lang="en-GB" sz="2400"/>
              <a:t> خطوات على شكل تعليمات (instructions) للحاسوب لحل مشكل ما.</a:t>
            </a:r>
            <a:endParaRPr sz="2400"/>
          </a:p>
          <a:p>
            <a:pPr indent="0" lvl="0" marL="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400"/>
              <a:t>هاد التعليمات خاص إحتارمو واحد التركيبة اللغوية (syntax) خاصة بلغة البرمجة لي عزلتي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لغات مختلفة ، نفس النتيجة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7"/>
          <p:cNvGrpSpPr/>
          <p:nvPr/>
        </p:nvGrpSpPr>
        <p:grpSpPr>
          <a:xfrm>
            <a:off x="405525" y="1887325"/>
            <a:ext cx="2475450" cy="1540775"/>
            <a:chOff x="405525" y="1887325"/>
            <a:chExt cx="2475450" cy="1540775"/>
          </a:xfrm>
        </p:grpSpPr>
        <p:sp>
          <p:nvSpPr>
            <p:cNvPr id="113" name="Google Shape;113;p17"/>
            <p:cNvSpPr txBox="1"/>
            <p:nvPr/>
          </p:nvSpPr>
          <p:spPr>
            <a:xfrm>
              <a:off x="405525" y="1887325"/>
              <a:ext cx="2464500" cy="1380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126000" lIns="198000" spcFirstLastPara="1" rIns="198000" wrap="square" tIns="126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#include &lt;stdio.h&gt;</a:t>
              </a:r>
              <a:br>
                <a:rPr b="1"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b="1"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b="1"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int</a:t>
              </a: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main() {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printf(“Salam!”);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4" name="Google Shape;114;p17"/>
            <p:cNvSpPr txBox="1"/>
            <p:nvPr/>
          </p:nvSpPr>
          <p:spPr>
            <a:xfrm>
              <a:off x="416475" y="3185400"/>
              <a:ext cx="24645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hanga"/>
                  <a:ea typeface="Changa"/>
                  <a:cs typeface="Changa"/>
                  <a:sym typeface="Changa"/>
                </a:rPr>
                <a:t>C</a:t>
              </a:r>
              <a:endParaRPr>
                <a:latin typeface="Changa"/>
                <a:ea typeface="Changa"/>
                <a:cs typeface="Changa"/>
                <a:sym typeface="Changa"/>
              </a:endParaRPr>
            </a:p>
          </p:txBody>
        </p:sp>
      </p:grpSp>
      <p:grpSp>
        <p:nvGrpSpPr>
          <p:cNvPr id="115" name="Google Shape;115;p17"/>
          <p:cNvGrpSpPr/>
          <p:nvPr/>
        </p:nvGrpSpPr>
        <p:grpSpPr>
          <a:xfrm>
            <a:off x="3301125" y="1887325"/>
            <a:ext cx="2475450" cy="1540775"/>
            <a:chOff x="405525" y="1887325"/>
            <a:chExt cx="2475450" cy="1540775"/>
          </a:xfrm>
        </p:grpSpPr>
        <p:sp>
          <p:nvSpPr>
            <p:cNvPr id="116" name="Google Shape;116;p17"/>
            <p:cNvSpPr txBox="1"/>
            <p:nvPr/>
          </p:nvSpPr>
          <p:spPr>
            <a:xfrm>
              <a:off x="405525" y="1887325"/>
              <a:ext cx="2464500" cy="13806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126000" lIns="198000" spcFirstLastPara="1" rIns="198000" wrap="square" tIns="126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print(‘Salam!’)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17" name="Google Shape;117;p17"/>
            <p:cNvSpPr txBox="1"/>
            <p:nvPr/>
          </p:nvSpPr>
          <p:spPr>
            <a:xfrm>
              <a:off x="416475" y="3185400"/>
              <a:ext cx="24645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hanga"/>
                  <a:ea typeface="Changa"/>
                  <a:cs typeface="Changa"/>
                  <a:sym typeface="Changa"/>
                </a:rPr>
                <a:t>Python</a:t>
              </a:r>
              <a:endParaRPr>
                <a:latin typeface="Changa"/>
                <a:ea typeface="Changa"/>
                <a:cs typeface="Changa"/>
                <a:sym typeface="Changa"/>
              </a:endParaRPr>
            </a:p>
          </p:txBody>
        </p:sp>
      </p:grpSp>
      <p:grpSp>
        <p:nvGrpSpPr>
          <p:cNvPr id="118" name="Google Shape;118;p17"/>
          <p:cNvGrpSpPr/>
          <p:nvPr/>
        </p:nvGrpSpPr>
        <p:grpSpPr>
          <a:xfrm>
            <a:off x="6145325" y="1929025"/>
            <a:ext cx="2708700" cy="1499075"/>
            <a:chOff x="354125" y="1929025"/>
            <a:chExt cx="2708700" cy="1499075"/>
          </a:xfrm>
        </p:grpSpPr>
        <p:sp>
          <p:nvSpPr>
            <p:cNvPr id="119" name="Google Shape;119;p17"/>
            <p:cNvSpPr txBox="1"/>
            <p:nvPr/>
          </p:nvSpPr>
          <p:spPr>
            <a:xfrm>
              <a:off x="354125" y="1929025"/>
              <a:ext cx="2708700" cy="1338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126000" lIns="198000" spcFirstLastPara="1" rIns="198000" wrap="square" tIns="1260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import "fmt"</a:t>
              </a:r>
              <a:endParaRPr b="1"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func</a:t>
              </a: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main() {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fmt.Println("Salam!")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300">
                  <a:solidFill>
                    <a:srgbClr val="1C4587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}</a:t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300">
                <a:solidFill>
                  <a:srgbClr val="1C458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120" name="Google Shape;120;p17"/>
            <p:cNvSpPr txBox="1"/>
            <p:nvPr/>
          </p:nvSpPr>
          <p:spPr>
            <a:xfrm>
              <a:off x="416475" y="3185400"/>
              <a:ext cx="24645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Changa"/>
                  <a:ea typeface="Changa"/>
                  <a:cs typeface="Changa"/>
                  <a:sym typeface="Changa"/>
                </a:rPr>
                <a:t>Go</a:t>
              </a:r>
              <a:endParaRPr>
                <a:latin typeface="Changa"/>
                <a:ea typeface="Changa"/>
                <a:cs typeface="Changa"/>
                <a:sym typeface="Chang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الصعوبة ديال البرمجة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727650" y="1466075"/>
            <a:ext cx="7688700" cy="21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أصعب شئ ماشي هو تعقل على syntax ديال programming language للي كتخدم</a:t>
            </a:r>
            <a:endParaRPr sz="2400"/>
          </a:p>
          <a:p>
            <a:pPr indent="0" lvl="0" marL="457200" rtl="1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400"/>
              <a:t>بل الأصعب هو تحط راسك بلاست الحاسوب ديالك ملي تكون كتحاول تلقى حل</a:t>
            </a:r>
            <a:endParaRPr sz="2400"/>
          </a:p>
          <a:p>
            <a:pPr indent="0" lvl="0" marL="457200" rtl="1" algn="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727650" y="3813875"/>
            <a:ext cx="7688700" cy="6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1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/>
              <a:t>مثلا ...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1229075" y="1453231"/>
            <a:ext cx="7492200" cy="26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لنعتبر أول عدد هو أكبر عدد. نسمي هذا العدد </a:t>
            </a:r>
            <a:r>
              <a:rPr lang="en-GB" sz="2400">
                <a:solidFill>
                  <a:schemeClr val="dk2"/>
                </a:solidFill>
                <a:latin typeface="Changa"/>
                <a:ea typeface="Changa"/>
                <a:cs typeface="Changa"/>
                <a:sym typeface="Changa"/>
              </a:rPr>
              <a:t>max</a:t>
            </a:r>
            <a:endParaRPr sz="2400">
              <a:solidFill>
                <a:schemeClr val="dk2"/>
              </a:solidFill>
            </a:endParaRPr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لكل عدد </a:t>
            </a:r>
            <a:r>
              <a:rPr lang="en-GB" sz="2400">
                <a:solidFill>
                  <a:srgbClr val="000000"/>
                </a:solidFill>
                <a:latin typeface="Changa"/>
                <a:ea typeface="Changa"/>
                <a:cs typeface="Changa"/>
                <a:sym typeface="Changa"/>
              </a:rPr>
              <a:t>x</a:t>
            </a:r>
            <a:r>
              <a:rPr lang="en-GB" sz="2400"/>
              <a:t> في القائمة:</a:t>
            </a:r>
            <a:endParaRPr sz="2400"/>
          </a:p>
          <a:p>
            <a:pPr indent="-381000" lvl="1" marL="9144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GB" sz="2400"/>
              <a:t>إذا</a:t>
            </a:r>
            <a:r>
              <a:rPr lang="en-GB" sz="2400"/>
              <a:t> كان </a:t>
            </a:r>
            <a:r>
              <a:rPr lang="en-GB" sz="2400">
                <a:solidFill>
                  <a:srgbClr val="000000"/>
                </a:solidFill>
                <a:latin typeface="Changa"/>
                <a:ea typeface="Changa"/>
                <a:cs typeface="Changa"/>
                <a:sym typeface="Changa"/>
              </a:rPr>
              <a:t>x</a:t>
            </a:r>
            <a:r>
              <a:rPr lang="en-GB" sz="2400"/>
              <a:t> أكبر من </a:t>
            </a:r>
            <a:r>
              <a:rPr lang="en-GB" sz="2400">
                <a:solidFill>
                  <a:srgbClr val="000000"/>
                </a:solidFill>
                <a:latin typeface="Changa"/>
                <a:ea typeface="Changa"/>
                <a:cs typeface="Changa"/>
                <a:sym typeface="Changa"/>
              </a:rPr>
              <a:t>max</a:t>
            </a:r>
            <a:r>
              <a:rPr lang="en-GB" sz="2400"/>
              <a:t>: </a:t>
            </a:r>
            <a:endParaRPr sz="2400"/>
          </a:p>
          <a:p>
            <a:pPr indent="-381000" lvl="0" marL="457200" rtl="1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GB" sz="2400"/>
              <a:t>أكبر عدد هو </a:t>
            </a:r>
            <a:r>
              <a:rPr lang="en-GB" sz="2400">
                <a:solidFill>
                  <a:srgbClr val="000000"/>
                </a:solidFill>
                <a:latin typeface="Changa"/>
                <a:ea typeface="Changa"/>
                <a:cs typeface="Changa"/>
                <a:sym typeface="Changa"/>
              </a:rPr>
              <a:t>max</a:t>
            </a:r>
            <a:endParaRPr sz="2400">
              <a:solidFill>
                <a:srgbClr val="000000"/>
              </a:solidFill>
              <a:latin typeface="Changa"/>
              <a:ea typeface="Changa"/>
              <a:cs typeface="Changa"/>
              <a:sym typeface="Changa"/>
            </a:endParaRPr>
          </a:p>
        </p:txBody>
      </p:sp>
      <p:grpSp>
        <p:nvGrpSpPr>
          <p:cNvPr id="133" name="Google Shape;133;p19"/>
          <p:cNvGrpSpPr/>
          <p:nvPr/>
        </p:nvGrpSpPr>
        <p:grpSpPr>
          <a:xfrm>
            <a:off x="2325375" y="2546995"/>
            <a:ext cx="5970675" cy="634500"/>
            <a:chOff x="2325375" y="2546995"/>
            <a:chExt cx="5970675" cy="634500"/>
          </a:xfrm>
        </p:grpSpPr>
        <p:sp>
          <p:nvSpPr>
            <p:cNvPr id="134" name="Google Shape;134;p19"/>
            <p:cNvSpPr/>
            <p:nvPr/>
          </p:nvSpPr>
          <p:spPr>
            <a:xfrm>
              <a:off x="3220950" y="2673450"/>
              <a:ext cx="5075100" cy="3816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 txBox="1"/>
            <p:nvPr/>
          </p:nvSpPr>
          <p:spPr>
            <a:xfrm>
              <a:off x="2325375" y="2546995"/>
              <a:ext cx="9765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Condition</a:t>
              </a:r>
              <a:b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شرط</a:t>
              </a:r>
              <a:endPara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6" name="Google Shape;136;p19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أكبر عدد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 txBox="1"/>
          <p:nvPr/>
        </p:nvSpPr>
        <p:spPr>
          <a:xfrm>
            <a:off x="1038225" y="647500"/>
            <a:ext cx="49896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[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5, 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3, 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12, 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10, 27, 9,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 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15]  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3258350" y="2566170"/>
            <a:ext cx="1342500" cy="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hanga"/>
                <a:ea typeface="Changa"/>
                <a:cs typeface="Changa"/>
                <a:sym typeface="Changa"/>
              </a:rPr>
              <a:t>x</a:t>
            </a:r>
            <a:r>
              <a:rPr b="1" lang="en-GB" sz="2400">
                <a:latin typeface="Changa"/>
                <a:ea typeface="Changa"/>
                <a:cs typeface="Changa"/>
                <a:sym typeface="Changa"/>
              </a:rPr>
              <a:t> → </a:t>
            </a:r>
            <a:r>
              <a:rPr lang="en-GB" sz="2400">
                <a:latin typeface="Changa"/>
                <a:ea typeface="Changa"/>
                <a:cs typeface="Changa"/>
                <a:sym typeface="Changa"/>
              </a:rPr>
              <a:t>max</a:t>
            </a:r>
            <a:endParaRPr sz="2400">
              <a:latin typeface="Changa"/>
              <a:ea typeface="Changa"/>
              <a:cs typeface="Changa"/>
              <a:sym typeface="Changa"/>
            </a:endParaRPr>
          </a:p>
        </p:txBody>
      </p:sp>
      <p:grpSp>
        <p:nvGrpSpPr>
          <p:cNvPr id="139" name="Google Shape;139;p19"/>
          <p:cNvGrpSpPr/>
          <p:nvPr/>
        </p:nvGrpSpPr>
        <p:grpSpPr>
          <a:xfrm>
            <a:off x="1266375" y="1460072"/>
            <a:ext cx="1494225" cy="478500"/>
            <a:chOff x="1266375" y="1460072"/>
            <a:chExt cx="1494225" cy="478500"/>
          </a:xfrm>
        </p:grpSpPr>
        <p:sp>
          <p:nvSpPr>
            <p:cNvPr id="140" name="Google Shape;140;p19"/>
            <p:cNvSpPr/>
            <p:nvPr/>
          </p:nvSpPr>
          <p:spPr>
            <a:xfrm>
              <a:off x="2051700" y="1653450"/>
              <a:ext cx="708900" cy="2499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 txBox="1"/>
            <p:nvPr/>
          </p:nvSpPr>
          <p:spPr>
            <a:xfrm>
              <a:off x="1266375" y="1460072"/>
              <a:ext cx="976500" cy="47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Variable</a:t>
              </a:r>
              <a:b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متغير</a:t>
              </a:r>
              <a:endPara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2" name="Google Shape;142;p19"/>
          <p:cNvGrpSpPr/>
          <p:nvPr/>
        </p:nvGrpSpPr>
        <p:grpSpPr>
          <a:xfrm>
            <a:off x="1653696" y="2111514"/>
            <a:ext cx="7239486" cy="1005553"/>
            <a:chOff x="1653614" y="2111550"/>
            <a:chExt cx="7239486" cy="972300"/>
          </a:xfrm>
        </p:grpSpPr>
        <p:sp>
          <p:nvSpPr>
            <p:cNvPr id="143" name="Google Shape;143;p19"/>
            <p:cNvSpPr/>
            <p:nvPr/>
          </p:nvSpPr>
          <p:spPr>
            <a:xfrm>
              <a:off x="2176100" y="2111550"/>
              <a:ext cx="6717000" cy="972300"/>
            </a:xfrm>
            <a:prstGeom prst="bracePair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9"/>
            <p:cNvSpPr txBox="1"/>
            <p:nvPr/>
          </p:nvSpPr>
          <p:spPr>
            <a:xfrm>
              <a:off x="1653614" y="2247140"/>
              <a:ext cx="976500" cy="4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Loop</a:t>
              </a:r>
              <a:b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</a:br>
              <a:r>
                <a:rPr lang="en-GB">
                  <a:solidFill>
                    <a:schemeClr val="accent3"/>
                  </a:solidFill>
                  <a:latin typeface="Lato"/>
                  <a:ea typeface="Lato"/>
                  <a:cs typeface="Lato"/>
                  <a:sym typeface="Lato"/>
                </a:rPr>
                <a:t>عقدة</a:t>
              </a:r>
              <a:endPara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أكبر عدد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2107675" y="1462425"/>
            <a:ext cx="4627800" cy="31425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= [5, 3, 12, 10, 27, 9, 15]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ax_num = l[0]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l: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x &gt; max_num: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ax_num = x</a:t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max_num</a:t>
            </a:r>
            <a:r>
              <a:rPr b="1" lang="en-GB" sz="1800">
                <a:solidFill>
                  <a:srgbClr val="1C4587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1771133" y="2049441"/>
            <a:ext cx="461400" cy="17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1.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4.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5901525" y="1864550"/>
            <a:ext cx="5163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</a:t>
            </a:r>
            <a:endParaRPr sz="2400"/>
          </a:p>
        </p:txBody>
      </p:sp>
      <p:sp>
        <p:nvSpPr>
          <p:cNvPr id="157" name="Google Shape;157;p21"/>
          <p:cNvSpPr txBox="1"/>
          <p:nvPr>
            <p:ph type="title"/>
          </p:nvPr>
        </p:nvSpPr>
        <p:spPr>
          <a:xfrm>
            <a:off x="783325" y="591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المتغيرا</a:t>
            </a:r>
            <a:r>
              <a:rPr lang="en-GB" sz="3600">
                <a:latin typeface="Changa"/>
                <a:ea typeface="Changa"/>
                <a:cs typeface="Changa"/>
                <a:sym typeface="Changa"/>
              </a:rPr>
              <a:t>ت (variables)</a:t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hanga"/>
              <a:ea typeface="Changa"/>
              <a:cs typeface="Changa"/>
              <a:sym typeface="Chang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 txBox="1"/>
          <p:nvPr/>
        </p:nvSpPr>
        <p:spPr>
          <a:xfrm>
            <a:off x="1706250" y="4496000"/>
            <a:ext cx="1084500" cy="2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hanga"/>
                <a:ea typeface="Changa"/>
                <a:cs typeface="Changa"/>
                <a:sym typeface="Changa"/>
              </a:rPr>
              <a:t>Code</a:t>
            </a:r>
            <a:endParaRPr sz="24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283100" y="1448600"/>
            <a:ext cx="4690800" cy="304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126000" lIns="198000" spcFirstLastPara="1" rIns="198000" wrap="square" tIns="126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4587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5281350" y="4427300"/>
            <a:ext cx="26943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hanga"/>
                <a:ea typeface="Changa"/>
                <a:cs typeface="Changa"/>
                <a:sym typeface="Changa"/>
              </a:rPr>
              <a:t>Memory representation</a:t>
            </a:r>
            <a:br>
              <a:rPr lang="en-GB" sz="1800">
                <a:latin typeface="Changa"/>
                <a:ea typeface="Changa"/>
                <a:cs typeface="Changa"/>
                <a:sym typeface="Changa"/>
              </a:rPr>
            </a:br>
            <a:r>
              <a:rPr lang="en-GB" sz="1800">
                <a:latin typeface="Changa"/>
                <a:ea typeface="Changa"/>
                <a:cs typeface="Changa"/>
                <a:sym typeface="Changa"/>
              </a:rPr>
              <a:t>تمثيل الذاكرة</a:t>
            </a:r>
            <a:endParaRPr sz="1800">
              <a:latin typeface="Changa"/>
              <a:ea typeface="Changa"/>
              <a:cs typeface="Changa"/>
              <a:sym typeface="Changa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520825" y="1904900"/>
            <a:ext cx="416700" cy="4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a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5901525" y="1635950"/>
            <a:ext cx="5163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2</a:t>
            </a:r>
            <a:endParaRPr sz="2400"/>
          </a:p>
        </p:txBody>
      </p:sp>
      <p:cxnSp>
        <p:nvCxnSpPr>
          <p:cNvPr id="163" name="Google Shape;163;p21"/>
          <p:cNvCxnSpPr>
            <a:stCxn id="161" idx="6"/>
            <a:endCxn id="162" idx="1"/>
          </p:cNvCxnSpPr>
          <p:nvPr/>
        </p:nvCxnSpPr>
        <p:spPr>
          <a:xfrm flipH="1" rot="10800000">
            <a:off x="4937525" y="1890800"/>
            <a:ext cx="9639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1"/>
          <p:cNvSpPr/>
          <p:nvPr/>
        </p:nvSpPr>
        <p:spPr>
          <a:xfrm>
            <a:off x="4520825" y="2722775"/>
            <a:ext cx="416700" cy="4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Consolas"/>
                <a:ea typeface="Consolas"/>
                <a:cs typeface="Consolas"/>
                <a:sym typeface="Consolas"/>
              </a:rPr>
              <a:t>b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534800" y="1448550"/>
            <a:ext cx="3333000" cy="3047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820500" y="1617875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2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820500" y="2170325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3.2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820500" y="2722775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a = a + 1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820500" y="3275225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a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820500" y="3827675"/>
            <a:ext cx="17685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 sz="2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 = 8</a:t>
            </a:r>
            <a:endParaRPr sz="2400">
              <a:solidFill>
                <a:schemeClr val="accent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5901525" y="2979375"/>
            <a:ext cx="7668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4.2</a:t>
            </a:r>
            <a:endParaRPr sz="2400"/>
          </a:p>
        </p:txBody>
      </p:sp>
      <p:cxnSp>
        <p:nvCxnSpPr>
          <p:cNvPr id="172" name="Google Shape;172;p21"/>
          <p:cNvCxnSpPr>
            <a:stCxn id="161" idx="6"/>
            <a:endCxn id="171" idx="1"/>
          </p:cNvCxnSpPr>
          <p:nvPr/>
        </p:nvCxnSpPr>
        <p:spPr>
          <a:xfrm>
            <a:off x="4937525" y="2119400"/>
            <a:ext cx="963900" cy="111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21"/>
          <p:cNvCxnSpPr>
            <a:stCxn id="164" idx="6"/>
            <a:endCxn id="171" idx="1"/>
          </p:cNvCxnSpPr>
          <p:nvPr/>
        </p:nvCxnSpPr>
        <p:spPr>
          <a:xfrm>
            <a:off x="4937525" y="2937275"/>
            <a:ext cx="963900" cy="29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21"/>
          <p:cNvSpPr/>
          <p:nvPr/>
        </p:nvSpPr>
        <p:spPr>
          <a:xfrm>
            <a:off x="5901525" y="3741375"/>
            <a:ext cx="5163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8</a:t>
            </a:r>
            <a:endParaRPr sz="2400"/>
          </a:p>
        </p:txBody>
      </p:sp>
      <p:cxnSp>
        <p:nvCxnSpPr>
          <p:cNvPr id="175" name="Google Shape;175;p21"/>
          <p:cNvCxnSpPr>
            <a:stCxn id="164" idx="6"/>
            <a:endCxn id="174" idx="1"/>
          </p:cNvCxnSpPr>
          <p:nvPr/>
        </p:nvCxnSpPr>
        <p:spPr>
          <a:xfrm>
            <a:off x="4937525" y="2937275"/>
            <a:ext cx="963900" cy="105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1"/>
          <p:cNvSpPr/>
          <p:nvPr/>
        </p:nvSpPr>
        <p:spPr>
          <a:xfrm>
            <a:off x="5901525" y="2286625"/>
            <a:ext cx="766800" cy="5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3.2</a:t>
            </a:r>
            <a:endParaRPr sz="2400"/>
          </a:p>
        </p:txBody>
      </p:sp>
      <p:cxnSp>
        <p:nvCxnSpPr>
          <p:cNvPr id="177" name="Google Shape;177;p21"/>
          <p:cNvCxnSpPr>
            <a:stCxn id="161" idx="6"/>
            <a:endCxn id="176" idx="1"/>
          </p:cNvCxnSpPr>
          <p:nvPr/>
        </p:nvCxnSpPr>
        <p:spPr>
          <a:xfrm>
            <a:off x="4937525" y="2119400"/>
            <a:ext cx="963900" cy="4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