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SCIENCE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SDG 6.2 Reproducibility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 indent="0" marL="0">
              <a:buNone/>
            </a:pPr>
            <a:r>
              <a:rPr/>
              <a:t>Overall vision (raw data, estimates code, jmp estimates package)</a:t>
            </a:r>
          </a:p>
          <a:p>
            <a:pPr lvl="0" indent="0" marL="0">
              <a:buNone/>
            </a:pPr>
            <a:r>
              <a:rPr/>
              <a:t>Raw data package documentation (proof-of-concept website)</a:t>
            </a:r>
          </a:p>
          <a:p>
            <a:pPr lvl="0"/>
            <a:r>
              <a:rPr/>
              <a:t>Statistics of the raw data</a:t>
            </a:r>
          </a:p>
          <a:p>
            <a:pPr lvl="0" indent="0" marL="0">
              <a:buNone/>
            </a:pPr>
            <a:r>
              <a:rPr/>
              <a:t>Master Thesis Project</a:t>
            </a:r>
          </a:p>
          <a:p>
            <a:pPr lvl="0"/>
            <a:r>
              <a:rPr/>
              <a:t>Input: Data Package</a:t>
            </a:r>
          </a:p>
          <a:p>
            <a:pPr lvl="0"/>
            <a:r>
              <a:rPr/>
              <a:t>Status</a:t>
            </a:r>
          </a:p>
          <a:p>
            <a:pPr lvl="0"/>
            <a:r>
              <a:rPr/>
              <a:t>Learning</a:t>
            </a:r>
          </a:p>
          <a:p>
            <a:pPr lvl="0"/>
            <a:r>
              <a:rPr/>
              <a:t>Next steps</a:t>
            </a:r>
          </a:p>
          <a:p>
            <a:pPr lvl="0"/>
            <a:r>
              <a:rPr/>
              <a:t>Gaps</a:t>
            </a:r>
          </a:p>
          <a:p>
            <a:pPr lvl="0"/>
            <a:r>
              <a:rPr/>
              <a:t>What has worked? What hasn’t?</a:t>
            </a:r>
          </a:p>
          <a:p>
            <a:pPr lvl="0"/>
            <a:r>
              <a:rPr/>
              <a:t>Plots exploring the statistics</a:t>
            </a:r>
          </a:p>
          <a:p>
            <a:pPr lvl="0"/>
            <a:r>
              <a:rPr/>
              <a:t>Recommendations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988,697 × 5
# Groups:   iso3, residence, var_long [338]
   iso3  residence var_long  year .fitted
   &lt;chr&gt; &lt;chr&gt;     &lt;chr&gt;    &lt;dbl&gt;   &lt;dbl&gt;
 1 AFG   rural     Improved  2001    25.5
 2 AFG   rural     Improved  2002    26.6
 3 AFG   rural     Improved  2003    27.7
 4 AFG   rural     Improved  2004    28.8
 5 AFG   rural     Improved  2005    29.9
 6 AFG   rural     Improved  2006    31.0
 7 AFG   rural     Improved  2007    32.1
 8 AFG   rural     Improved  2008    33.1
 9 AFG   rural     Improved  2009    34.2
10 AFG   rural     Improved  2010    35.3
# … with 988,687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346 × 4
# Groups:   iso3, residence, var_long [346]
   iso3  residence var_long   rsq
   &lt;chr&gt; &lt;chr&gt;     &lt;chr&gt;    &lt;dbl&gt;
 1 AFG   rural     Improved 0.411
 2 AFG   urban     Improved 0.832
 3 AGO   rural     Improved 0.981
 4 AGO   urban     Improved 0.658
 5 AIA   urban     Improved 0.882
 6 ALB   rural     Improved 0.578
 7 ALB   urban     Improved 0.708
 8 AND   rural     Improved 0.508
 9 AND   urban     Improved 0.508
10 ARG   rural     Improved 0.709
# … with 336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346 × 15
# Groups:   iso3, residence, var_long [346]
   iso3  reside…¹ var_l…² r.squ…³ adj.r…⁴    sigma stati…⁵ p.value    df  logLik
   &lt;chr&gt; &lt;chr&gt;    &lt;chr&gt;     &lt;dbl&gt;   &lt;dbl&gt;    &lt;dbl&gt;   &lt;dbl&gt;   &lt;dbl&gt; &lt;dbl&gt;   &lt;dbl&gt;
 1 AFG   rural    Improv…   0.411   0.313 6.92e+ 0    4.19 8.66e-2     1 -25.7  
 2 AFG   urban    Improv…   0.832   0.804 6.00e+ 0   29.8  1.58e-3     1 -24.5  
 3 AGO   rural    Improv…   0.981   0.976 9.84e- 1  203.   1.40e-4     1  -7.20 
 4 AGO   urban    Improv…   0.658   0.573 5.91e+ 0    7.70 5.01e-2     1 -18.0  
 5 AIA   urban    Improv…   0.882   0.823 1.05e+ 0   14.9  6.09e-2     1  -4.49 
 6 ALB   rural    Improv…   0.578   0.525 4.26e+ 0   10.9  1.07e-2     1 -27.6  
 7 ALB   urban    Improv…   0.708   0.672 2.85e- 1   19.4  2.27e-3     1  -0.527
 8 AND   rural    Improv…   0.508   0.464 2.63e-14   11.4  6.22e-3     1 389.   
 9 AND   urban    Improv…   0.508   0.464 2.63e-14   11.4  6.22e-3     1 389.   
10 ARG   rural    Improv…   0.709   0.418 2.70e+ 0    2.43 3.63e-1     1  -5.59 
# … with 336 more rows, 5 more variables: AIC &lt;dbl&gt;, BIC &lt;dbl&gt;, deviance &lt;dbl&gt;,
#   df.residual &lt;int&gt;, nobs &lt;int&gt;, and abbreviated variable names ¹​residence,
#   ²​var_long, ³​r.squared, ⁴​adj.r.squared, ⁵​statistic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692 × 8
# Groups:   iso3, residence, var_long [346]
   iso3  residence var_long term         estimate std.error statistic  p.value
   &lt;chr&gt; &lt;chr&gt;     &lt;chr&gt;    &lt;chr&gt;           &lt;dbl&gt;     &lt;dbl&gt;     &lt;dbl&gt;    &lt;dbl&gt;
 1 AFG   rural     Improved (Intercept) -2150.    1068.         -2.01 0.0908  
 2 AFG   rural     Improved year            1.09     0.531       2.05 0.0866  
 3 AFG   urban     Improved (Intercept) -4981.     925.         -5.38 0.00169 
 4 AFG   urban     Improved year            2.51     0.460       5.45 0.00158 
 5 AGO   rural     Improved (Intercept) -2334.     165.        -14.1  0.000145
 6 AGO   rural     Improved year            1.17     0.0822     14.3  0.000140
 7 AGO   urban     Improved (Intercept) -2670.     991.         -2.69 0.0545  
 8 AGO   urban     Improved year            1.37     0.493       2.77 0.0501  
 9 AIA   urban     Improved (Intercept)  -847.     244.         -3.47 0.0738  
10 AIA   urban     Improved year            0.470    0.122       3.87 0.0609  
# … with 682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7,266 × 5
# Groups:   iso3, residence, var_long [346]
   iso3  residence var_long  year .fitted
   &lt;chr&gt; &lt;chr&gt;     &lt;chr&gt;    &lt;dbl&gt;   &lt;dbl&gt;
 1 AFG   rural     Improved  2000    24.4
 2 AFG   rural     Improved  2001    25.5
 3 AFG   rural     Improved  2002    26.6
 4 AFG   rural     Improved  2003    27.7
 5 AFG   rural     Improved  2004    28.8
 6 AFG   rural     Improved  2005    29.9
 7 AFG   rural     Improved  2006    31.0
 8 AFG   rural     Improved  2007    32.1
 9 AFG   rural     Improved  2008    33.1
10 AFG   rural     Improved  2009    34.2
# … with 7,256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s2 : The proportion of population that uses improved sanitation facilities connected to sewers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2,350 × 9
   source type    year var_short value iso3  var_long residence san_service_ch…¹
   &lt;chr&gt;  &lt;chr&gt;  &lt;dbl&gt; &lt;chr&gt;     &lt;dbl&gt; &lt;chr&gt; &lt;chr&gt;    &lt;chr&gt;     &lt;fct&gt;           
 1 MICS03 Survey  2003 s_sew_r    0.4  AFG   Sewer    rural     user interface  
 2 MICS11 Survey  2011 s_sew_r    2.2  AFG   Sewer    rural     user interface  
 3 ALCS14 Survey  2014 s_sew_r    0.4  AFG   Sewer    rural     user interface  
 4 DHS15  Survey  2015 s_sew_r    0.3  AFG   Sewer    rural     user interface  
 5 ALCS17 Survey  2017 s_sew_r    0.58 AFG   Sewer    rural     user interface  
 6 MICS03 Survey  2003 s_sew_u    8.2  AFG   Sewer    urban     user interface  
 7 MICS11 Survey  2011 s_sew_u    4.5  AFG   Sewer    urban     user interface  
 8 ALCS14 Survey  2014 s_sew_u   13.4  AFG   Sewer    urban     user interface  
 9 DHS15  Survey  2015 s_sew_u    9.9  AFG   Sewer    urban     user interface  
10 ALCS17 Survey  2017 s_sew_u    4.53 AFG   Sewer    urban     user interface  
# … with 2,340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322 × 4
# Groups:   iso3, residence, var_long [322]
   iso3  residence var_long      rsq
   &lt;chr&gt; &lt;chr&gt;     &lt;chr&gt;       &lt;dbl&gt;
 1 AFG   rural     Sewer    0.00466 
 2 AFG   urban     Sewer    0.000106
 3 AGO   rural     Sewer    0.00134 
 4 AGO   urban     Sewer    0.0426  
 5 AIA   urban     Sewer    0       
 6 ALB   rural     Sewer    0.955   
 7 ALB   urban     Sewer    0.635   
 8 AND   rural     Sewer    0.508   
 9 AND   urban     Sewer    0.508   
10 ARG   rural     Sewer    0.823   
# … with 312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322 × 15
# Groups:   iso3, residence, var_long [322]
   iso3  residence var_long r.squared adj.r…¹      sigma statis…²  p.value    df
   &lt;chr&gt; &lt;chr&gt;     &lt;chr&gt;        &lt;dbl&gt;   &lt;dbl&gt;      &lt;dbl&gt;    &lt;dbl&gt;    &lt;dbl&gt; &lt;dbl&gt;
 1 AFG   rural     Sewer     0.00466   -0.327   9.24e- 1  1.40e-2  9.13e-1     1
 2 AFG   urban     Sewer     0.000106  -0.333   4.36e+ 0  3.17e-4  9.87e-1     1
 3 AGO   rural     Sewer     0.00134   -0.332   1.26e+ 0  4.04e-3  9.53e-1     1
 4 AGO   urban     Sewer     0.0426    -0.277   6.39e+ 0  1.33e-1  7.39e-1     1
 5 AIA   urban     Sewer     0          0     NaN        NA       NA          NA
 6 ALB   rural     Sewer     0.955      0.948   3.76e+ 0  1.48e+2  5.77e-6     1
 7 ALB   urban     Sewer     0.635      0.582   1.25e+ 0  1.22e+1  1.02e-2     1
 8 AND   rural     Sewer     0.508      0.464   2.63e-14  1.14e+1  6.22e-3     1
 9 AND   urban     Sewer     0.508      0.464   2.63e-14  1.14e+1  6.22e-3     1
10 ARG   rural     Sewer     0.823      0.646   8.57e- 1  4.65e+0  2.77e-1     1
# … with 312 more rows, 6 more variables: logLik &lt;dbl&gt;, AIC &lt;dbl&gt;, BIC &lt;dbl&gt;,
#   deviance &lt;dbl&gt;, df.residual &lt;int&gt;, nobs &lt;int&gt;, and abbreviated variable
#   names ¹​adj.r.squared, ²​statistic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644 × 8
# Groups:   iso3, residence, var_long [322]
   iso3  residence var_long term         estimate std.error statistic p.value
   &lt;chr&gt; &lt;chr&gt;     &lt;chr&gt;    &lt;chr&gt;           &lt;dbl&gt;     &lt;dbl&gt;     &lt;dbl&gt;   &lt;dbl&gt;
 1 AFG   rural     Sewer    (Intercept)  20.9      170.       0.123     0.910
 2 AFG   rural     Sewer    year         -0.0100     0.0844  -0.119     0.913
 3 AFG   urban     Sewer    (Intercept)  -6.15     801.      -0.00767   0.994
 4 AFG   urban     Sewer    year          0.00708    0.398    0.0178    0.987
 5 AGO   rural     Sewer    (Intercept) -13.0      230.      -0.0567    0.958
 6 AGO   rural     Sewer    year          0.00728    0.115    0.0635    0.953
 7 AGO   urban     Sewer    (Intercept) 445.      1167.       0.381     0.728
 8 AGO   urban     Sewer    year         -0.212      0.581   -0.365     0.739
 9 AIA   urban     Sewer    (Intercept)   1.2      NaN      NaN       NaN    
10 AIA   urban     Sewer    year         NA         NA       NA        NA    
# … with 634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6,762 × 5
# Groups:   iso3, residence, var_long [322]
   iso3  residence var_long  year .fitted
   &lt;chr&gt; &lt;chr&gt;     &lt;chr&gt;    &lt;dbl&gt;   &lt;dbl&gt;
 1 AFG   rural     Sewer     2000   0.896
 2 AFG   rural     Sewer     2001   0.886
 3 AFG   rural     Sewer     2002   0.876
 4 AFG   rural     Sewer     2003   0.866
 5 AFG   rural     Sewer     2004   0.856
 6 AFG   rural     Sewer     2005   0.846
 7 AFG   rural     Sewer     2006   0.836
 8 AFG   rural     Sewer     2007   0.826
 9 AFG   rural     Sewer     2008   0.816
10 AFG   rural     Sewer     2009   0.806
# … with 6,752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s3 : The proportion of population that uses improved sanitation facilities connected to septic tanks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1,645 × 9
   source type    year var_short value iso3  var_long residence san_service_ch…¹
   &lt;chr&gt;  &lt;chr&gt;  &lt;dbl&gt; &lt;chr&gt;     &lt;dbl&gt; &lt;chr&gt; &lt;chr&gt;    &lt;chr&gt;     &lt;fct&gt;           
 1 MICS11 Survey  2011 s_sep_r    1    AFG   Septic   rural     user interface  
 2 ALCS14 Survey  2014 s_sep_r    1    AFG   Septic   rural     user interface  
 3 DHS15  Survey  2015 s_sep_r    3    AFG   Septic   rural     user interface  
 4 ALCS17 Survey  2017 s_sep_r    1.02 AFG   Septic   rural     user interface  
 5 MICS11 Survey  2011 s_sep_u   22.8  AFG   Septic   urban     user interface  
 6 ALCS14 Survey  2014 s_sep_u   21.7  AFG   Septic   urban     user interface  
 7 DHS15  Survey  2015 s_sep_u   34.9  AFG   Septic   urban     user interface  
 8 ALCS17 Survey  2017 s_sep_u   33.7  AFG   Septic   urban     user interface  
 9 MICS06 Survey  2006 s_sep_r   21.3  ALB   Septic   rural     user interface  
10 DHS09  Survey  2009 s_sep_r   24    ALB   Septic   rural     user interface  
# … with 1,635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301 × 4
# Groups:   iso3, residence, var_long [301]
   iso3  residence var_long    rsq
   &lt;chr&gt; &lt;chr&gt;     &lt;chr&gt;     &lt;dbl&gt;
 1 AFG   rural     Septic   0.0433
 2 AFG   urban     Septic   0.563 
 3 AGO   rural     Septic   0.724 
 4 AGO   urban     Septic   0.778 
 5 AIA   urban     Septic   0     
 6 ALB   rural     Septic   1     
 7 ALB   urban     Septic   1     
 8 ARG   rural     Septic   0.514 
 9 ARG   urban     Septic   0.185 
10 ARM   rural     Septic   0.916 
# … with 291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301 × 15
# Groups:   iso3, residence, var_long [301]
   iso3  reside…¹ var_l…² r.squ…³ adj.r.…⁴  sigma statis…⁵  p.value    df logLik
   &lt;chr&gt; &lt;chr&gt;    &lt;chr&gt;     &lt;dbl&gt;    &lt;dbl&gt;  &lt;dbl&gt;    &lt;dbl&gt;    &lt;dbl&gt; &lt;dbl&gt;  &lt;dbl&gt;
 1 AFG   rural    Septic   0.0433  -0.435    1.19   0.0905   0.792      1  -5.00
 2 AFG   urban    Septic   0.563    0.345    5.66   2.58     0.249      1 -11.2 
 3 AGO   rural    Septic   0.724    0.654    6.64  10.5      0.0318     1 -18.7 
 4 AGO   urban    Septic   0.778    0.722   14.3   14.0      0.0201     1 -23.3 
 5 AIA   urban    Septic   0        0      NaN     NA       NA         NA Inf   
 6 ALB   rural    Septic   1      NaN      NaN    NaN      NaN          1 Inf   
 7 ALB   urban    Septic   1      NaN      NaN    NaN      NaN          1 Inf   
 8 ARG   rural    Septic   0.514    0.0285   6.71   1.06     0.491      1  -8.32
 9 ARG   urban    Septic   0.185   -0.0189   2.10   0.907    0.395      1 -11.7 
10 ARM   rural    Septic   0.916    0.831    1.17  10.9      0.188      1  -3.08
# … with 291 more rows, 5 more variables: AIC &lt;dbl&gt;, BIC &lt;dbl&gt;, deviance &lt;dbl&gt;,
#   df.residual &lt;int&gt;, nobs &lt;int&gt;, and abbreviated variable names ¹​residence,
#   ²​var_long, ³​r.squared, ⁴​adj.r.squared, ⁵​statistic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602 × 8
# Groups:   iso3, residence, var_long [301]
   iso3  residence var_long term          estimate std.error statistic  p.value
   &lt;chr&gt; &lt;chr&gt;     &lt;chr&gt;    &lt;chr&gt;            &lt;dbl&gt;     &lt;dbl&gt;     &lt;dbl&gt;    &lt;dbl&gt;
 1 AFG   rural     Septic   (Intercept)  -166.       555.       -0.298   0.794 
 2 AFG   rural     Septic   year            0.0829     0.276     0.301   0.792 
 3 AFG   urban     Septic   (Intercept) -4199.      2632.       -1.60    0.252 
 4 AFG   urban     Septic   year            2.10       1.31      1.61    0.249 
 5 AGO   rural     Septic   (Intercept) -3593.      1114.       -3.22    0.0321
 6 AGO   rural     Septic   year            1.79       0.554     3.24    0.0318
 7 AGO   urban     Septic   (Intercept) -8956.      2406.       -3.72    0.0204
 8 AGO   urban     Septic   year            4.48       1.20      3.74    0.0201
 9 AIA   urban     Septic   (Intercept)    93.9      NaN       NaN     NaN     
10 AIA   urban     Septic   year           NA         NA        NA      NA     
# … with 592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6,321 × 5
# Groups:   iso3, residence, var_long [301]
   iso3  residence var_long  year .fitted
   &lt;chr&gt; &lt;chr&gt;     &lt;chr&gt;    &lt;dbl&gt;   &lt;dbl&gt;
 1 AFG   rural     Septic    2000   0.323
 2 AFG   rural     Septic    2001   0.406
 3 AFG   rural     Septic    2002   0.489
 4 AFG   rural     Septic    2003   0.572
 5 AFG   rural     Septic    2004   0.655
 6 AFG   rural     Septic    2005   0.738
 7 AFG   rural     Septic    2006   0.821
 8 AFG   rural     Septic    2007   0.904
 9 AFG   rural     Septic    2008   0.987
10 AFG   rural     Septic    2009   1.07 
# … with 6,311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s6: The proportion of population that uses no sanitation facilities(open defecation)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2,292 × 9
   source type    year var_short  value iso3  var_long        residence san_se…¹
   &lt;chr&gt;  &lt;chr&gt;  &lt;dbl&gt; &lt;chr&gt;      &lt;dbl&gt; &lt;chr&gt; &lt;chr&gt;           &lt;chr&gt;     &lt;fct&gt;   
 1 MICS03 Survey  2003 s_od_r    39.2   AFG   Open defecation rural     open de…
 2 NRVA03 Survey  2003 s_od_r    30.6   AFG   Open defecation rural     open de…
 3 NRVS05 Survey  2005 s_od_r    14.7   AFG   Open defecation rural     open de…
 4 NRVA08 Survey  2008 s_od_r    25.6   AFG   Open defecation rural     open de…
 5 MICS11 Survey  2011 s_od_r    21.3   AFG   Open defecation rural     open de…
 6 ALCS14 Survey  2014 s_od_r    24.8   AFG   Open defecation rural     open de…
 7 DHS15  Survey  2015 s_od_r    16.1   AFG   Open defecation rural     open de…
 8 ALCS17 Survey  2017 s_od_r    17.7   AFG   Open defecation rural     open de…
 9 MICS03 Survey  2003 s_od_u    12.8   AFG   Open defecation urban     open de…
10 NRVS05 Survey  2005 s_od_u     0.183 AFG   Open defecation urban     open de…
# … with 2,282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270 × 4
# Groups:   iso3, residence, var_long [270]
   iso3  residence var_long            rsq
   &lt;chr&gt; &lt;chr&gt;     &lt;chr&gt;             &lt;dbl&gt;
 1 AFG   rural     Open defecation   0.248
 2 AFG   urban     Open defecation   0.335
 3 AGO   rural     Open defecation   0.167
 4 AGO   urban     Open defecation   0.462
 5 AIA   urban     Open defecation   1    
 6 ALB   rural     Open defecation   0.165
 7 ALB   urban     Open defecation   0.423
 8 ARG   rural     Open defecation   0    
 9 ARG   urban     Open defecation   0.209
10 ARM   rural     Open defecation NaN    
# … with 260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270 × 15
# Groups:   iso3, residence, var_long [270]
   iso3  residence var_l…¹ r.squ…² adj.r.…³   sigma stati…⁴ p.value    df logLik
   &lt;chr&gt; &lt;chr&gt;     &lt;chr&gt;     &lt;dbl&gt;    &lt;dbl&gt;   &lt;dbl&gt;   &lt;dbl&gt;   &lt;dbl&gt; &lt;dbl&gt;  &lt;dbl&gt;
 1 AFG   rural     Open d…   0.248   0.0975   6.65    1.65    0.255     1 -22.0 
 2 AFG   urban     Open d…   0.335   0.202    4.12    2.52    0.173     1 -18.7 
 3 AGO   rural     Open d…   0.167  -0.111    9.02    0.602   0.495     1 -16.8 
 4 AGO   urban     Open d…   0.462   0.283    7.05    2.58    0.207     1 -15.6 
 5 AIA   urban     Open d…   1     NaN      NaN     NaN     NaN         1 Inf   
 6 ALB   rural     Open d…   0.165  -0.671    0.882   0.197   0.734     1  -2.23
 7 ALB   urban     Open d…   0.423  -0.153    0.258   0.734   0.549     1   1.46
 8 ARG   rural     Open d…   0       0      NaN      NA      NA        NA Inf   
 9 ARG   urban     Open d…   0.209  -0.0547   1.04    0.793   0.439     1  -6.01
10 ARM   rural     Open d… NaN     NaN        0     NaN     NaN         1 Inf   
# … with 260 more rows, 5 more variables: AIC &lt;dbl&gt;, BIC &lt;dbl&gt;, deviance &lt;dbl&gt;,
#   df.residual &lt;int&gt;, nobs &lt;int&gt;, and abbreviated variable names ¹​var_long,
#   ²​r.squared, ³​adj.r.squared, ⁴​statistic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540 × 8
# Groups:   iso3, residence, var_long [270]
   iso3  residence var_long        term        estimate std.er…¹ stati…² p.value
   &lt;chr&gt; &lt;chr&gt;     &lt;chr&gt;           &lt;chr&gt;          &lt;dbl&gt;    &lt;dbl&gt;   &lt;dbl&gt;   &lt;dbl&gt;
 1 AFG   rural     Open defecation (Intercept) 1347.    1032.      1.31    0.249
 2 AFG   rural     Open defecation year          -0.659    0.513  -1.28    0.255
 3 AFG   urban     Open defecation (Intercept) 1016.     639.      1.59    0.173
 4 AFG   urban     Open defecation year          -0.504    0.318  -1.59    0.173
 5 AGO   rural     Open defecation (Intercept) 1339.    1648.      0.813   0.476
 6 AGO   rural     Open defecation year          -0.636    0.820  -0.776   0.495
 7 AGO   urban     Open defecation (Intercept) 2079.    1288.      1.61    0.205
 8 AGO   urban     Open defecation year          -1.03     0.641  -1.61    0.207
 9 AIA   urban     Open defecation (Intercept)  260.     NaN     NaN     NaN    
10 AIA   urban     Open defecation year          -0.129  NaN     NaN     NaN    
# … with 530 more rows, and abbreviated variable names ¹​std.error, ²​statistic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5,670 × 5
# Groups:   iso3, residence, var_long [270]
   iso3  residence var_long         year .fitted
   &lt;chr&gt; &lt;chr&gt;     &lt;chr&gt;           &lt;dbl&gt;   &lt;dbl&gt;
 1 AFG   rural     Open defecation  2000    29.0
 2 AFG   rural     Open defecation  2001    28.4
 3 AFG   rural     Open defecation  2002    27.7
 4 AFG   rural     Open defecation  2003    27.1
 5 AFG   rural     Open defecation  2004    26.4
 6 AFG   rural     Open defecation  2005    25.7
 7 AFG   rural     Open defecation  2006    25.1
 8 AFG   rural     Open defecation  2007    24.4
 9 AFG   rural     Open defecation  2008    23.8
10 AFG   rural     Open defecation  2009    23.1
# … with 5,660 more rows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Fitting different models to the data to compare performance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JMP Primary indicators: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s1 : The proportion of population that uses improved sanitation facilities</a:t>
            </a:r>
          </a:p>
          <a:p>
            <a:pPr lvl="0" indent="0" marL="0">
              <a:buNone/>
            </a:pPr>
            <a:r>
              <a:rPr/>
              <a:t>s2 : The proportion of population that uses improved sanitation facilities connected to sewers</a:t>
            </a:r>
          </a:p>
          <a:p>
            <a:pPr lvl="0" indent="0" marL="0">
              <a:buNone/>
            </a:pPr>
            <a:r>
              <a:rPr/>
              <a:t>s3 : The proportion of population that uses improved sanitation facilities connected to septic tanks</a:t>
            </a:r>
          </a:p>
          <a:p>
            <a:pPr lvl="0" indent="0" marL="0">
              <a:buNone/>
            </a:pPr>
            <a:r>
              <a:rPr/>
              <a:t>s6: The proportion of population that uses no sanitation facilities(open defecation)</a:t>
            </a:r>
          </a:p>
          <a:p>
            <a:pPr lvl="0" indent="0" marL="0">
              <a:buNone/>
            </a:pPr>
            <a:r>
              <a:rPr/>
              <a:t>Improved refers only to the type of facility used irrespective of whether the facilities are shared by more than one household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s1 : The proportion of population that uses improved sanitation facilities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227 × 2
# Groups:   iso3 [227]
   iso3      n
   &lt;chr&gt; &lt;int&gt;
 1 ABW       2
 2 AFG       8
 3 AGO       6
 4 AIA       4
 5 ALB      10
 6 AND      13
 7 ARE       3
 8 ARG       6
 9 ARM      17
10 ASM       3
# … with 217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3,330 × 9
   source type    year var_short value iso3  var_long residence san_service_ch…¹
   &lt;chr&gt;  &lt;chr&gt;  &lt;dbl&gt; &lt;chr&gt;     &lt;dbl&gt; &lt;chr&gt; &lt;chr&gt;    &lt;chr&gt;     &lt;fct&gt;           
 1 MICS03 Survey  2003 s_imp_r    26   AFG   Improved rural     user interface  
 2 NRVA03 Survey  2003 s_imp_r    28.6 AFG   Improved rural     user interface  
 3 NRVS05 Survey  2005 s_imp_r    31.2 AFG   Improved rural     user interface  
 4 NRVA08 Survey  2008 s_imp_r    30.1 AFG   Improved rural     user interface  
 5 MICS11 Survey  2011 s_imp_r    44.2 AFG   Improved rural     user interface  
 6 NRVA12 Survey  2012 s_imp_r    36.3 AFG   Improved rural     user interface  
 7 ALCS14 Survey  2014 s_imp_r    27   AFG   Improved rural     user interface  
 8 DHS15  Survey  2015 s_imp_r    48.0 AFG   Improved rural     user interface  
 9 ALCS17 Survey  2017 s_imp_r    43.8 AFG   Improved rural     user interface  
10 MICS03 Survey  2003 s_imp_u    44.2 AFG   Improved urban     user interface  
# … with 3,320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2,708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2,698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Mean estimates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988,697 × 5
# Groups:   iso3, residence, var_long [338]
   iso3  residence var_long  year .fitted
   &lt;chr&gt; &lt;chr&gt;     &lt;chr&gt;    &lt;dbl&gt;   &lt;dbl&gt;
 1 AFG   rural     Improved  2001    25.5
 2 AFG   rural     Improved  2002    26.6
 3 AFG   rural     Improved  2003    27.7
 4 AFG   rural     Improved  2004    28.8
 5 AFG   rural     Improved  2005    29.9
 6 AFG   rural     Improved  2006    31.0
 7 AFG   rural     Improved  2007    32.1
 8 AFG   rural     Improved  2008    33.1
 9 AFG   rural     Improved  2009    34.2
10 AFG   rural     Improved  2010    35.3
# … with 988,687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346 × 4
# Groups:   iso3, residence, var_long [346]
   iso3  residence var_long   rsq
   &lt;chr&gt; &lt;chr&gt;     &lt;chr&gt;    &lt;dbl&gt;
 1 AFG   rural     Improved 0.411
 2 AFG   urban     Improved 0.832
 3 AGO   rural     Improved 0.981
 4 AGO   urban     Improved 0.658
 5 AIA   urban     Improved 0.882
 6 ALB   rural     Improved 0.578
 7 ALB   urban     Improved 0.708
 8 AND   rural     Improved 0.508
 9 AND   urban     Improved 0.508
10 ARG   rural     Improved 0.709
# … with 336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346 × 15
# Groups:   iso3, residence, var_long [346]
   iso3  reside…¹ var_l…² r.squ…³ adj.r…⁴    sigma stati…⁵ p.value    df  logLik
   &lt;chr&gt; &lt;chr&gt;    &lt;chr&gt;     &lt;dbl&gt;   &lt;dbl&gt;    &lt;dbl&gt;   &lt;dbl&gt;   &lt;dbl&gt; &lt;dbl&gt;   &lt;dbl&gt;
 1 AFG   rural    Improv…   0.411   0.313 6.92e+ 0    4.19 8.66e-2     1 -25.7  
 2 AFG   urban    Improv…   0.832   0.804 6.00e+ 0   29.8  1.58e-3     1 -24.5  
 3 AGO   rural    Improv…   0.981   0.976 9.84e- 1  203.   1.40e-4     1  -7.20 
 4 AGO   urban    Improv…   0.658   0.573 5.91e+ 0    7.70 5.01e-2     1 -18.0  
 5 AIA   urban    Improv…   0.882   0.823 1.05e+ 0   14.9  6.09e-2     1  -4.49 
 6 ALB   rural    Improv…   0.578   0.525 4.26e+ 0   10.9  1.07e-2     1 -27.6  
 7 ALB   urban    Improv…   0.708   0.672 2.85e- 1   19.4  2.27e-3     1  -0.527
 8 AND   rural    Improv…   0.508   0.464 2.63e-14   11.4  6.22e-3     1 389.   
 9 AND   urban    Improv…   0.508   0.464 2.63e-14   11.4  6.22e-3     1 389.   
10 ARG   rural    Improv…   0.709   0.418 2.70e+ 0    2.43 3.63e-1     1  -5.59 
# … with 336 more rows, 5 more variables: AIC &lt;dbl&gt;, BIC &lt;dbl&gt;, deviance &lt;dbl&gt;,
#   df.residual &lt;int&gt;, nobs &lt;int&gt;, and abbreviated variable names ¹​residence,
#   ²​var_long, ³​r.squared, ⁴​adj.r.squared, ⁵​statistic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692 × 8
# Groups:   iso3, residence, var_long [346]
   iso3  residence var_long term         estimate std.error statistic  p.value
   &lt;chr&gt; &lt;chr&gt;     &lt;chr&gt;    &lt;chr&gt;           &lt;dbl&gt;     &lt;dbl&gt;     &lt;dbl&gt;    &lt;dbl&gt;
 1 AFG   rural     Improved (Intercept) -2150.    1068.         -2.01 0.0908  
 2 AFG   rural     Improved year            1.09     0.531       2.05 0.0866  
 3 AFG   urban     Improved (Intercept) -4981.     925.         -5.38 0.00169 
 4 AFG   urban     Improved year            2.51     0.460       5.45 0.00158 
 5 AGO   rural     Improved (Intercept) -2334.     165.        -14.1  0.000145
 6 AGO   rural     Improved year            1.17     0.0822     14.3  0.000140
 7 AGO   urban     Improved (Intercept) -2670.     991.         -2.69 0.0545  
 8 AGO   urban     Improved year            1.37     0.493       2.77 0.0501  
 9 AIA   urban     Improved (Intercept)  -847.     244.         -3.47 0.0738  
10 AIA   urban     Improved year            0.470    0.122       3.87 0.0609  
# … with 682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7,266 × 5
# Groups:   iso3, residence, var_long [346]
   iso3  residence var_long  year .fitted
   &lt;chr&gt; &lt;chr&gt;     &lt;chr&gt;    &lt;dbl&gt;   &lt;dbl&gt;
 1 AFG   rural     Improved  2000    24.4
 2 AFG   rural     Improved  2001    25.5
 3 AFG   rural     Improved  2002    26.6
 4 AFG   rural     Improved  2003    27.7
 5 AFG   rural     Improved  2004    28.8
 6 AFG   rural     Improved  2005    29.9
 7 AFG   rural     Improved  2006    31.0
 8 AFG   rural     Improved  2007    32.1
 9 AFG   rural     Improved  2008    33.1
10 AFG   rural     Improved  2009    34.2
# … with 7,256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s2 : The proportion of population that uses improved sanitation facilities connected to sewers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2,350 × 9
   source type    year var_short value iso3  var_long residence san_service_ch…¹
   &lt;chr&gt;  &lt;chr&gt;  &lt;dbl&gt; &lt;chr&gt;     &lt;dbl&gt; &lt;chr&gt; &lt;chr&gt;    &lt;chr&gt;     &lt;fct&gt;           
 1 MICS03 Survey  2003 s_sew_r    0.4  AFG   Sewer    rural     user interface  
 2 MICS11 Survey  2011 s_sew_r    2.2  AFG   Sewer    rural     user interface  
 3 ALCS14 Survey  2014 s_sew_r    0.4  AFG   Sewer    rural     user interface  
 4 DHS15  Survey  2015 s_sew_r    0.3  AFG   Sewer    rural     user interface  
 5 ALCS17 Survey  2017 s_sew_r    0.58 AFG   Sewer    rural     user interface  
 6 MICS03 Survey  2003 s_sew_u    8.2  AFG   Sewer    urban     user interface  
 7 MICS11 Survey  2011 s_sew_u    4.5  AFG   Sewer    urban     user interface  
 8 ALCS14 Survey  2014 s_sew_u   13.4  AFG   Sewer    urban     user interface  
 9 DHS15  Survey  2015 s_sew_u    9.9  AFG   Sewer    urban     user interface  
10 ALCS17 Survey  2017 s_sew_u    4.53 AFG   Sewer    urban     user interface  
# … with 2,340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322 × 4
# Groups:   iso3, residence, var_long [322]
   iso3  residence var_long      rsq
   &lt;chr&gt; &lt;chr&gt;     &lt;chr&gt;       &lt;dbl&gt;
 1 AFG   rural     Sewer    0.00466 
 2 AFG   urban     Sewer    0.000106
 3 AGO   rural     Sewer    0.00134 
 4 AGO   urban     Sewer    0.0426  
 5 AIA   urban     Sewer    0       
 6 ALB   rural     Sewer    0.955   
 7 ALB   urban     Sewer    0.635   
 8 AND   rural     Sewer    0.508   
 9 AND   urban     Sewer    0.508   
10 ARG   rural     Sewer    0.823   
# … with 312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322 × 15
# Groups:   iso3, residence, var_long [322]
   iso3  residence var_long r.squared adj.r…¹      sigma statis…²  p.value    df
   &lt;chr&gt; &lt;chr&gt;     &lt;chr&gt;        &lt;dbl&gt;   &lt;dbl&gt;      &lt;dbl&gt;    &lt;dbl&gt;    &lt;dbl&gt; &lt;dbl&gt;
 1 AFG   rural     Sewer     0.00466   -0.327   9.24e- 1  1.40e-2  9.13e-1     1
 2 AFG   urban     Sewer     0.000106  -0.333   4.36e+ 0  3.17e-4  9.87e-1     1
 3 AGO   rural     Sewer     0.00134   -0.332   1.26e+ 0  4.04e-3  9.53e-1     1
 4 AGO   urban     Sewer     0.0426    -0.277   6.39e+ 0  1.33e-1  7.39e-1     1
 5 AIA   urban     Sewer     0          0     NaN        NA       NA          NA
 6 ALB   rural     Sewer     0.955      0.948   3.76e+ 0  1.48e+2  5.77e-6     1
 7 ALB   urban     Sewer     0.635      0.582   1.25e+ 0  1.22e+1  1.02e-2     1
 8 AND   rural     Sewer     0.508      0.464   2.63e-14  1.14e+1  6.22e-3     1
 9 AND   urban     Sewer     0.508      0.464   2.63e-14  1.14e+1  6.22e-3     1
10 ARG   rural     Sewer     0.823      0.646   8.57e- 1  4.65e+0  2.77e-1     1
# … with 312 more rows, 6 more variables: logLik &lt;dbl&gt;, AIC &lt;dbl&gt;, BIC &lt;dbl&gt;,
#   deviance &lt;dbl&gt;, df.residual &lt;int&gt;, nobs &lt;int&gt;, and abbreviated variable
#   names ¹​adj.r.squared, ²​statistic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644 × 8
# Groups:   iso3, residence, var_long [322]
   iso3  residence var_long term         estimate std.error statistic p.value
   &lt;chr&gt; &lt;chr&gt;     &lt;chr&gt;    &lt;chr&gt;           &lt;dbl&gt;     &lt;dbl&gt;     &lt;dbl&gt;   &lt;dbl&gt;
 1 AFG   rural     Sewer    (Intercept)  20.9      170.       0.123     0.910
 2 AFG   rural     Sewer    year         -0.0100     0.0844  -0.119     0.913
 3 AFG   urban     Sewer    (Intercept)  -6.15     801.      -0.00767   0.994
 4 AFG   urban     Sewer    year          0.00708    0.398    0.0178    0.987
 5 AGO   rural     Sewer    (Intercept) -13.0      230.      -0.0567    0.958
 6 AGO   rural     Sewer    year          0.00728    0.115    0.0635    0.953
 7 AGO   urban     Sewer    (Intercept) 445.      1167.       0.381     0.728
 8 AGO   urban     Sewer    year         -0.212      0.581   -0.365     0.739
 9 AIA   urban     Sewer    (Intercept)   1.2      NaN      NaN       NaN    
10 AIA   urban     Sewer    year         NA         NA       NA        NA    
# … with 634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6,762 × 5
# Groups:   iso3, residence, var_long [322]
   iso3  residence var_long  year .fitted
   &lt;chr&gt; &lt;chr&gt;     &lt;chr&gt;    &lt;dbl&gt;   &lt;dbl&gt;
 1 AFG   rural     Sewer     2000   0.896
 2 AFG   rural     Sewer     2001   0.886
 3 AFG   rural     Sewer     2002   0.876
 4 AFG   rural     Sewer     2003   0.866
 5 AFG   rural     Sewer     2004   0.856
 6 AFG   rural     Sewer     2005   0.846
 7 AFG   rural     Sewer     2006   0.836
 8 AFG   rural     Sewer     2007   0.826
 9 AFG   rural     Sewer     2008   0.816
10 AFG   rural     Sewer     2009   0.806
# … with 6,752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s3 : The proportion of population that uses improved sanitation facilities connected to septic tanks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1,645 × 9
   source type    year var_short value iso3  var_long residence san_service_ch…¹
   &lt;chr&gt;  &lt;chr&gt;  &lt;dbl&gt; &lt;chr&gt;     &lt;dbl&gt; &lt;chr&gt; &lt;chr&gt;    &lt;chr&gt;     &lt;fct&gt;           
 1 MICS11 Survey  2011 s_sep_r    1    AFG   Septic   rural     user interface  
 2 ALCS14 Survey  2014 s_sep_r    1    AFG   Septic   rural     user interface  
 3 DHS15  Survey  2015 s_sep_r    3    AFG   Septic   rural     user interface  
 4 ALCS17 Survey  2017 s_sep_r    1.02 AFG   Septic   rural     user interface  
 5 MICS11 Survey  2011 s_sep_u   22.8  AFG   Septic   urban     user interface  
 6 ALCS14 Survey  2014 s_sep_u   21.7  AFG   Septic   urban     user interface  
 7 DHS15  Survey  2015 s_sep_u   34.9  AFG   Septic   urban     user interface  
 8 ALCS17 Survey  2017 s_sep_u   33.7  AFG   Septic   urban     user interface  
 9 MICS06 Survey  2006 s_sep_r   21.3  ALB   Septic   rural     user interface  
10 DHS09  Survey  2009 s_sep_r   24    ALB   Septic   rural     user interface  
# … with 1,635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301 × 4
# Groups:   iso3, residence, var_long [301]
   iso3  residence var_long    rsq
   &lt;chr&gt; &lt;chr&gt;     &lt;chr&gt;     &lt;dbl&gt;
 1 AFG   rural     Septic   0.0433
 2 AFG   urban     Septic   0.563 
 3 AGO   rural     Septic   0.724 
 4 AGO   urban     Septic   0.778 
 5 AIA   urban     Septic   0     
 6 ALB   rural     Septic   1     
 7 ALB   urban     Septic   1     
 8 ARG   rural     Septic   0.514 
 9 ARG   urban     Septic   0.185 
10 ARM   rural     Septic   0.916 
# … with 291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301 × 15
# Groups:   iso3, residence, var_long [301]
   iso3  reside…¹ var_l…² r.squ…³ adj.r.…⁴  sigma statis…⁵  p.value    df logLik
   &lt;chr&gt; &lt;chr&gt;    &lt;chr&gt;     &lt;dbl&gt;    &lt;dbl&gt;  &lt;dbl&gt;    &lt;dbl&gt;    &lt;dbl&gt; &lt;dbl&gt;  &lt;dbl&gt;
 1 AFG   rural    Septic   0.0433  -0.435    1.19   0.0905   0.792      1  -5.00
 2 AFG   urban    Septic   0.563    0.345    5.66   2.58     0.249      1 -11.2 
 3 AGO   rural    Septic   0.724    0.654    6.64  10.5      0.0318     1 -18.7 
 4 AGO   urban    Septic   0.778    0.722   14.3   14.0      0.0201     1 -23.3 
 5 AIA   urban    Septic   0        0      NaN     NA       NA         NA Inf   
 6 ALB   rural    Septic   1      NaN      NaN    NaN      NaN          1 Inf   
 7 ALB   urban    Septic   1      NaN      NaN    NaN      NaN          1 Inf   
 8 ARG   rural    Septic   0.514    0.0285   6.71   1.06     0.491      1  -8.32
 9 ARG   urban    Septic   0.185   -0.0189   2.10   0.907    0.395      1 -11.7 
10 ARM   rural    Septic   0.916    0.831    1.17  10.9      0.188      1  -3.08
# … with 291 more rows, 5 more variables: AIC &lt;dbl&gt;, BIC &lt;dbl&gt;, deviance &lt;dbl&gt;,
#   df.residual &lt;int&gt;, nobs &lt;int&gt;, and abbreviated variable names ¹​residence,
#   ²​var_long, ³​r.squared, ⁴​adj.r.squared, ⁵​statistic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602 × 8
# Groups:   iso3, residence, var_long [301]
   iso3  residence var_long term          estimate std.error statistic  p.value
   &lt;chr&gt; &lt;chr&gt;     &lt;chr&gt;    &lt;chr&gt;            &lt;dbl&gt;     &lt;dbl&gt;     &lt;dbl&gt;    &lt;dbl&gt;
 1 AFG   rural     Septic   (Intercept)  -166.       555.       -0.298   0.794 
 2 AFG   rural     Septic   year            0.0829     0.276     0.301   0.792 
 3 AFG   urban     Septic   (Intercept) -4199.      2632.       -1.60    0.252 
 4 AFG   urban     Septic   year            2.10       1.31      1.61    0.249 
 5 AGO   rural     Septic   (Intercept) -3593.      1114.       -3.22    0.0321
 6 AGO   rural     Septic   year            1.79       0.554     3.24    0.0318
 7 AGO   urban     Septic   (Intercept) -8956.      2406.       -3.72    0.0204
 8 AGO   urban     Septic   year            4.48       1.20      3.74    0.0201
 9 AIA   urban     Septic   (Intercept)    93.9      NaN       NaN     NaN     
10 AIA   urban     Septic   year           NA         NA        NA      NA     
# … with 592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6,321 × 5
# Groups:   iso3, residence, var_long [301]
   iso3  residence var_long  year .fitted
   &lt;chr&gt; &lt;chr&gt;     &lt;chr&gt;    &lt;dbl&gt;   &lt;dbl&gt;
 1 AFG   rural     Septic    2000   0.323
 2 AFG   rural     Septic    2001   0.406
 3 AFG   rural     Septic    2002   0.489
 4 AFG   rural     Septic    2003   0.572
 5 AFG   rural     Septic    2004   0.655
 6 AFG   rural     Septic    2005   0.738
 7 AFG   rural     Septic    2006   0.821
 8 AFG   rural     Septic    2007   0.904
 9 AFG   rural     Septic    2008   0.987
10 AFG   rural     Septic    2009   1.07 
# … with 6,311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s6: The proportion of population that uses no sanitation facilities(open defecation)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2,292 × 9
   source type    year var_short  value iso3  var_long        residence san_se…¹
   &lt;chr&gt;  &lt;chr&gt;  &lt;dbl&gt; &lt;chr&gt;      &lt;dbl&gt; &lt;chr&gt; &lt;chr&gt;           &lt;chr&gt;     &lt;fct&gt;   
 1 MICS03 Survey  2003 s_od_r    39.2   AFG   Open defecation rural     open de…
 2 NRVA03 Survey  2003 s_od_r    30.6   AFG   Open defecation rural     open de…
 3 NRVS05 Survey  2005 s_od_r    14.7   AFG   Open defecation rural     open de…
 4 NRVA08 Survey  2008 s_od_r    25.6   AFG   Open defecation rural     open de…
 5 MICS11 Survey  2011 s_od_r    21.3   AFG   Open defecation rural     open de…
 6 ALCS14 Survey  2014 s_od_r    24.8   AFG   Open defecation rural     open de…
 7 DHS15  Survey  2015 s_od_r    16.1   AFG   Open defecation rural     open de…
 8 ALCS17 Survey  2017 s_od_r    17.7   AFG   Open defecation rural     open de…
 9 MICS03 Survey  2003 s_od_u    12.8   AFG   Open defecation urban     open de…
10 NRVS05 Survey  2005 s_od_u     0.183 AFG   Open defecation urban     open de…
# … with 2,282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270 × 4
# Groups:   iso3, residence, var_long [270]
   iso3  residence var_long            rsq
   &lt;chr&gt; &lt;chr&gt;     &lt;chr&gt;             &lt;dbl&gt;
 1 AFG   rural     Open defecation   0.248
 2 AFG   urban     Open defecation   0.335
 3 AGO   rural     Open defecation   0.167
 4 AGO   urban     Open defecation   0.462
 5 AIA   urban     Open defecation   1    
 6 ALB   rural     Open defecation   0.165
 7 ALB   urban     Open defecation   0.423
 8 ARG   rural     Open defecation   0    
 9 ARG   urban     Open defecation   0.209
10 ARM   rural     Open defecation NaN    
# … with 260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270 × 15
# Groups:   iso3, residence, var_long [270]
   iso3  residence var_l…¹ r.squ…² adj.r.…³   sigma stati…⁴ p.value    df logLik
   &lt;chr&gt; &lt;chr&gt;     &lt;chr&gt;     &lt;dbl&gt;    &lt;dbl&gt;   &lt;dbl&gt;   &lt;dbl&gt;   &lt;dbl&gt; &lt;dbl&gt;  &lt;dbl&gt;
 1 AFG   rural     Open d…   0.248   0.0975   6.65    1.65    0.255     1 -22.0 
 2 AFG   urban     Open d…   0.335   0.202    4.12    2.52    0.173     1 -18.7 
 3 AGO   rural     Open d…   0.167  -0.111    9.02    0.602   0.495     1 -16.8 
 4 AGO   urban     Open d…   0.462   0.283    7.05    2.58    0.207     1 -15.6 
 5 AIA   urban     Open d…   1     NaN      NaN     NaN     NaN         1 Inf   
 6 ALB   rural     Open d…   0.165  -0.671    0.882   0.197   0.734     1  -2.23
 7 ALB   urban     Open d…   0.423  -0.153    0.258   0.734   0.549     1   1.46
 8 ARG   rural     Open d…   0       0      NaN      NA      NA        NA Inf   
 9 ARG   urban     Open d…   0.209  -0.0547   1.04    0.793   0.439     1  -6.01
10 ARM   rural     Open d… NaN     NaN        0     NaN     NaN         1 Inf   
# … with 260 more rows, 5 more variables: AIC &lt;dbl&gt;, BIC &lt;dbl&gt;, deviance &lt;dbl&gt;,
#   df.residual &lt;int&gt;, nobs &lt;int&gt;, and abbreviated variable names ¹​var_long,
#   ²​r.squared, ³​adj.r.squared, ⁴​statistic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540 × 8
# Groups:   iso3, residence, var_long [270]
   iso3  residence var_long        term        estimate std.er…¹ stati…² p.value
   &lt;chr&gt; &lt;chr&gt;     &lt;chr&gt;           &lt;chr&gt;          &lt;dbl&gt;    &lt;dbl&gt;   &lt;dbl&gt;   &lt;dbl&gt;
 1 AFG   rural     Open defecation (Intercept) 1347.    1032.      1.31    0.249
 2 AFG   rural     Open defecation year          -0.659    0.513  -1.28    0.255
 3 AFG   urban     Open defecation (Intercept) 1016.     639.      1.59    0.173
 4 AFG   urban     Open defecation year          -0.504    0.318  -1.59    0.173
 5 AGO   rural     Open defecation (Intercept) 1339.    1648.      0.813   0.476
 6 AGO   rural     Open defecation year          -0.636    0.820  -0.776   0.495
 7 AGO   urban     Open defecation (Intercept) 2079.    1288.      1.61    0.205
 8 AGO   urban     Open defecation year          -1.03     0.641  -1.61    0.207
 9 AIA   urban     Open defecation (Intercept)  260.     NaN     NaN     NaN    
10 AIA   urban     Open defecation year          -0.129  NaN     NaN     NaN    
# … with 530 more rows, and abbreviated variable names ¹​std.error, ²​statistic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5,670 × 5
# Groups:   iso3, residence, var_long [270]
   iso3  residence var_long         year .fitted
   &lt;chr&gt; &lt;chr&gt;     &lt;chr&gt;           &lt;dbl&gt;   &lt;dbl&gt;
 1 AFG   rural     Open defecation  2000    29.0
 2 AFG   rural     Open defecation  2001    28.4
 3 AFG   rural     Open defecation  2002    27.7
 4 AFG   rural     Open defecation  2003    27.1
 5 AFG   rural     Open defecation  2004    26.4
 6 AFG   rural     Open defecation  2005    25.7
 7 AFG   rural     Open defecation  2006    25.1
 8 AFG   rural     Open defecation  2007    24.4
 9 AFG   rural     Open defecation  2008    23.8
10 AFG   rural     Open defecation  2009    23.1
# … with 5,660 more rows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JMP Primary indicators: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s1 : The proportion of population that uses improved sanitation facilities</a:t>
            </a:r>
          </a:p>
          <a:p>
            <a:pPr lvl="0" indent="0" marL="0">
              <a:buNone/>
            </a:pPr>
            <a:r>
              <a:rPr/>
              <a:t>s2 : The proportion of population that uses improved sanitation facilities connected to sewers</a:t>
            </a:r>
          </a:p>
          <a:p>
            <a:pPr lvl="0" indent="0" marL="0">
              <a:buNone/>
            </a:pPr>
            <a:r>
              <a:rPr/>
              <a:t>s3 : The proportion of population that uses improved sanitation facilities connected to septic tanks</a:t>
            </a:r>
          </a:p>
          <a:p>
            <a:pPr lvl="0" indent="0" marL="0">
              <a:buNone/>
            </a:pPr>
            <a:r>
              <a:rPr/>
              <a:t>s6: The proportion of population that uses no sanitation facilities(open defecation)</a:t>
            </a:r>
          </a:p>
          <a:p>
            <a:pPr lvl="0" indent="0" marL="0">
              <a:buNone/>
            </a:pPr>
            <a:r>
              <a:rPr/>
              <a:t>Improved refers only to the type of facility used irrespective of whether the facilities are shared by more than one household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s1 : The proportion of population that uses improved sanitation facilities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227 × 2
# Groups:   iso3 [227]
   iso3      n
   &lt;chr&gt; &lt;int&gt;
 1 ABW       2
 2 AFG       8
 3 AGO       6
 4 AIA       4
 5 ALB      10
 6 AND      13
 7 ARE       3
 8 ARG       6
 9 ARM      17
10 ASM       3
# … with 217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3,330 × 9
   source type    year var_short value iso3  var_long residence san_service_ch…¹
   &lt;chr&gt;  &lt;chr&gt;  &lt;dbl&gt; &lt;chr&gt;     &lt;dbl&gt; &lt;chr&gt; &lt;chr&gt;    &lt;chr&gt;     &lt;fct&gt;           
 1 MICS03 Survey  2003 s_imp_r    26   AFG   Improved rural     user interface  
 2 NRVA03 Survey  2003 s_imp_r    28.6 AFG   Improved rural     user interface  
 3 NRVS05 Survey  2005 s_imp_r    31.2 AFG   Improved rural     user interface  
 4 NRVA08 Survey  2008 s_imp_r    30.1 AFG   Improved rural     user interface  
 5 MICS11 Survey  2011 s_imp_r    44.2 AFG   Improved rural     user interface  
 6 NRVA12 Survey  2012 s_imp_r    36.3 AFG   Improved rural     user interface  
 7 ALCS14 Survey  2014 s_imp_r    27   AFG   Improved rural     user interface  
 8 DHS15  Survey  2015 s_imp_r    48.0 AFG   Improved rural     user interface  
 9 ALCS17 Survey  2017 s_imp_r    43.8 AFG   Improved rural     user interface  
10 MICS03 Survey  2003 s_imp_u    44.2 AFG   Improved urban     user interface  
# … with 3,320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2,708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2,698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Mean estimates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988,697 × 5
# Groups:   iso3, residence, var_long [338]
   iso3  residence var_long  year .fitted
   &lt;chr&gt; &lt;chr&gt;     &lt;chr&gt;    &lt;dbl&gt;   &lt;dbl&gt;
 1 AFG   rural     Improved  2001    25.5
 2 AFG   rural     Improved  2002    26.6
 3 AFG   rural     Improved  2003    27.7
 4 AFG   rural     Improved  2004    28.8
 5 AFG   rural     Improved  2005    29.9
 6 AFG   rural     Improved  2006    31.0
 7 AFG   rural     Improved  2007    32.1
 8 AFG   rural     Improved  2008    33.1
 9 AFG   rural     Improved  2009    34.2
10 AFG   rural     Improved  2010    35.3
# … with 988,687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346 × 4
# Groups:   iso3, residence, var_long [346]
   iso3  residence var_long   rsq
   &lt;chr&gt; &lt;chr&gt;     &lt;chr&gt;    &lt;dbl&gt;
 1 AFG   rural     Improved 0.411
 2 AFG   urban     Improved 0.832
 3 AGO   rural     Improved 0.981
 4 AGO   urban     Improved 0.658
 5 AIA   urban     Improved 0.882
 6 ALB   rural     Improved 0.578
 7 ALB   urban     Improved 0.708
 8 AND   rural     Improved 0.508
 9 AND   urban     Improved 0.508
10 ARG   rural     Improved 0.709
# … with 336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346 × 15
# Groups:   iso3, residence, var_long [346]
   iso3  reside…¹ var_l…² r.squ…³ adj.r…⁴    sigma stati…⁵ p.value    df  logLik
   &lt;chr&gt; &lt;chr&gt;    &lt;chr&gt;     &lt;dbl&gt;   &lt;dbl&gt;    &lt;dbl&gt;   &lt;dbl&gt;   &lt;dbl&gt; &lt;dbl&gt;   &lt;dbl&gt;
 1 AFG   rural    Improv…   0.411   0.313 6.92e+ 0    4.19 8.66e-2     1 -25.7  
 2 AFG   urban    Improv…   0.832   0.804 6.00e+ 0   29.8  1.58e-3     1 -24.5  
 3 AGO   rural    Improv…   0.981   0.976 9.84e- 1  203.   1.40e-4     1  -7.20 
 4 AGO   urban    Improv…   0.658   0.573 5.91e+ 0    7.70 5.01e-2     1 -18.0  
 5 AIA   urban    Improv…   0.882   0.823 1.05e+ 0   14.9  6.09e-2     1  -4.49 
 6 ALB   rural    Improv…   0.578   0.525 4.26e+ 0   10.9  1.07e-2     1 -27.6  
 7 ALB   urban    Improv…   0.708   0.672 2.85e- 1   19.4  2.27e-3     1  -0.527
 8 AND   rural    Improv…   0.508   0.464 2.63e-14   11.4  6.22e-3     1 389.   
 9 AND   urban    Improv…   0.508   0.464 2.63e-14   11.4  6.22e-3     1 389.   
10 ARG   rural    Improv…   0.709   0.418 2.70e+ 0    2.43 3.63e-1     1  -5.59 
# … with 336 more rows, 5 more variables: AIC &lt;dbl&gt;, BIC &lt;dbl&gt;, deviance &lt;dbl&gt;,
#   df.residual &lt;int&gt;, nobs &lt;int&gt;, and abbreviated variable names ¹​residence,
#   ²​var_long, ³​r.squared, ⁴​adj.r.squared, ⁵​statistic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692 × 8
# Groups:   iso3, residence, var_long [346]
   iso3  residence var_long term         estimate std.error statistic  p.value
   &lt;chr&gt; &lt;chr&gt;     &lt;chr&gt;    &lt;chr&gt;           &lt;dbl&gt;     &lt;dbl&gt;     &lt;dbl&gt;    &lt;dbl&gt;
 1 AFG   rural     Improved (Intercept) -2150.    1068.         -2.01 0.0908  
 2 AFG   rural     Improved year            1.09     0.531       2.05 0.0866  
 3 AFG   urban     Improved (Intercept) -4981.     925.         -5.38 0.00169 
 4 AFG   urban     Improved year            2.51     0.460       5.45 0.00158 
 5 AGO   rural     Improved (Intercept) -2334.     165.        -14.1  0.000145
 6 AGO   rural     Improved year            1.17     0.0822     14.3  0.000140
 7 AGO   urban     Improved (Intercept) -2670.     991.         -2.69 0.0545  
 8 AGO   urban     Improved year            1.37     0.493       2.77 0.0501  
 9 AIA   urban     Improved (Intercept)  -847.     244.         -3.47 0.0738  
10 AIA   urban     Improved year            0.470    0.122       3.87 0.0609  
# … with 682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7,266 × 5
# Groups:   iso3, residence, var_long [346]
   iso3  residence var_long  year .fitted
   &lt;chr&gt; &lt;chr&gt;     &lt;chr&gt;    &lt;dbl&gt;   &lt;dbl&gt;
 1 AFG   rural     Improved  2000    24.4
 2 AFG   rural     Improved  2001    25.5
 3 AFG   rural     Improved  2002    26.6
 4 AFG   rural     Improved  2003    27.7
 5 AFG   rural     Improved  2004    28.8
 6 AFG   rural     Improved  2005    29.9
 7 AFG   rural     Improved  2006    31.0
 8 AFG   rural     Improved  2007    32.1
 9 AFG   rural     Improved  2008    33.1
10 AFG   rural     Improved  2009    34.2
# … with 7,256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s2 : The proportion of population that uses improved sanitation facilities connected to sewers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2,350 × 9
   source type    year var_short value iso3  var_long residence san_service_ch…¹
   &lt;chr&gt;  &lt;chr&gt;  &lt;dbl&gt; &lt;chr&gt;     &lt;dbl&gt; &lt;chr&gt; &lt;chr&gt;    &lt;chr&gt;     &lt;fct&gt;           
 1 MICS03 Survey  2003 s_sew_r    0.4  AFG   Sewer    rural     user interface  
 2 MICS11 Survey  2011 s_sew_r    2.2  AFG   Sewer    rural     user interface  
 3 ALCS14 Survey  2014 s_sew_r    0.4  AFG   Sewer    rural     user interface  
 4 DHS15  Survey  2015 s_sew_r    0.3  AFG   Sewer    rural     user interface  
 5 ALCS17 Survey  2017 s_sew_r    0.58 AFG   Sewer    rural     user interface  
 6 MICS03 Survey  2003 s_sew_u    8.2  AFG   Sewer    urban     user interface  
 7 MICS11 Survey  2011 s_sew_u    4.5  AFG   Sewer    urban     user interface  
 8 ALCS14 Survey  2014 s_sew_u   13.4  AFG   Sewer    urban     user interface  
 9 DHS15  Survey  2015 s_sew_u    9.9  AFG   Sewer    urban     user interface  
10 ALCS17 Survey  2017 s_sew_u    4.53 AFG   Sewer    urban     user interface  
# … with 2,340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322 × 4
# Groups:   iso3, residence, var_long [322]
   iso3  residence var_long      rsq
   &lt;chr&gt; &lt;chr&gt;     &lt;chr&gt;       &lt;dbl&gt;
 1 AFG   rural     Sewer    0.00466 
 2 AFG   urban     Sewer    0.000106
 3 AGO   rural     Sewer    0.00134 
 4 AGO   urban     Sewer    0.0426  
 5 AIA   urban     Sewer    0       
 6 ALB   rural     Sewer    0.955   
 7 ALB   urban     Sewer    0.635   
 8 AND   rural     Sewer    0.508   
 9 AND   urban     Sewer    0.508   
10 ARG   rural     Sewer    0.823   
# … with 312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322 × 15
# Groups:   iso3, residence, var_long [322]
   iso3  residence var_long r.squared adj.r…¹      sigma statis…²  p.value    df
   &lt;chr&gt; &lt;chr&gt;     &lt;chr&gt;        &lt;dbl&gt;   &lt;dbl&gt;      &lt;dbl&gt;    &lt;dbl&gt;    &lt;dbl&gt; &lt;dbl&gt;
 1 AFG   rural     Sewer     0.00466   -0.327   9.24e- 1  1.40e-2  9.13e-1     1
 2 AFG   urban     Sewer     0.000106  -0.333   4.36e+ 0  3.17e-4  9.87e-1     1
 3 AGO   rural     Sewer     0.00134   -0.332   1.26e+ 0  4.04e-3  9.53e-1     1
 4 AGO   urban     Sewer     0.0426    -0.277   6.39e+ 0  1.33e-1  7.39e-1     1
 5 AIA   urban     Sewer     0          0     NaN        NA       NA          NA
 6 ALB   rural     Sewer     0.955      0.948   3.76e+ 0  1.48e+2  5.77e-6     1
 7 ALB   urban     Sewer     0.635      0.582   1.25e+ 0  1.22e+1  1.02e-2     1
 8 AND   rural     Sewer     0.508      0.464   2.63e-14  1.14e+1  6.22e-3     1
 9 AND   urban     Sewer     0.508      0.464   2.63e-14  1.14e+1  6.22e-3     1
10 ARG   rural     Sewer     0.823      0.646   8.57e- 1  4.65e+0  2.77e-1     1
# … with 312 more rows, 6 more variables: logLik &lt;dbl&gt;, AIC &lt;dbl&gt;, BIC &lt;dbl&gt;,
#   deviance &lt;dbl&gt;, df.residual &lt;int&gt;, nobs &lt;int&gt;, and abbreviated variable
#   names ¹​adj.r.squared, ²​statistic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644 × 8
# Groups:   iso3, residence, var_long [322]
   iso3  residence var_long term         estimate std.error statistic p.value
   &lt;chr&gt; &lt;chr&gt;     &lt;chr&gt;    &lt;chr&gt;           &lt;dbl&gt;     &lt;dbl&gt;     &lt;dbl&gt;   &lt;dbl&gt;
 1 AFG   rural     Sewer    (Intercept)  20.9      170.       0.123     0.910
 2 AFG   rural     Sewer    year         -0.0100     0.0844  -0.119     0.913
 3 AFG   urban     Sewer    (Intercept)  -6.15     801.      -0.00767   0.994
 4 AFG   urban     Sewer    year          0.00708    0.398    0.0178    0.987
 5 AGO   rural     Sewer    (Intercept) -13.0      230.      -0.0567    0.958
 6 AGO   rural     Sewer    year          0.00728    0.115    0.0635    0.953
 7 AGO   urban     Sewer    (Intercept) 445.      1167.       0.381     0.728
 8 AGO   urban     Sewer    year         -0.212      0.581   -0.365     0.739
 9 AIA   urban     Sewer    (Intercept)   1.2      NaN      NaN       NaN    
10 AIA   urban     Sewer    year         NA         NA       NA        NA    
# … with 634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6,762 × 5
# Groups:   iso3, residence, var_long [322]
   iso3  residence var_long  year .fitted
   &lt;chr&gt; &lt;chr&gt;     &lt;chr&gt;    &lt;dbl&gt;   &lt;dbl&gt;
 1 AFG   rural     Sewer     2000   0.896
 2 AFG   rural     Sewer     2001   0.886
 3 AFG   rural     Sewer     2002   0.876
 4 AFG   rural     Sewer     2003   0.866
 5 AFG   rural     Sewer     2004   0.856
 6 AFG   rural     Sewer     2005   0.846
 7 AFG   rural     Sewer     2006   0.836
 8 AFG   rural     Sewer     2007   0.826
 9 AFG   rural     Sewer     2008   0.816
10 AFG   rural     Sewer     2009   0.806
# … with 6,752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s3 : The proportion of population that uses improved sanitation facilities connected to septic tanks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1,645 × 9
   source type    year var_short value iso3  var_long residence san_service_ch…¹
   &lt;chr&gt;  &lt;chr&gt;  &lt;dbl&gt; &lt;chr&gt;     &lt;dbl&gt; &lt;chr&gt; &lt;chr&gt;    &lt;chr&gt;     &lt;fct&gt;           
 1 MICS11 Survey  2011 s_sep_r    1    AFG   Septic   rural     user interface  
 2 ALCS14 Survey  2014 s_sep_r    1    AFG   Septic   rural     user interface  
 3 DHS15  Survey  2015 s_sep_r    3    AFG   Septic   rural     user interface  
 4 ALCS17 Survey  2017 s_sep_r    1.02 AFG   Septic   rural     user interface  
 5 MICS11 Survey  2011 s_sep_u   22.8  AFG   Septic   urban     user interface  
 6 ALCS14 Survey  2014 s_sep_u   21.7  AFG   Septic   urban     user interface  
 7 DHS15  Survey  2015 s_sep_u   34.9  AFG   Septic   urban     user interface  
 8 ALCS17 Survey  2017 s_sep_u   33.7  AFG   Septic   urban     user interface  
 9 MICS06 Survey  2006 s_sep_r   21.3  ALB   Septic   rural     user interface  
10 DHS09  Survey  2009 s_sep_r   24    ALB   Septic   rural     user interface  
# … with 1,635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301 × 4
# Groups:   iso3, residence, var_long [301]
   iso3  residence var_long    rsq
   &lt;chr&gt; &lt;chr&gt;     &lt;chr&gt;     &lt;dbl&gt;
 1 AFG   rural     Septic   0.0433
 2 AFG   urban     Septic   0.563 
 3 AGO   rural     Septic   0.724 
 4 AGO   urban     Septic   0.778 
 5 AIA   urban     Septic   0     
 6 ALB   rural     Septic   1     
 7 ALB   urban     Septic   1     
 8 ARG   rural     Septic   0.514 
 9 ARG   urban     Septic   0.185 
10 ARM   rural     Septic   0.916 
# … with 291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301 × 15
# Groups:   iso3, residence, var_long [301]
   iso3  reside…¹ var_l…² r.squ…³ adj.r.…⁴  sigma statis…⁵  p.value    df logLik
   &lt;chr&gt; &lt;chr&gt;    &lt;chr&gt;     &lt;dbl&gt;    &lt;dbl&gt;  &lt;dbl&gt;    &lt;dbl&gt;    &lt;dbl&gt; &lt;dbl&gt;  &lt;dbl&gt;
 1 AFG   rural    Septic   0.0433  -0.435    1.19   0.0905   0.792      1  -5.00
 2 AFG   urban    Septic   0.563    0.345    5.66   2.58     0.249      1 -11.2 
 3 AGO   rural    Septic   0.724    0.654    6.64  10.5      0.0318     1 -18.7 
 4 AGO   urban    Septic   0.778    0.722   14.3   14.0      0.0201     1 -23.3 
 5 AIA   urban    Septic   0        0      NaN     NA       NA         NA Inf   
 6 ALB   rural    Septic   1      NaN      NaN    NaN      NaN          1 Inf   
 7 ALB   urban    Septic   1      NaN      NaN    NaN      NaN          1 Inf   
 8 ARG   rural    Septic   0.514    0.0285   6.71   1.06     0.491      1  -8.32
 9 ARG   urban    Septic   0.185   -0.0189   2.10   0.907    0.395      1 -11.7 
10 ARM   rural    Septic   0.916    0.831    1.17  10.9      0.188      1  -3.08
# … with 291 more rows, 5 more variables: AIC &lt;dbl&gt;, BIC &lt;dbl&gt;, deviance &lt;dbl&gt;,
#   df.residual &lt;int&gt;, nobs &lt;int&gt;, and abbreviated variable names ¹​residence,
#   ²​var_long, ³​r.squared, ⁴​adj.r.squared, ⁵​statistic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602 × 8
# Groups:   iso3, residence, var_long [301]
   iso3  residence var_long term          estimate std.error statistic  p.value
   &lt;chr&gt; &lt;chr&gt;     &lt;chr&gt;    &lt;chr&gt;            &lt;dbl&gt;     &lt;dbl&gt;     &lt;dbl&gt;    &lt;dbl&gt;
 1 AFG   rural     Septic   (Intercept)  -166.       555.       -0.298   0.794 
 2 AFG   rural     Septic   year            0.0829     0.276     0.301   0.792 
 3 AFG   urban     Septic   (Intercept) -4199.      2632.       -1.60    0.252 
 4 AFG   urban     Septic   year            2.10       1.31      1.61    0.249 
 5 AGO   rural     Septic   (Intercept) -3593.      1114.       -3.22    0.0321
 6 AGO   rural     Septic   year            1.79       0.554     3.24    0.0318
 7 AGO   urban     Septic   (Intercept) -8956.      2406.       -3.72    0.0204
 8 AGO   urban     Septic   year            4.48       1.20      3.74    0.0201
 9 AIA   urban     Septic   (Intercept)    93.9      NaN       NaN     NaN     
10 AIA   urban     Septic   year           NA         NA        NA      NA     
# … with 592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6,321 × 5
# Groups:   iso3, residence, var_long [301]
   iso3  residence var_long  year .fitted
   &lt;chr&gt; &lt;chr&gt;     &lt;chr&gt;    &lt;dbl&gt;   &lt;dbl&gt;
 1 AFG   rural     Septic    2000   0.323
 2 AFG   rural     Septic    2001   0.406
 3 AFG   rural     Septic    2002   0.489
 4 AFG   rural     Septic    2003   0.572
 5 AFG   rural     Septic    2004   0.655
 6 AFG   rural     Septic    2005   0.738
 7 AFG   rural     Septic    2006   0.821
 8 AFG   rural     Septic    2007   0.904
 9 AFG   rural     Septic    2008   0.987
10 AFG   rural     Septic    2009   1.07 
# … with 6,311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s6: The proportion of population that uses no sanitation facilities(open defecation)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2,292 × 9
   source type    year var_short  value iso3  var_long        residence san_se…¹
   &lt;chr&gt;  &lt;chr&gt;  &lt;dbl&gt; &lt;chr&gt;      &lt;dbl&gt; &lt;chr&gt; &lt;chr&gt;           &lt;chr&gt;     &lt;fct&gt;   
 1 MICS03 Survey  2003 s_od_r    39.2   AFG   Open defecation rural     open de…
 2 NRVA03 Survey  2003 s_od_r    30.6   AFG   Open defecation rural     open de…
 3 NRVS05 Survey  2005 s_od_r    14.7   AFG   Open defecation rural     open de…
 4 NRVA08 Survey  2008 s_od_r    25.6   AFG   Open defecation rural     open de…
 5 MICS11 Survey  2011 s_od_r    21.3   AFG   Open defecation rural     open de…
 6 ALCS14 Survey  2014 s_od_r    24.8   AFG   Open defecation rural     open de…
 7 DHS15  Survey  2015 s_od_r    16.1   AFG   Open defecation rural     open de…
 8 ALCS17 Survey  2017 s_od_r    17.7   AFG   Open defecation rural     open de…
 9 MICS03 Survey  2003 s_od_u    12.8   AFG   Open defecation urban     open de…
10 NRVS05 Survey  2005 s_od_u     0.183 AFG   Open defecation urban     open de…
# … with 2,282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270 × 4
# Groups:   iso3, residence, var_long [270]
   iso3  residence var_long            rsq
   &lt;chr&gt; &lt;chr&gt;     &lt;chr&gt;             &lt;dbl&gt;
 1 AFG   rural     Open defecation   0.248
 2 AFG   urban     Open defecation   0.335
 3 AGO   rural     Open defecation   0.167
 4 AGO   urban     Open defecation   0.462
 5 AIA   urban     Open defecation   1    
 6 ALB   rural     Open defecation   0.165
 7 ALB   urban     Open defecation   0.423
 8 ARG   rural     Open defecation   0    
 9 ARG   urban     Open defecation   0.209
10 ARM   rural     Open defecation NaN    
# … with 260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270 × 15
# Groups:   iso3, residence, var_long [270]
   iso3  residence var_l…¹ r.squ…² adj.r.…³   sigma stati…⁴ p.value    df logLik
   &lt;chr&gt; &lt;chr&gt;     &lt;chr&gt;     &lt;dbl&gt;    &lt;dbl&gt;   &lt;dbl&gt;   &lt;dbl&gt;   &lt;dbl&gt; &lt;dbl&gt;  &lt;dbl&gt;
 1 AFG   rural     Open d…   0.248   0.0975   6.65    1.65    0.255     1 -22.0 
 2 AFG   urban     Open d…   0.335   0.202    4.12    2.52    0.173     1 -18.7 
 3 AGO   rural     Open d…   0.167  -0.111    9.02    0.602   0.495     1 -16.8 
 4 AGO   urban     Open d…   0.462   0.283    7.05    2.58    0.207     1 -15.6 
 5 AIA   urban     Open d…   1     NaN      NaN     NaN     NaN         1 Inf   
 6 ALB   rural     Open d…   0.165  -0.671    0.882   0.197   0.734     1  -2.23
 7 ALB   urban     Open d…   0.423  -0.153    0.258   0.734   0.549     1   1.46
 8 ARG   rural     Open d…   0       0      NaN      NA      NA        NA Inf   
 9 ARG   urban     Open d…   0.209  -0.0547   1.04    0.793   0.439     1  -6.01
10 ARM   rural     Open d… NaN     NaN        0     NaN     NaN         1 Inf   
# … with 260 more rows, 5 more variables: AIC &lt;dbl&gt;, BIC &lt;dbl&gt;, deviance &lt;dbl&gt;,
#   df.residual &lt;int&gt;, nobs &lt;int&gt;, and abbreviated variable names ¹​var_long,
#   ²​r.squared, ³​adj.r.squared, ⁴​statistic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540 × 8
# Groups:   iso3, residence, var_long [270]
   iso3  residence var_long        term        estimate std.er…¹ stati…² p.value
   &lt;chr&gt; &lt;chr&gt;     &lt;chr&gt;           &lt;chr&gt;          &lt;dbl&gt;    &lt;dbl&gt;   &lt;dbl&gt;   &lt;dbl&gt;
 1 AFG   rural     Open defecation (Intercept) 1347.    1032.      1.31    0.249
 2 AFG   rural     Open defecation year          -0.659    0.513  -1.28    0.255
 3 AFG   urban     Open defecation (Intercept) 1016.     639.      1.59    0.173
 4 AFG   urban     Open defecation year          -0.504    0.318  -1.59    0.173
 5 AGO   rural     Open defecation (Intercept) 1339.    1648.      0.813   0.476
 6 AGO   rural     Open defecation year          -0.636    0.820  -0.776   0.495
 7 AGO   urban     Open defecation (Intercept) 2079.    1288.      1.61    0.205
 8 AGO   urban     Open defecation year          -1.03     0.641  -1.61    0.207
 9 AIA   urban     Open defecation (Intercept)  260.     NaN     NaN     NaN    
10 AIA   urban     Open defecation year          -0.129  NaN     NaN     NaN    
# … with 530 more rows, and abbreviated variable names ¹​std.error, ²​statistic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5,670 × 5
# Groups:   iso3, residence, var_long [270]
   iso3  residence var_long         year .fitted
   &lt;chr&gt; &lt;chr&gt;     &lt;chr&gt;           &lt;dbl&gt;   &lt;dbl&gt;
 1 AFG   rural     Open defecation  2000    29.0
 2 AFG   rural     Open defecation  2001    28.4
 3 AFG   rural     Open defecation  2002    27.7
 4 AFG   rural     Open defecation  2003    27.1
 5 AFG   rural     Open defecation  2004    26.4
 6 AFG   rural     Open defecation  2005    25.7
 7 AFG   rural     Open defecation  2006    25.1
 8 AFG   rural     Open defecation  2007    24.4
 9 AFG   rural     Open defecation  2008    23.8
10 AFG   rural     Open defecation  2009    23.1
# … with 5,660 more rows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JMP Primary indicators: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s1 : The proportion of population that uses improved sanitation facilities</a:t>
            </a:r>
          </a:p>
          <a:p>
            <a:pPr lvl="0" indent="0" marL="0">
              <a:buNone/>
            </a:pPr>
            <a:r>
              <a:rPr/>
              <a:t>s2 : The proportion of population that uses improved sanitation facilities connected to sewers</a:t>
            </a:r>
          </a:p>
          <a:p>
            <a:pPr lvl="0" indent="0" marL="0">
              <a:buNone/>
            </a:pPr>
            <a:r>
              <a:rPr/>
              <a:t>s3 : The proportion of population that uses improved sanitation facilities connected to septic tanks</a:t>
            </a:r>
          </a:p>
          <a:p>
            <a:pPr lvl="0" indent="0" marL="0">
              <a:buNone/>
            </a:pPr>
            <a:r>
              <a:rPr/>
              <a:t>s6: The proportion of population that uses no sanitation facilities(open defecation)</a:t>
            </a:r>
          </a:p>
          <a:p>
            <a:pPr lvl="0" indent="0" marL="0">
              <a:buNone/>
            </a:pPr>
            <a:r>
              <a:rPr/>
              <a:t>Improved refers only to the type of facility used irrespective of whether the facilities are shared by more than one household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s1 : The proportion of population that uses improved sanitation facilities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227 × 2
# Groups:   iso3 [227]
   iso3      n
   &lt;chr&gt; &lt;int&gt;
 1 ABW       2
 2 AFG       8
 3 AGO       6
 4 AIA       4
 5 ALB      10
 6 AND      13
 7 ARE       3
 8 ARG       6
 9 ARM      17
10 ASM       3
# … with 217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3,330 × 9
   source type    year var_short value iso3  var_long residence san_service_ch…¹
   &lt;chr&gt;  &lt;chr&gt;  &lt;dbl&gt; &lt;chr&gt;     &lt;dbl&gt; &lt;chr&gt; &lt;chr&gt;    &lt;chr&gt;     &lt;fct&gt;           
 1 MICS03 Survey  2003 s_imp_r    26   AFG   Improved rural     user interface  
 2 NRVA03 Survey  2003 s_imp_r    28.6 AFG   Improved rural     user interface  
 3 NRVS05 Survey  2005 s_imp_r    31.2 AFG   Improved rural     user interface  
 4 NRVA08 Survey  2008 s_imp_r    30.1 AFG   Improved rural     user interface  
 5 MICS11 Survey  2011 s_imp_r    44.2 AFG   Improved rural     user interface  
 6 NRVA12 Survey  2012 s_imp_r    36.3 AFG   Improved rural     user interface  
 7 ALCS14 Survey  2014 s_imp_r    27   AFG   Improved rural     user interface  
 8 DHS15  Survey  2015 s_imp_r    48.0 AFG   Improved rural     user interface  
 9 ALCS17 Survey  2017 s_imp_r    43.8 AFG   Improved rural     user interface  
10 MICS03 Survey  2003 s_imp_u    44.2 AFG   Improved urban     user interface  
# … with 3,320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2,708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2,698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Mean estimates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JMP Primary indicators: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s1 : The proportion of population that uses improved sanitation facilities</a:t>
            </a:r>
          </a:p>
          <a:p>
            <a:pPr lvl="0" indent="0" marL="0">
              <a:buNone/>
            </a:pPr>
            <a:r>
              <a:rPr/>
              <a:t>s2 : The proportion of population that uses improved sanitation facilities connected to sewers</a:t>
            </a:r>
          </a:p>
          <a:p>
            <a:pPr lvl="0" indent="0" marL="0">
              <a:buNone/>
            </a:pPr>
            <a:r>
              <a:rPr/>
              <a:t>s3 : The proportion of population that uses improved sanitation facilities connected to septic tanks</a:t>
            </a:r>
          </a:p>
          <a:p>
            <a:pPr lvl="0" indent="0" marL="0">
              <a:buNone/>
            </a:pPr>
            <a:r>
              <a:rPr/>
              <a:t>s6: The proportion of population that uses no sanitation facilities(open defecation)</a:t>
            </a:r>
          </a:p>
          <a:p>
            <a:pPr lvl="0" indent="0" marL="0">
              <a:buNone/>
            </a:pPr>
            <a:r>
              <a:rPr/>
              <a:t>Improved refers only to the type of facility used irrespective of whether the facilities are shared by more than one household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s1 : The proportion of population that uses improved sanitation facilities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227 × 2
# Groups:   iso3 [227]
   iso3      n
   &lt;chr&gt; &lt;int&gt;
 1 ABW       2
 2 AFG       8
 3 AGO       6
 4 AIA       4
 5 ALB      10
 6 AND      13
 7 ARE       3
 8 ARG       6
 9 ARM      17
10 ASM       3
# … with 217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3,330 × 9
   source type    year var_short value iso3  var_long residence san_service_ch…¹
   &lt;chr&gt;  &lt;chr&gt;  &lt;dbl&gt; &lt;chr&gt;     &lt;dbl&gt; &lt;chr&gt; &lt;chr&gt;    &lt;chr&gt;     &lt;fct&gt;           
 1 MICS03 Survey  2003 s_imp_r    26   AFG   Improved rural     user interface  
 2 NRVA03 Survey  2003 s_imp_r    28.6 AFG   Improved rural     user interface  
 3 NRVS05 Survey  2005 s_imp_r    31.2 AFG   Improved rural     user interface  
 4 NRVA08 Survey  2008 s_imp_r    30.1 AFG   Improved rural     user interface  
 5 MICS11 Survey  2011 s_imp_r    44.2 AFG   Improved rural     user interface  
 6 NRVA12 Survey  2012 s_imp_r    36.3 AFG   Improved rural     user interface  
 7 ALCS14 Survey  2014 s_imp_r    27   AFG   Improved rural     user interface  
 8 DHS15  Survey  2015 s_imp_r    48.0 AFG   Improved rural     user interface  
 9 ALCS17 Survey  2017 s_imp_r    43.8 AFG   Improved rural     user interface  
10 MICS03 Survey  2003 s_imp_u    44.2 AFG   Improved urban     user interface  
# … with 3,320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2,708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2,698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988,697 × 5
# Groups:   iso3, residence, var_long [338]
   iso3  residence var_long  year .fitted
   &lt;chr&gt; &lt;chr&gt;     &lt;chr&gt;    &lt;dbl&gt;   &lt;dbl&gt;
 1 AFG   rural     Improved  2001    25.5
 2 AFG   rural     Improved  2002    26.6
 3 AFG   rural     Improved  2003    27.7
 4 AFG   rural     Improved  2004    28.8
 5 AFG   rural     Improved  2005    29.9
 6 AFG   rural     Improved  2006    31.0
 7 AFG   rural     Improved  2007    32.1
 8 AFG   rural     Improved  2008    33.1
 9 AFG   rural     Improved  2009    34.2
10 AFG   rural     Improved  2010    35.3
# … with 988,687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346 × 4
# Groups:   iso3, residence, var_long [346]
   iso3  residence var_long   rsq
   &lt;chr&gt; &lt;chr&gt;     &lt;chr&gt;    &lt;dbl&gt;
 1 AFG   rural     Improved 0.411
 2 AFG   urban     Improved 0.832
 3 AGO   rural     Improved 0.981
 4 AGO   urban     Improved 0.658
 5 AIA   urban     Improved 0.882
 6 ALB   rural     Improved 0.578
 7 ALB   urban     Improved 0.708
 8 AND   rural     Improved 0.508
 9 AND   urban     Improved 0.508
10 ARG   rural     Improved 0.709
# … with 336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346 × 15
# Groups:   iso3, residence, var_long [346]
   iso3  reside…¹ var_l…² r.squ…³ adj.r…⁴    sigma stati…⁵ p.value    df  logLik
   &lt;chr&gt; &lt;chr&gt;    &lt;chr&gt;     &lt;dbl&gt;   &lt;dbl&gt;    &lt;dbl&gt;   &lt;dbl&gt;   &lt;dbl&gt; &lt;dbl&gt;   &lt;dbl&gt;
 1 AFG   rural    Improv…   0.411   0.313 6.92e+ 0    4.19 8.66e-2     1 -25.7  
 2 AFG   urban    Improv…   0.832   0.804 6.00e+ 0   29.8  1.58e-3     1 -24.5  
 3 AGO   rural    Improv…   0.981   0.976 9.84e- 1  203.   1.40e-4     1  -7.20 
 4 AGO   urban    Improv…   0.658   0.573 5.91e+ 0    7.70 5.01e-2     1 -18.0  
 5 AIA   urban    Improv…   0.882   0.823 1.05e+ 0   14.9  6.09e-2     1  -4.49 
 6 ALB   rural    Improv…   0.578   0.525 4.26e+ 0   10.9  1.07e-2     1 -27.6  
 7 ALB   urban    Improv…   0.708   0.672 2.85e- 1   19.4  2.27e-3     1  -0.527
 8 AND   rural    Improv…   0.508   0.464 2.63e-14   11.4  6.22e-3     1 389.   
 9 AND   urban    Improv…   0.508   0.464 2.63e-14   11.4  6.22e-3     1 389.   
10 ARG   rural    Improv…   0.709   0.418 2.70e+ 0    2.43 3.63e-1     1  -5.59 
# … with 336 more rows, 5 more variables: AIC &lt;dbl&gt;, BIC &lt;dbl&gt;, deviance &lt;dbl&gt;,
#   df.residual &lt;int&gt;, nobs &lt;int&gt;, and abbreviated variable names ¹​residence,
#   ²​var_long, ³​r.squared, ⁴​adj.r.squared, ⁵​statistic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692 × 8
# Groups:   iso3, residence, var_long [346]
   iso3  residence var_long term         estimate std.error statistic  p.value
   &lt;chr&gt; &lt;chr&gt;     &lt;chr&gt;    &lt;chr&gt;           &lt;dbl&gt;     &lt;dbl&gt;     &lt;dbl&gt;    &lt;dbl&gt;
 1 AFG   rural     Improved (Intercept) -2150.    1068.         -2.01 0.0908  
 2 AFG   rural     Improved year            1.09     0.531       2.05 0.0866  
 3 AFG   urban     Improved (Intercept) -4981.     925.         -5.38 0.00169 
 4 AFG   urban     Improved year            2.51     0.460       5.45 0.00158 
 5 AGO   rural     Improved (Intercept) -2334.     165.        -14.1  0.000145
 6 AGO   rural     Improved year            1.17     0.0822     14.3  0.000140
 7 AGO   urban     Improved (Intercept) -2670.     991.         -2.69 0.0545  
 8 AGO   urban     Improved year            1.37     0.493       2.77 0.0501  
 9 AIA   urban     Improved (Intercept)  -847.     244.         -3.47 0.0738  
10 AIA   urban     Improved year            0.470    0.122       3.87 0.0609  
# … with 682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7,266 × 5
# Groups:   iso3, residence, var_long [346]
   iso3  residence var_long  year .fitted
   &lt;chr&gt; &lt;chr&gt;     &lt;chr&gt;    &lt;dbl&gt;   &lt;dbl&gt;
 1 AFG   rural     Improved  2000    24.4
 2 AFG   rural     Improved  2001    25.5
 3 AFG   rural     Improved  2002    26.6
 4 AFG   rural     Improved  2003    27.7
 5 AFG   rural     Improved  2004    28.8
 6 AFG   rural     Improved  2005    29.9
 7 AFG   rural     Improved  2006    31.0
 8 AFG   rural     Improved  2007    32.1
 9 AFG   rural     Improved  2008    33.1
10 AFG   rural     Improved  2009    34.2
# … with 7,256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s2 : The proportion of population that uses improved sanitation facilities connected to sewers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2,350 × 9
   source type    year var_short value iso3  var_long residence san_service_ch…¹
   &lt;chr&gt;  &lt;chr&gt;  &lt;dbl&gt; &lt;chr&gt;     &lt;dbl&gt; &lt;chr&gt; &lt;chr&gt;    &lt;chr&gt;     &lt;fct&gt;           
 1 MICS03 Survey  2003 s_sew_r    0.4  AFG   Sewer    rural     user interface  
 2 MICS11 Survey  2011 s_sew_r    2.2  AFG   Sewer    rural     user interface  
 3 ALCS14 Survey  2014 s_sew_r    0.4  AFG   Sewer    rural     user interface  
 4 DHS15  Survey  2015 s_sew_r    0.3  AFG   Sewer    rural     user interface  
 5 ALCS17 Survey  2017 s_sew_r    0.58 AFG   Sewer    rural     user interface  
 6 MICS03 Survey  2003 s_sew_u    8.2  AFG   Sewer    urban     user interface  
 7 MICS11 Survey  2011 s_sew_u    4.5  AFG   Sewer    urban     user interface  
 8 ALCS14 Survey  2014 s_sew_u   13.4  AFG   Sewer    urban     user interface  
 9 DHS15  Survey  2015 s_sew_u    9.9  AFG   Sewer    urban     user interface  
10 ALCS17 Survey  2017 s_sew_u    4.53 AFG   Sewer    urban     user interface  
# … with 2,340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322 × 4
# Groups:   iso3, residence, var_long [322]
   iso3  residence var_long      rsq
   &lt;chr&gt; &lt;chr&gt;     &lt;chr&gt;       &lt;dbl&gt;
 1 AFG   rural     Sewer    0.00466 
 2 AFG   urban     Sewer    0.000106
 3 AGO   rural     Sewer    0.00134 
 4 AGO   urban     Sewer    0.0426  
 5 AIA   urban     Sewer    0       
 6 ALB   rural     Sewer    0.955   
 7 ALB   urban     Sewer    0.635   
 8 AND   rural     Sewer    0.508   
 9 AND   urban     Sewer    0.508   
10 ARG   rural     Sewer    0.823   
# … with 312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322 × 15
# Groups:   iso3, residence, var_long [322]
   iso3  residence var_long r.squared adj.r…¹      sigma statis…²  p.value    df
   &lt;chr&gt; &lt;chr&gt;     &lt;chr&gt;        &lt;dbl&gt;   &lt;dbl&gt;      &lt;dbl&gt;    &lt;dbl&gt;    &lt;dbl&gt; &lt;dbl&gt;
 1 AFG   rural     Sewer     0.00466   -0.327   9.24e- 1  1.40e-2  9.13e-1     1
 2 AFG   urban     Sewer     0.000106  -0.333   4.36e+ 0  3.17e-4  9.87e-1     1
 3 AGO   rural     Sewer     0.00134   -0.332   1.26e+ 0  4.04e-3  9.53e-1     1
 4 AGO   urban     Sewer     0.0426    -0.277   6.39e+ 0  1.33e-1  7.39e-1     1
 5 AIA   urban     Sewer     0          0     NaN        NA       NA          NA
 6 ALB   rural     Sewer     0.955      0.948   3.76e+ 0  1.48e+2  5.77e-6     1
 7 ALB   urban     Sewer     0.635      0.582   1.25e+ 0  1.22e+1  1.02e-2     1
 8 AND   rural     Sewer     0.508      0.464   2.63e-14  1.14e+1  6.22e-3     1
 9 AND   urban     Sewer     0.508      0.464   2.63e-14  1.14e+1  6.22e-3     1
10 ARG   rural     Sewer     0.823      0.646   8.57e- 1  4.65e+0  2.77e-1     1
# … with 312 more rows, 6 more variables: logLik &lt;dbl&gt;, AIC &lt;dbl&gt;, BIC &lt;dbl&gt;,
#   deviance &lt;dbl&gt;, df.residual &lt;int&gt;, nobs &lt;int&gt;, and abbreviated variable
#   names ¹​adj.r.squared, ²​statistic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644 × 8
# Groups:   iso3, residence, var_long [322]
   iso3  residence var_long term         estimate std.error statistic p.value
   &lt;chr&gt; &lt;chr&gt;     &lt;chr&gt;    &lt;chr&gt;           &lt;dbl&gt;     &lt;dbl&gt;     &lt;dbl&gt;   &lt;dbl&gt;
 1 AFG   rural     Sewer    (Intercept)  20.9      170.       0.123     0.910
 2 AFG   rural     Sewer    year         -0.0100     0.0844  -0.119     0.913
 3 AFG   urban     Sewer    (Intercept)  -6.15     801.      -0.00767   0.994
 4 AFG   urban     Sewer    year          0.00708    0.398    0.0178    0.987
 5 AGO   rural     Sewer    (Intercept) -13.0      230.      -0.0567    0.958
 6 AGO   rural     Sewer    year          0.00728    0.115    0.0635    0.953
 7 AGO   urban     Sewer    (Intercept) 445.      1167.       0.381     0.728
 8 AGO   urban     Sewer    year         -0.212      0.581   -0.365     0.739
 9 AIA   urban     Sewer    (Intercept)   1.2      NaN      NaN       NaN    
10 AIA   urban     Sewer    year         NA         NA       NA        NA    
# … with 634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6,762 × 5
# Groups:   iso3, residence, var_long [322]
   iso3  residence var_long  year .fitted
   &lt;chr&gt; &lt;chr&gt;     &lt;chr&gt;    &lt;dbl&gt;   &lt;dbl&gt;
 1 AFG   rural     Sewer     2000   0.896
 2 AFG   rural     Sewer     2001   0.886
 3 AFG   rural     Sewer     2002   0.876
 4 AFG   rural     Sewer     2003   0.866
 5 AFG   rural     Sewer     2004   0.856
 6 AFG   rural     Sewer     2005   0.846
 7 AFG   rural     Sewer     2006   0.836
 8 AFG   rural     Sewer     2007   0.826
 9 AFG   rural     Sewer     2008   0.816
10 AFG   rural     Sewer     2009   0.806
# … with 6,752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s3 : The proportion of population that uses improved sanitation facilities connected to septic tanks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1,645 × 9
   source type    year var_short value iso3  var_long residence san_service_ch…¹
   &lt;chr&gt;  &lt;chr&gt;  &lt;dbl&gt; &lt;chr&gt;     &lt;dbl&gt; &lt;chr&gt; &lt;chr&gt;    &lt;chr&gt;     &lt;fct&gt;           
 1 MICS11 Survey  2011 s_sep_r    1    AFG   Septic   rural     user interface  
 2 ALCS14 Survey  2014 s_sep_r    1    AFG   Septic   rural     user interface  
 3 DHS15  Survey  2015 s_sep_r    3    AFG   Septic   rural     user interface  
 4 ALCS17 Survey  2017 s_sep_r    1.02 AFG   Septic   rural     user interface  
 5 MICS11 Survey  2011 s_sep_u   22.8  AFG   Septic   urban     user interface  
 6 ALCS14 Survey  2014 s_sep_u   21.7  AFG   Septic   urban     user interface  
 7 DHS15  Survey  2015 s_sep_u   34.9  AFG   Septic   urban     user interface  
 8 ALCS17 Survey  2017 s_sep_u   33.7  AFG   Septic   urban     user interface  
 9 MICS06 Survey  2006 s_sep_r   21.3  ALB   Septic   rural     user interface  
10 DHS09  Survey  2009 s_sep_r   24    ALB   Septic   rural     user interface  
# … with 1,635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301 × 4
# Groups:   iso3, residence, var_long [301]
   iso3  residence var_long    rsq
   &lt;chr&gt; &lt;chr&gt;     &lt;chr&gt;     &lt;dbl&gt;
 1 AFG   rural     Septic   0.0433
 2 AFG   urban     Septic   0.563 
 3 AGO   rural     Septic   0.724 
 4 AGO   urban     Septic   0.778 
 5 AIA   urban     Septic   0     
 6 ALB   rural     Septic   1     
 7 ALB   urban     Septic   1     
 8 ARG   rural     Septic   0.514 
 9 ARG   urban     Septic   0.185 
10 ARM   rural     Septic   0.916 
# … with 291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301 × 15
# Groups:   iso3, residence, var_long [301]
   iso3  reside…¹ var_l…² r.squ…³ adj.r.…⁴  sigma statis…⁵  p.value    df logLik
   &lt;chr&gt; &lt;chr&gt;    &lt;chr&gt;     &lt;dbl&gt;    &lt;dbl&gt;  &lt;dbl&gt;    &lt;dbl&gt;    &lt;dbl&gt; &lt;dbl&gt;  &lt;dbl&gt;
 1 AFG   rural    Septic   0.0433  -0.435    1.19   0.0905   0.792      1  -5.00
 2 AFG   urban    Septic   0.563    0.345    5.66   2.58     0.249      1 -11.2 
 3 AGO   rural    Septic   0.724    0.654    6.64  10.5      0.0318     1 -18.7 
 4 AGO   urban    Septic   0.778    0.722   14.3   14.0      0.0201     1 -23.3 
 5 AIA   urban    Septic   0        0      NaN     NA       NA         NA Inf   
 6 ALB   rural    Septic   1      NaN      NaN    NaN      NaN          1 Inf   
 7 ALB   urban    Septic   1      NaN      NaN    NaN      NaN          1 Inf   
 8 ARG   rural    Septic   0.514    0.0285   6.71   1.06     0.491      1  -8.32
 9 ARG   urban    Septic   0.185   -0.0189   2.10   0.907    0.395      1 -11.7 
10 ARM   rural    Septic   0.916    0.831    1.17  10.9      0.188      1  -3.08
# … with 291 more rows, 5 more variables: AIC &lt;dbl&gt;, BIC &lt;dbl&gt;, deviance &lt;dbl&gt;,
#   df.residual &lt;int&gt;, nobs &lt;int&gt;, and abbreviated variable names ¹​residence,
#   ²​var_long, ³​r.squared, ⁴​adj.r.squared, ⁵​statistic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602 × 8
# Groups:   iso3, residence, var_long [301]
   iso3  residence var_long term          estimate std.error statistic  p.value
   &lt;chr&gt; &lt;chr&gt;     &lt;chr&gt;    &lt;chr&gt;            &lt;dbl&gt;     &lt;dbl&gt;     &lt;dbl&gt;    &lt;dbl&gt;
 1 AFG   rural     Septic   (Intercept)  -166.       555.       -0.298   0.794 
 2 AFG   rural     Septic   year            0.0829     0.276     0.301   0.792 
 3 AFG   urban     Septic   (Intercept) -4199.      2632.       -1.60    0.252 
 4 AFG   urban     Septic   year            2.10       1.31      1.61    0.249 
 5 AGO   rural     Septic   (Intercept) -3593.      1114.       -3.22    0.0321
 6 AGO   rural     Septic   year            1.79       0.554     3.24    0.0318
 7 AGO   urban     Septic   (Intercept) -8956.      2406.       -3.72    0.0204
 8 AGO   urban     Septic   year            4.48       1.20      3.74    0.0201
 9 AIA   urban     Septic   (Intercept)    93.9      NaN       NaN     NaN     
10 AIA   urban     Septic   year           NA         NA        NA      NA     
# … with 592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6,321 × 5
# Groups:   iso3, residence, var_long [301]
   iso3  residence var_long  year .fitted
   &lt;chr&gt; &lt;chr&gt;     &lt;chr&gt;    &lt;dbl&gt;   &lt;dbl&gt;
 1 AFG   rural     Septic    2000   0.323
 2 AFG   rural     Septic    2001   0.406
 3 AFG   rural     Septic    2002   0.489
 4 AFG   rural     Septic    2003   0.572
 5 AFG   rural     Septic    2004   0.655
 6 AFG   rural     Septic    2005   0.738
 7 AFG   rural     Septic    2006   0.821
 8 AFG   rural     Septic    2007   0.904
 9 AFG   rural     Septic    2008   0.987
10 AFG   rural     Septic    2009   1.07 
# … with 6,311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s6: The proportion of population that uses no sanitation facilities(open defecation)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2,292 × 9
   source type    year var_short  value iso3  var_long        residence san_se…¹
   &lt;chr&gt;  &lt;chr&gt;  &lt;dbl&gt; &lt;chr&gt;      &lt;dbl&gt; &lt;chr&gt; &lt;chr&gt;           &lt;chr&gt;     &lt;fct&gt;   
 1 MICS03 Survey  2003 s_od_r    39.2   AFG   Open defecation rural     open de…
 2 NRVA03 Survey  2003 s_od_r    30.6   AFG   Open defecation rural     open de…
 3 NRVS05 Survey  2005 s_od_r    14.7   AFG   Open defecation rural     open de…
 4 NRVA08 Survey  2008 s_od_r    25.6   AFG   Open defecation rural     open de…
 5 MICS11 Survey  2011 s_od_r    21.3   AFG   Open defecation rural     open de…
 6 ALCS14 Survey  2014 s_od_r    24.8   AFG   Open defecation rural     open de…
 7 DHS15  Survey  2015 s_od_r    16.1   AFG   Open defecation rural     open de…
 8 ALCS17 Survey  2017 s_od_r    17.7   AFG   Open defecation rural     open de…
 9 MICS03 Survey  2003 s_od_u    12.8   AFG   Open defecation urban     open de…
10 NRVS05 Survey  2005 s_od_u     0.183 AFG   Open defecation urban     open de…
# … with 2,282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270 × 4
# Groups:   iso3, residence, var_long [270]
   iso3  residence var_long            rsq
   &lt;chr&gt; &lt;chr&gt;     &lt;chr&gt;             &lt;dbl&gt;
 1 AFG   rural     Open defecation   0.248
 2 AFG   urban     Open defecation   0.335
 3 AGO   rural     Open defecation   0.167
 4 AGO   urban     Open defecation   0.462
 5 AIA   urban     Open defecation   1    
 6 ALB   rural     Open defecation   0.165
 7 ALB   urban     Open defecation   0.423
 8 ARG   rural     Open defecation   0    
 9 ARG   urban     Open defecation   0.209
10 ARM   rural     Open defecation NaN    
# … with 260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270 × 15
# Groups:   iso3, residence, var_long [270]
   iso3  residence var_l…¹ r.squ…² adj.r.…³   sigma stati…⁴ p.value    df logLik
   &lt;chr&gt; &lt;chr&gt;     &lt;chr&gt;     &lt;dbl&gt;    &lt;dbl&gt;   &lt;dbl&gt;   &lt;dbl&gt;   &lt;dbl&gt; &lt;dbl&gt;  &lt;dbl&gt;
 1 AFG   rural     Open d…   0.248   0.0975   6.65    1.65    0.255     1 -22.0 
 2 AFG   urban     Open d…   0.335   0.202    4.12    2.52    0.173     1 -18.7 
 3 AGO   rural     Open d…   0.167  -0.111    9.02    0.602   0.495     1 -16.8 
 4 AGO   urban     Open d…   0.462   0.283    7.05    2.58    0.207     1 -15.6 
 5 AIA   urban     Open d…   1     NaN      NaN     NaN     NaN         1 Inf   
 6 ALB   rural     Open d…   0.165  -0.671    0.882   0.197   0.734     1  -2.23
 7 ALB   urban     Open d…   0.423  -0.153    0.258   0.734   0.549     1   1.46
 8 ARG   rural     Open d…   0       0      NaN      NA      NA        NA Inf   
 9 ARG   urban     Open d…   0.209  -0.0547   1.04    0.793   0.439     1  -6.01
10 ARM   rural     Open d… NaN     NaN        0     NaN     NaN         1 Inf   
# … with 260 more rows, 5 more variables: AIC &lt;dbl&gt;, BIC &lt;dbl&gt;, deviance &lt;dbl&gt;,
#   df.residual &lt;int&gt;, nobs &lt;int&gt;, and abbreviated variable names ¹​var_long,
#   ²​r.squared, ³​adj.r.squared, ⁴​statistic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540 × 8
# Groups:   iso3, residence, var_long [270]
   iso3  residence var_long        term        estimate std.er…¹ stati…² p.value
   &lt;chr&gt; &lt;chr&gt;     &lt;chr&gt;           &lt;chr&gt;          &lt;dbl&gt;    &lt;dbl&gt;   &lt;dbl&gt;   &lt;dbl&gt;
 1 AFG   rural     Open defecation (Intercept) 1347.    1032.      1.31    0.249
 2 AFG   rural     Open defecation year          -0.659    0.513  -1.28    0.255
 3 AFG   urban     Open defecation (Intercept) 1016.     639.      1.59    0.173
 4 AFG   urban     Open defecation year          -0.504    0.318  -1.59    0.173
 5 AGO   rural     Open defecation (Intercept) 1339.    1648.      0.813   0.476
 6 AGO   rural     Open defecation year          -0.636    0.820  -0.776   0.495
 7 AGO   urban     Open defecation (Intercept) 2079.    1288.      1.61    0.205
 8 AGO   urban     Open defecation year          -1.03     0.641  -1.61    0.207
 9 AIA   urban     Open defecation (Intercept)  260.     NaN     NaN     NaN    
10 AIA   urban     Open defecation year          -0.129  NaN     NaN     NaN    
# … with 530 more rows, and abbreviated variable names ¹​std.error, ²​statistic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5,670 × 5
# Groups:   iso3, residence, var_long [270]
   iso3  residence var_long         year .fitted
   &lt;chr&gt; &lt;chr&gt;     &lt;chr&gt;           &lt;dbl&gt;   &lt;dbl&gt;
 1 AFG   rural     Open defecation  2000    29.0
 2 AFG   rural     Open defecation  2001    28.4
 3 AFG   rural     Open defecation  2002    27.7
 4 AFG   rural     Open defecation  2003    27.1
 5 AFG   rural     Open defecation  2004    26.4
 6 AFG   rural     Open defecation  2005    25.7
 7 AFG   rural     Open defecation  2006    25.1
 8 AFG   rural     Open defecation  2007    24.4
 9 AFG   rural     Open defecation  2008    23.8
10 AFG   rural     Open defecation  2009    23.1
# … with 5,660 more rows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JMP Primary indicators: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s1 : The proportion of population that uses improved sanitation facilities</a:t>
            </a:r>
          </a:p>
          <a:p>
            <a:pPr lvl="0" indent="0" marL="0">
              <a:buNone/>
            </a:pPr>
            <a:r>
              <a:rPr/>
              <a:t>s2 : The proportion of population that uses improved sanitation facilities connected to sewers</a:t>
            </a:r>
          </a:p>
          <a:p>
            <a:pPr lvl="0" indent="0" marL="0">
              <a:buNone/>
            </a:pPr>
            <a:r>
              <a:rPr/>
              <a:t>s3 : The proportion of population that uses improved sanitation facilities connected to septic tanks</a:t>
            </a:r>
          </a:p>
          <a:p>
            <a:pPr lvl="0" indent="0" marL="0">
              <a:buNone/>
            </a:pPr>
            <a:r>
              <a:rPr/>
              <a:t>s6: The proportion of population that uses no sanitation facilities(open defecation)</a:t>
            </a:r>
          </a:p>
          <a:p>
            <a:pPr lvl="0" indent="0" marL="0">
              <a:buNone/>
            </a:pPr>
            <a:r>
              <a:rPr/>
              <a:t>Improved refers only to the type of facility used irrespective of whether the facilities are shared by more than one household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s1 : The proportion of population that uses improved sanitation facilities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227 × 2
# Groups:   iso3 [227]
   iso3      n
   &lt;chr&gt; &lt;int&gt;
 1 ABW       2
 2 AFG       8
 3 AGO       6
 4 AIA       4
 5 ALB      10
 6 AND      13
 7 ARE       3
 8 ARG       6
 9 ARM      17
10 ASM       3
# … with 217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3,330 × 9
   source type    year var_short value iso3  var_long residence san_service_ch…¹
   &lt;chr&gt;  &lt;chr&gt;  &lt;dbl&gt; &lt;chr&gt;     &lt;dbl&gt; &lt;chr&gt; &lt;chr&gt;    &lt;chr&gt;     &lt;fct&gt;           
 1 MICS03 Survey  2003 s_imp_r    26   AFG   Improved rural     user interface  
 2 NRVA03 Survey  2003 s_imp_r    28.6 AFG   Improved rural     user interface  
 3 NRVS05 Survey  2005 s_imp_r    31.2 AFG   Improved rural     user interface  
 4 NRVA08 Survey  2008 s_imp_r    30.1 AFG   Improved rural     user interface  
 5 MICS11 Survey  2011 s_imp_r    44.2 AFG   Improved rural     user interface  
 6 NRVA12 Survey  2012 s_imp_r    36.3 AFG   Improved rural     user interface  
 7 ALCS14 Survey  2014 s_imp_r    27   AFG   Improved rural     user interface  
 8 DHS15  Survey  2015 s_imp_r    48.0 AFG   Improved rural     user interface  
 9 ALCS17 Survey  2017 s_imp_r    43.8 AFG   Improved rural     user interface  
10 MICS03 Survey  2003 s_imp_u    44.2 AFG   Improved urban     user interface  
# … with 3,320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2,708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2,698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Mean estimates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988,697 × 5
# Groups:   iso3, residence, var_long [338]
   iso3  residence var_long  year .fitted
   &lt;chr&gt; &lt;chr&gt;     &lt;chr&gt;    &lt;dbl&gt;   &lt;dbl&gt;
 1 AFG   rural     Improved  2001    25.5
 2 AFG   rural     Improved  2002    26.6
 3 AFG   rural     Improved  2003    27.7
 4 AFG   rural     Improved  2004    28.8
 5 AFG   rural     Improved  2005    29.9
 6 AFG   rural     Improved  2006    31.0
 7 AFG   rural     Improved  2007    32.1
 8 AFG   rural     Improved  2008    33.1
 9 AFG   rural     Improved  2009    34.2
10 AFG   rural     Improved  2010    35.3
# … with 988,687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346 × 4
# Groups:   iso3, residence, var_long [346]
   iso3  residence var_long   rsq
   &lt;chr&gt; &lt;chr&gt;     &lt;chr&gt;    &lt;dbl&gt;
 1 AFG   rural     Improved 0.411
 2 AFG   urban     Improved 0.832
 3 AGO   rural     Improved 0.981
 4 AGO   urban     Improved 0.658
 5 AIA   urban     Improved 0.882
 6 ALB   rural     Improved 0.578
 7 ALB   urban     Improved 0.708
 8 AND   rural     Improved 0.508
 9 AND   urban     Improved 0.508
10 ARG   rural     Improved 0.709
# … with 336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346 × 15
# Groups:   iso3, residence, var_long [346]
   iso3  reside…¹ var_l…² r.squ…³ adj.r…⁴    sigma stati…⁵ p.value    df  logLik
   &lt;chr&gt; &lt;chr&gt;    &lt;chr&gt;     &lt;dbl&gt;   &lt;dbl&gt;    &lt;dbl&gt;   &lt;dbl&gt;   &lt;dbl&gt; &lt;dbl&gt;   &lt;dbl&gt;
 1 AFG   rural    Improv…   0.411   0.313 6.92e+ 0    4.19 8.66e-2     1 -25.7  
 2 AFG   urban    Improv…   0.832   0.804 6.00e+ 0   29.8  1.58e-3     1 -24.5  
 3 AGO   rural    Improv…   0.981   0.976 9.84e- 1  203.   1.40e-4     1  -7.20 
 4 AGO   urban    Improv…   0.658   0.573 5.91e+ 0    7.70 5.01e-2     1 -18.0  
 5 AIA   urban    Improv…   0.882   0.823 1.05e+ 0   14.9  6.09e-2     1  -4.49 
 6 ALB   rural    Improv…   0.578   0.525 4.26e+ 0   10.9  1.07e-2     1 -27.6  
 7 ALB   urban    Improv…   0.708   0.672 2.85e- 1   19.4  2.27e-3     1  -0.527
 8 AND   rural    Improv…   0.508   0.464 2.63e-14   11.4  6.22e-3     1 389.   
 9 AND   urban    Improv…   0.508   0.464 2.63e-14   11.4  6.22e-3     1 389.   
10 ARG   rural    Improv…   0.709   0.418 2.70e+ 0    2.43 3.63e-1     1  -5.59 
# … with 336 more rows, 5 more variables: AIC &lt;dbl&gt;, BIC &lt;dbl&gt;, deviance &lt;dbl&gt;,
#   df.residual &lt;int&gt;, nobs &lt;int&gt;, and abbreviated variable names ¹​residence,
#   ²​var_long, ³​r.squared, ⁴​adj.r.squared, ⁵​statistic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692 × 8
# Groups:   iso3, residence, var_long [346]
   iso3  residence var_long term         estimate std.error statistic  p.value
   &lt;chr&gt; &lt;chr&gt;     &lt;chr&gt;    &lt;chr&gt;           &lt;dbl&gt;     &lt;dbl&gt;     &lt;dbl&gt;    &lt;dbl&gt;
 1 AFG   rural     Improved (Intercept) -2150.    1068.         -2.01 0.0908  
 2 AFG   rural     Improved year            1.09     0.531       2.05 0.0866  
 3 AFG   urban     Improved (Intercept) -4981.     925.         -5.38 0.00169 
 4 AFG   urban     Improved year            2.51     0.460       5.45 0.00158 
 5 AGO   rural     Improved (Intercept) -2334.     165.        -14.1  0.000145
 6 AGO   rural     Improved year            1.17     0.0822     14.3  0.000140
 7 AGO   urban     Improved (Intercept) -2670.     991.         -2.69 0.0545  
 8 AGO   urban     Improved year            1.37     0.493       2.77 0.0501  
 9 AIA   urban     Improved (Intercept)  -847.     244.         -3.47 0.0738  
10 AIA   urban     Improved year            0.470    0.122       3.87 0.0609  
# … with 682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7,266 × 5
# Groups:   iso3, residence, var_long [346]
   iso3  residence var_long  year .fitted
   &lt;chr&gt; &lt;chr&gt;     &lt;chr&gt;    &lt;dbl&gt;   &lt;dbl&gt;
 1 AFG   rural     Improved  2000    24.4
 2 AFG   rural     Improved  2001    25.5
 3 AFG   rural     Improved  2002    26.6
 4 AFG   rural     Improved  2003    27.7
 5 AFG   rural     Improved  2004    28.8
 6 AFG   rural     Improved  2005    29.9
 7 AFG   rural     Improved  2006    31.0
 8 AFG   rural     Improved  2007    32.1
 9 AFG   rural     Improved  2008    33.1
10 AFG   rural     Improved  2009    34.2
# … with 7,256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s2 : The proportion of population that uses improved sanitation facilities connected to sewers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2,350 × 9
   source type    year var_short value iso3  var_long residence san_service_ch…¹
   &lt;chr&gt;  &lt;chr&gt;  &lt;dbl&gt; &lt;chr&gt;     &lt;dbl&gt; &lt;chr&gt; &lt;chr&gt;    &lt;chr&gt;     &lt;fct&gt;           
 1 MICS03 Survey  2003 s_sew_r    0.4  AFG   Sewer    rural     user interface  
 2 MICS11 Survey  2011 s_sew_r    2.2  AFG   Sewer    rural     user interface  
 3 ALCS14 Survey  2014 s_sew_r    0.4  AFG   Sewer    rural     user interface  
 4 DHS15  Survey  2015 s_sew_r    0.3  AFG   Sewer    rural     user interface  
 5 ALCS17 Survey  2017 s_sew_r    0.58 AFG   Sewer    rural     user interface  
 6 MICS03 Survey  2003 s_sew_u    8.2  AFG   Sewer    urban     user interface  
 7 MICS11 Survey  2011 s_sew_u    4.5  AFG   Sewer    urban     user interface  
 8 ALCS14 Survey  2014 s_sew_u   13.4  AFG   Sewer    urban     user interface  
 9 DHS15  Survey  2015 s_sew_u    9.9  AFG   Sewer    urban     user interface  
10 ALCS17 Survey  2017 s_sew_u    4.53 AFG   Sewer    urban     user interface  
# … with 2,340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322 × 4
# Groups:   iso3, residence, var_long [322]
   iso3  residence var_long      rsq
   &lt;chr&gt; &lt;chr&gt;     &lt;chr&gt;       &lt;dbl&gt;
 1 AFG   rural     Sewer    0.00466 
 2 AFG   urban     Sewer    0.000106
 3 AGO   rural     Sewer    0.00134 
 4 AGO   urban     Sewer    0.0426  
 5 AIA   urban     Sewer    0       
 6 ALB   rural     Sewer    0.955   
 7 ALB   urban     Sewer    0.635   
 8 AND   rural     Sewer    0.508   
 9 AND   urban     Sewer    0.508   
10 ARG   rural     Sewer    0.823   
# … with 312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322 × 15
# Groups:   iso3, residence, var_long [322]
   iso3  residence var_long r.squared adj.r…¹      sigma statis…²  p.value    df
   &lt;chr&gt; &lt;chr&gt;     &lt;chr&gt;        &lt;dbl&gt;   &lt;dbl&gt;      &lt;dbl&gt;    &lt;dbl&gt;    &lt;dbl&gt; &lt;dbl&gt;
 1 AFG   rural     Sewer     0.00466   -0.327   9.24e- 1  1.40e-2  9.13e-1     1
 2 AFG   urban     Sewer     0.000106  -0.333   4.36e+ 0  3.17e-4  9.87e-1     1
 3 AGO   rural     Sewer     0.00134   -0.332   1.26e+ 0  4.04e-3  9.53e-1     1
 4 AGO   urban     Sewer     0.0426    -0.277   6.39e+ 0  1.33e-1  7.39e-1     1
 5 AIA   urban     Sewer     0          0     NaN        NA       NA          NA
 6 ALB   rural     Sewer     0.955      0.948   3.76e+ 0  1.48e+2  5.77e-6     1
 7 ALB   urban     Sewer     0.635      0.582   1.25e+ 0  1.22e+1  1.02e-2     1
 8 AND   rural     Sewer     0.508      0.464   2.63e-14  1.14e+1  6.22e-3     1
 9 AND   urban     Sewer     0.508      0.464   2.63e-14  1.14e+1  6.22e-3     1
10 ARG   rural     Sewer     0.823      0.646   8.57e- 1  4.65e+0  2.77e-1     1
# … with 312 more rows, 6 more variables: logLik &lt;dbl&gt;, AIC &lt;dbl&gt;, BIC &lt;dbl&gt;,
#   deviance &lt;dbl&gt;, df.residual &lt;int&gt;, nobs &lt;int&gt;, and abbreviated variable
#   names ¹​adj.r.squared, ²​statistic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644 × 8
# Groups:   iso3, residence, var_long [322]
   iso3  residence var_long term         estimate std.error statistic p.value
   &lt;chr&gt; &lt;chr&gt;     &lt;chr&gt;    &lt;chr&gt;           &lt;dbl&gt;     &lt;dbl&gt;     &lt;dbl&gt;   &lt;dbl&gt;
 1 AFG   rural     Sewer    (Intercept)  20.9      170.       0.123     0.910
 2 AFG   rural     Sewer    year         -0.0100     0.0844  -0.119     0.913
 3 AFG   urban     Sewer    (Intercept)  -6.15     801.      -0.00767   0.994
 4 AFG   urban     Sewer    year          0.00708    0.398    0.0178    0.987
 5 AGO   rural     Sewer    (Intercept) -13.0      230.      -0.0567    0.958
 6 AGO   rural     Sewer    year          0.00728    0.115    0.0635    0.953
 7 AGO   urban     Sewer    (Intercept) 445.      1167.       0.381     0.728
 8 AGO   urban     Sewer    year         -0.212      0.581   -0.365     0.739
 9 AIA   urban     Sewer    (Intercept)   1.2      NaN      NaN       NaN    
10 AIA   urban     Sewer    year         NA         NA       NA        NA    
# … with 634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6,762 × 5
# Groups:   iso3, residence, var_long [322]
   iso3  residence var_long  year .fitted
   &lt;chr&gt; &lt;chr&gt;     &lt;chr&gt;    &lt;dbl&gt;   &lt;dbl&gt;
 1 AFG   rural     Sewer     2000   0.896
 2 AFG   rural     Sewer     2001   0.886
 3 AFG   rural     Sewer     2002   0.876
 4 AFG   rural     Sewer     2003   0.866
 5 AFG   rural     Sewer     2004   0.856
 6 AFG   rural     Sewer     2005   0.846
 7 AFG   rural     Sewer     2006   0.836
 8 AFG   rural     Sewer     2007   0.826
 9 AFG   rural     Sewer     2008   0.816
10 AFG   rural     Sewer     2009   0.806
# … with 6,752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s3 : The proportion of population that uses improved sanitation facilities connected to septic tanks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1,645 × 9
   source type    year var_short value iso3  var_long residence san_service_ch…¹
   &lt;chr&gt;  &lt;chr&gt;  &lt;dbl&gt; &lt;chr&gt;     &lt;dbl&gt; &lt;chr&gt; &lt;chr&gt;    &lt;chr&gt;     &lt;fct&gt;           
 1 MICS11 Survey  2011 s_sep_r    1    AFG   Septic   rural     user interface  
 2 ALCS14 Survey  2014 s_sep_r    1    AFG   Septic   rural     user interface  
 3 DHS15  Survey  2015 s_sep_r    3    AFG   Septic   rural     user interface  
 4 ALCS17 Survey  2017 s_sep_r    1.02 AFG   Septic   rural     user interface  
 5 MICS11 Survey  2011 s_sep_u   22.8  AFG   Septic   urban     user interface  
 6 ALCS14 Survey  2014 s_sep_u   21.7  AFG   Septic   urban     user interface  
 7 DHS15  Survey  2015 s_sep_u   34.9  AFG   Septic   urban     user interface  
 8 ALCS17 Survey  2017 s_sep_u   33.7  AFG   Septic   urban     user interface  
 9 MICS06 Survey  2006 s_sep_r   21.3  ALB   Septic   rural     user interface  
10 DHS09  Survey  2009 s_sep_r   24    ALB   Septic   rural     user interface  
# … with 1,635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301 × 4
# Groups:   iso3, residence, var_long [301]
   iso3  residence var_long    rsq
   &lt;chr&gt; &lt;chr&gt;     &lt;chr&gt;     &lt;dbl&gt;
 1 AFG   rural     Septic   0.0433
 2 AFG   urban     Septic   0.563 
 3 AGO   rural     Septic   0.724 
 4 AGO   urban     Septic   0.778 
 5 AIA   urban     Septic   0     
 6 ALB   rural     Septic   1     
 7 ALB   urban     Septic   1     
 8 ARG   rural     Septic   0.514 
 9 ARG   urban     Septic   0.185 
10 ARM   rural     Septic   0.916 
# … with 291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301 × 15
# Groups:   iso3, residence, var_long [301]
   iso3  reside…¹ var_l…² r.squ…³ adj.r.…⁴  sigma statis…⁵  p.value    df logLik
   &lt;chr&gt; &lt;chr&gt;    &lt;chr&gt;     &lt;dbl&gt;    &lt;dbl&gt;  &lt;dbl&gt;    &lt;dbl&gt;    &lt;dbl&gt; &lt;dbl&gt;  &lt;dbl&gt;
 1 AFG   rural    Septic   0.0433  -0.435    1.19   0.0905   0.792      1  -5.00
 2 AFG   urban    Septic   0.563    0.345    5.66   2.58     0.249      1 -11.2 
 3 AGO   rural    Septic   0.724    0.654    6.64  10.5      0.0318     1 -18.7 
 4 AGO   urban    Septic   0.778    0.722   14.3   14.0      0.0201     1 -23.3 
 5 AIA   urban    Septic   0        0      NaN     NA       NA         NA Inf   
 6 ALB   rural    Septic   1      NaN      NaN    NaN      NaN          1 Inf   
 7 ALB   urban    Septic   1      NaN      NaN    NaN      NaN          1 Inf   
 8 ARG   rural    Septic   0.514    0.0285   6.71   1.06     0.491      1  -8.32
 9 ARG   urban    Septic   0.185   -0.0189   2.10   0.907    0.395      1 -11.7 
10 ARM   rural    Septic   0.916    0.831    1.17  10.9      0.188      1  -3.08
# … with 291 more rows, 5 more variables: AIC &lt;dbl&gt;, BIC &lt;dbl&gt;, deviance &lt;dbl&gt;,
#   df.residual &lt;int&gt;, nobs &lt;int&gt;, and abbreviated variable names ¹​residence,
#   ²​var_long, ³​r.squared, ⁴​adj.r.squared, ⁵​statistic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602 × 8
# Groups:   iso3, residence, var_long [301]
   iso3  residence var_long term          estimate std.error statistic  p.value
   &lt;chr&gt; &lt;chr&gt;     &lt;chr&gt;    &lt;chr&gt;            &lt;dbl&gt;     &lt;dbl&gt;     &lt;dbl&gt;    &lt;dbl&gt;
 1 AFG   rural     Septic   (Intercept)  -166.       555.       -0.298   0.794 
 2 AFG   rural     Septic   year            0.0829     0.276     0.301   0.792 
 3 AFG   urban     Septic   (Intercept) -4199.      2632.       -1.60    0.252 
 4 AFG   urban     Septic   year            2.10       1.31      1.61    0.249 
 5 AGO   rural     Septic   (Intercept) -3593.      1114.       -3.22    0.0321
 6 AGO   rural     Septic   year            1.79       0.554     3.24    0.0318
 7 AGO   urban     Septic   (Intercept) -8956.      2406.       -3.72    0.0204
 8 AGO   urban     Septic   year            4.48       1.20      3.74    0.0201
 9 AIA   urban     Septic   (Intercept)    93.9      NaN       NaN     NaN     
10 AIA   urban     Septic   year           NA         NA        NA      NA     
# … with 592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6,321 × 5
# Groups:   iso3, residence, var_long [301]
   iso3  residence var_long  year .fitted
   &lt;chr&gt; &lt;chr&gt;     &lt;chr&gt;    &lt;dbl&gt;   &lt;dbl&gt;
 1 AFG   rural     Septic    2000   0.323
 2 AFG   rural     Septic    2001   0.406
 3 AFG   rural     Septic    2002   0.489
 4 AFG   rural     Septic    2003   0.572
 5 AFG   rural     Septic    2004   0.655
 6 AFG   rural     Septic    2005   0.738
 7 AFG   rural     Septic    2006   0.821
 8 AFG   rural     Septic    2007   0.904
 9 AFG   rural     Septic    2008   0.987
10 AFG   rural     Septic    2009   1.07 
# … with 6,311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s6: The proportion of population that uses no sanitation facilities(open defecation)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2,292 × 9
   source type    year var_short  value iso3  var_long        residence san_se…¹
   &lt;chr&gt;  &lt;chr&gt;  &lt;dbl&gt; &lt;chr&gt;      &lt;dbl&gt; &lt;chr&gt; &lt;chr&gt;           &lt;chr&gt;     &lt;fct&gt;   
 1 MICS03 Survey  2003 s_od_r    39.2   AFG   Open defecation rural     open de…
 2 NRVA03 Survey  2003 s_od_r    30.6   AFG   Open defecation rural     open de…
 3 NRVS05 Survey  2005 s_od_r    14.7   AFG   Open defecation rural     open de…
 4 NRVA08 Survey  2008 s_od_r    25.6   AFG   Open defecation rural     open de…
 5 MICS11 Survey  2011 s_od_r    21.3   AFG   Open defecation rural     open de…
 6 ALCS14 Survey  2014 s_od_r    24.8   AFG   Open defecation rural     open de…
 7 DHS15  Survey  2015 s_od_r    16.1   AFG   Open defecation rural     open de…
 8 ALCS17 Survey  2017 s_od_r    17.7   AFG   Open defecation rural     open de…
 9 MICS03 Survey  2003 s_od_u    12.8   AFG   Open defecation urban     open de…
10 NRVS05 Survey  2005 s_od_u     0.183 AFG   Open defecation urban     open de…
# … with 2,282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270 × 4
# Groups:   iso3, residence, var_long [270]
   iso3  residence var_long            rsq
   &lt;chr&gt; &lt;chr&gt;     &lt;chr&gt;             &lt;dbl&gt;
 1 AFG   rural     Open defecation   0.248
 2 AFG   urban     Open defecation   0.335
 3 AGO   rural     Open defecation   0.167
 4 AGO   urban     Open defecation   0.462
 5 AIA   urban     Open defecation   1    
 6 ALB   rural     Open defecation   0.165
 7 ALB   urban     Open defecation   0.423
 8 ARG   rural     Open defecation   0    
 9 ARG   urban     Open defecation   0.209
10 ARM   rural     Open defecation NaN    
# … with 260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270 × 15
# Groups:   iso3, residence, var_long [270]
   iso3  residence var_l…¹ r.squ…² adj.r.…³   sigma stati…⁴ p.value    df logLik
   &lt;chr&gt; &lt;chr&gt;     &lt;chr&gt;     &lt;dbl&gt;    &lt;dbl&gt;   &lt;dbl&gt;   &lt;dbl&gt;   &lt;dbl&gt; &lt;dbl&gt;  &lt;dbl&gt;
 1 AFG   rural     Open d…   0.248   0.0975   6.65    1.65    0.255     1 -22.0 
 2 AFG   urban     Open d…   0.335   0.202    4.12    2.52    0.173     1 -18.7 
 3 AGO   rural     Open d…   0.167  -0.111    9.02    0.602   0.495     1 -16.8 
 4 AGO   urban     Open d…   0.462   0.283    7.05    2.58    0.207     1 -15.6 
 5 AIA   urban     Open d…   1     NaN      NaN     NaN     NaN         1 Inf   
 6 ALB   rural     Open d…   0.165  -0.671    0.882   0.197   0.734     1  -2.23
 7 ALB   urban     Open d…   0.423  -0.153    0.258   0.734   0.549     1   1.46
 8 ARG   rural     Open d…   0       0      NaN      NA      NA        NA Inf   
 9 ARG   urban     Open d…   0.209  -0.0547   1.04    0.793   0.439     1  -6.01
10 ARM   rural     Open d… NaN     NaN        0     NaN     NaN         1 Inf   
# … with 260 more rows, 5 more variables: AIC &lt;dbl&gt;, BIC &lt;dbl&gt;, deviance &lt;dbl&gt;,
#   df.residual &lt;int&gt;, nobs &lt;int&gt;, and abbreviated variable names ¹​var_long,
#   ²​r.squared, ³​adj.r.squared, ⁴​statistic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540 × 8
# Groups:   iso3, residence, var_long [270]
   iso3  residence var_long        term        estimate std.er…¹ stati…² p.value
   &lt;chr&gt; &lt;chr&gt;     &lt;chr&gt;           &lt;chr&gt;          &lt;dbl&gt;    &lt;dbl&gt;   &lt;dbl&gt;   &lt;dbl&gt;
 1 AFG   rural     Open defecation (Intercept) 1347.    1032.      1.31    0.249
 2 AFG   rural     Open defecation year          -0.659    0.513  -1.28    0.255
 3 AFG   urban     Open defecation (Intercept) 1016.     639.      1.59    0.173
 4 AFG   urban     Open defecation year          -0.504    0.318  -1.59    0.173
 5 AGO   rural     Open defecation (Intercept) 1339.    1648.      0.813   0.476
 6 AGO   rural     Open defecation year          -0.636    0.820  -0.776   0.495
 7 AGO   urban     Open defecation (Intercept) 2079.    1288.      1.61    0.205
 8 AGO   urban     Open defecation year          -1.03     0.641  -1.61    0.207
 9 AIA   urban     Open defecation (Intercept)  260.     NaN     NaN     NaN    
10 AIA   urban     Open defecation year          -0.129  NaN     NaN     NaN    
# … with 530 more rows, and abbreviated variable names ¹​std.error, ²​statistic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5,670 × 5
# Groups:   iso3, residence, var_long [270]
   iso3  residence var_long         year .fitted
   &lt;chr&gt; &lt;chr&gt;     &lt;chr&gt;           &lt;dbl&gt;   &lt;dbl&gt;
 1 AFG   rural     Open defecation  2000    29.0
 2 AFG   rural     Open defecation  2001    28.4
 3 AFG   rural     Open defecation  2002    27.7
 4 AFG   rural     Open defecation  2003    27.1
 5 AFG   rural     Open defecation  2004    26.4
 6 AFG   rural     Open defecation  2005    25.7
 7 AFG   rural     Open defecation  2006    25.1
 8 AFG   rural     Open defecation  2007    24.4
 9 AFG   rural     Open defecation  2008    23.8
10 AFG   rural     Open defecation  2009    23.1
# … with 5,660 more rows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Plot using a 4th order polynomial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JMP Primary indicators: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s1 : The proportion of population that uses improved sanitation facilities</a:t>
            </a:r>
          </a:p>
          <a:p>
            <a:pPr lvl="0" indent="0" marL="0">
              <a:buNone/>
            </a:pPr>
            <a:r>
              <a:rPr/>
              <a:t>s2 : The proportion of population that uses improved sanitation facilities connected to sewers</a:t>
            </a:r>
          </a:p>
          <a:p>
            <a:pPr lvl="0" indent="0" marL="0">
              <a:buNone/>
            </a:pPr>
            <a:r>
              <a:rPr/>
              <a:t>s3 : The proportion of population that uses improved sanitation facilities connected to septic tanks</a:t>
            </a:r>
          </a:p>
          <a:p>
            <a:pPr lvl="0" indent="0" marL="0">
              <a:buNone/>
            </a:pPr>
            <a:r>
              <a:rPr/>
              <a:t>s6: The proportion of population that uses no sanitation facilities(open defecation)</a:t>
            </a:r>
          </a:p>
          <a:p>
            <a:pPr lvl="0" indent="0" marL="0">
              <a:buNone/>
            </a:pPr>
            <a:r>
              <a:rPr/>
              <a:t>Improved refers only to the type of facility used irrespective of whether the facilities are shared by more than one household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s1 : The proportion of population that uses improved sanitation facilities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227 × 2
# Groups:   iso3 [227]
   iso3      n
   &lt;chr&gt; &lt;int&gt;
 1 ABW       2
 2 AFG       8
 3 AGO       6
 4 AIA       4
 5 ALB      10
 6 AND      13
 7 ARE       3
 8 ARG       6
 9 ARM      17
10 ASM       3
# … with 217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3,330 × 9
   source type    year var_short value iso3  var_long residence san_service_ch…¹
   &lt;chr&gt;  &lt;chr&gt;  &lt;dbl&gt; &lt;chr&gt;     &lt;dbl&gt; &lt;chr&gt; &lt;chr&gt;    &lt;chr&gt;     &lt;fct&gt;           
 1 MICS03 Survey  2003 s_imp_r    26   AFG   Improved rural     user interface  
 2 NRVA03 Survey  2003 s_imp_r    28.6 AFG   Improved rural     user interface  
 3 NRVS05 Survey  2005 s_imp_r    31.2 AFG   Improved rural     user interface  
 4 NRVA08 Survey  2008 s_imp_r    30.1 AFG   Improved rural     user interface  
 5 MICS11 Survey  2011 s_imp_r    44.2 AFG   Improved rural     user interface  
 6 NRVA12 Survey  2012 s_imp_r    36.3 AFG   Improved rural     user interface  
 7 ALCS14 Survey  2014 s_imp_r    27   AFG   Improved rural     user interface  
 8 DHS15  Survey  2015 s_imp_r    48.0 AFG   Improved rural     user interface  
 9 ALCS17 Survey  2017 s_imp_r    43.8 AFG   Improved rural     user interface  
10 MICS03 Survey  2003 s_imp_u    44.2 AFG   Improved urban     user interface  
# … with 3,320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2,708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2,698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Mean estimates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988,697 × 5
# Groups:   iso3, residence, var_long [338]
   iso3  residence var_long  year .fitted
   &lt;chr&gt; &lt;chr&gt;     &lt;chr&gt;    &lt;dbl&gt;   &lt;dbl&gt;
 1 AFG   rural     Improved  2001    25.5
 2 AFG   rural     Improved  2002    26.6
 3 AFG   rural     Improved  2003    27.7
 4 AFG   rural     Improved  2004    28.8
 5 AFG   rural     Improved  2005    29.9
 6 AFG   rural     Improved  2006    31.0
 7 AFG   rural     Improved  2007    32.1
 8 AFG   rural     Improved  2008    33.1
 9 AFG   rural     Improved  2009    34.2
10 AFG   rural     Improved  2010    35.3
# … with 988,687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346 × 4
# Groups:   iso3, residence, var_long [346]
   iso3  residence var_long   rsq
   &lt;chr&gt; &lt;chr&gt;     &lt;chr&gt;    &lt;dbl&gt;
 1 AFG   rural     Improved 0.411
 2 AFG   urban     Improved 0.832
 3 AGO   rural     Improved 0.981
 4 AGO   urban     Improved 0.658
 5 AIA   urban     Improved 0.882
 6 ALB   rural     Improved 0.578
 7 ALB   urban     Improved 0.708
 8 AND   rural     Improved 0.508
 9 AND   urban     Improved 0.508
10 ARG   rural     Improved 0.709
# … with 336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346 × 15
# Groups:   iso3, residence, var_long [346]
   iso3  reside…¹ var_l…² r.squ…³ adj.r…⁴    sigma stati…⁵ p.value    df  logLik
   &lt;chr&gt; &lt;chr&gt;    &lt;chr&gt;     &lt;dbl&gt;   &lt;dbl&gt;    &lt;dbl&gt;   &lt;dbl&gt;   &lt;dbl&gt; &lt;dbl&gt;   &lt;dbl&gt;
 1 AFG   rural    Improv…   0.411   0.313 6.92e+ 0    4.19 8.66e-2     1 -25.7  
 2 AFG   urban    Improv…   0.832   0.804 6.00e+ 0   29.8  1.58e-3     1 -24.5  
 3 AGO   rural    Improv…   0.981   0.976 9.84e- 1  203.   1.40e-4     1  -7.20 
 4 AGO   urban    Improv…   0.658   0.573 5.91e+ 0    7.70 5.01e-2     1 -18.0  
 5 AIA   urban    Improv…   0.882   0.823 1.05e+ 0   14.9  6.09e-2     1  -4.49 
 6 ALB   rural    Improv…   0.578   0.525 4.26e+ 0   10.9  1.07e-2     1 -27.6  
 7 ALB   urban    Improv…   0.708   0.672 2.85e- 1   19.4  2.27e-3     1  -0.527
 8 AND   rural    Improv…   0.508   0.464 2.63e-14   11.4  6.22e-3     1 389.   
 9 AND   urban    Improv…   0.508   0.464 2.63e-14   11.4  6.22e-3     1 389.   
10 ARG   rural    Improv…   0.709   0.418 2.70e+ 0    2.43 3.63e-1     1  -5.59 
# … with 336 more rows, 5 more variables: AIC &lt;dbl&gt;, BIC &lt;dbl&gt;, deviance &lt;dbl&gt;,
#   df.residual &lt;int&gt;, nobs &lt;int&gt;, and abbreviated variable names ¹​residence,
#   ²​var_long, ³​r.squared, ⁴​adj.r.squared, ⁵​statistic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692 × 8
# Groups:   iso3, residence, var_long [346]
   iso3  residence var_long term         estimate std.error statistic  p.value
   &lt;chr&gt; &lt;chr&gt;     &lt;chr&gt;    &lt;chr&gt;           &lt;dbl&gt;     &lt;dbl&gt;     &lt;dbl&gt;    &lt;dbl&gt;
 1 AFG   rural     Improved (Intercept) -2150.    1068.         -2.01 0.0908  
 2 AFG   rural     Improved year            1.09     0.531       2.05 0.0866  
 3 AFG   urban     Improved (Intercept) -4981.     925.         -5.38 0.00169 
 4 AFG   urban     Improved year            2.51     0.460       5.45 0.00158 
 5 AGO   rural     Improved (Intercept) -2334.     165.        -14.1  0.000145
 6 AGO   rural     Improved year            1.17     0.0822     14.3  0.000140
 7 AGO   urban     Improved (Intercept) -2670.     991.         -2.69 0.0545  
 8 AGO   urban     Improved year            1.37     0.493       2.77 0.0501  
 9 AIA   urban     Improved (Intercept)  -847.     244.         -3.47 0.0738  
10 AIA   urban     Improved year            0.470    0.122       3.87 0.0609  
# … with 682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7,266 × 5
# Groups:   iso3, residence, var_long [346]
   iso3  residence var_long  year .fitted
   &lt;chr&gt; &lt;chr&gt;     &lt;chr&gt;    &lt;dbl&gt;   &lt;dbl&gt;
 1 AFG   rural     Improved  2000    24.4
 2 AFG   rural     Improved  2001    25.5
 3 AFG   rural     Improved  2002    26.6
 4 AFG   rural     Improved  2003    27.7
 5 AFG   rural     Improved  2004    28.8
 6 AFG   rural     Improved  2005    29.9
 7 AFG   rural     Improved  2006    31.0
 8 AFG   rural     Improved  2007    32.1
 9 AFG   rural     Improved  2008    33.1
10 AFG   rural     Improved  2009    34.2
# … with 7,256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s2 : The proportion of population that uses improved sanitation facilities connected to sewers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2,350 × 9
   source type    year var_short value iso3  var_long residence san_service_ch…¹
   &lt;chr&gt;  &lt;chr&gt;  &lt;dbl&gt; &lt;chr&gt;     &lt;dbl&gt; &lt;chr&gt; &lt;chr&gt;    &lt;chr&gt;     &lt;fct&gt;           
 1 MICS03 Survey  2003 s_sew_r    0.4  AFG   Sewer    rural     user interface  
 2 MICS11 Survey  2011 s_sew_r    2.2  AFG   Sewer    rural     user interface  
 3 ALCS14 Survey  2014 s_sew_r    0.4  AFG   Sewer    rural     user interface  
 4 DHS15  Survey  2015 s_sew_r    0.3  AFG   Sewer    rural     user interface  
 5 ALCS17 Survey  2017 s_sew_r    0.58 AFG   Sewer    rural     user interface  
 6 MICS03 Survey  2003 s_sew_u    8.2  AFG   Sewer    urban     user interface  
 7 MICS11 Survey  2011 s_sew_u    4.5  AFG   Sewer    urban     user interface  
 8 ALCS14 Survey  2014 s_sew_u   13.4  AFG   Sewer    urban     user interface  
 9 DHS15  Survey  2015 s_sew_u    9.9  AFG   Sewer    urban     user interface  
10 ALCS17 Survey  2017 s_sew_u    4.53 AFG   Sewer    urban     user interface  
# … with 2,340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322 × 4
# Groups:   iso3, residence, var_long [322]
   iso3  residence var_long      rsq
   &lt;chr&gt; &lt;chr&gt;     &lt;chr&gt;       &lt;dbl&gt;
 1 AFG   rural     Sewer    0.00466 
 2 AFG   urban     Sewer    0.000106
 3 AGO   rural     Sewer    0.00134 
 4 AGO   urban     Sewer    0.0426  
 5 AIA   urban     Sewer    0       
 6 ALB   rural     Sewer    0.955   
 7 ALB   urban     Sewer    0.635   
 8 AND   rural     Sewer    0.508   
 9 AND   urban     Sewer    0.508   
10 ARG   rural     Sewer    0.823   
# … with 312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322 × 15
# Groups:   iso3, residence, var_long [322]
   iso3  residence var_long r.squared adj.r…¹      sigma statis…²  p.value    df
   &lt;chr&gt; &lt;chr&gt;     &lt;chr&gt;        &lt;dbl&gt;   &lt;dbl&gt;      &lt;dbl&gt;    &lt;dbl&gt;    &lt;dbl&gt; &lt;dbl&gt;
 1 AFG   rural     Sewer     0.00466   -0.327   9.24e- 1  1.40e-2  9.13e-1     1
 2 AFG   urban     Sewer     0.000106  -0.333   4.36e+ 0  3.17e-4  9.87e-1     1
 3 AGO   rural     Sewer     0.00134   -0.332   1.26e+ 0  4.04e-3  9.53e-1     1
 4 AGO   urban     Sewer     0.0426    -0.277   6.39e+ 0  1.33e-1  7.39e-1     1
 5 AIA   urban     Sewer     0          0     NaN        NA       NA          NA
 6 ALB   rural     Sewer     0.955      0.948   3.76e+ 0  1.48e+2  5.77e-6     1
 7 ALB   urban     Sewer     0.635      0.582   1.25e+ 0  1.22e+1  1.02e-2     1
 8 AND   rural     Sewer     0.508      0.464   2.63e-14  1.14e+1  6.22e-3     1
 9 AND   urban     Sewer     0.508      0.464   2.63e-14  1.14e+1  6.22e-3     1
10 ARG   rural     Sewer     0.823      0.646   8.57e- 1  4.65e+0  2.77e-1     1
# … with 312 more rows, 6 more variables: logLik &lt;dbl&gt;, AIC &lt;dbl&gt;, BIC &lt;dbl&gt;,
#   deviance &lt;dbl&gt;, df.residual &lt;int&gt;, nobs &lt;int&gt;, and abbreviated variable
#   names ¹​adj.r.squared, ²​statistic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644 × 8
# Groups:   iso3, residence, var_long [322]
   iso3  residence var_long term         estimate std.error statistic p.value
   &lt;chr&gt; &lt;chr&gt;     &lt;chr&gt;    &lt;chr&gt;           &lt;dbl&gt;     &lt;dbl&gt;     &lt;dbl&gt;   &lt;dbl&gt;
 1 AFG   rural     Sewer    (Intercept)  20.9      170.       0.123     0.910
 2 AFG   rural     Sewer    year         -0.0100     0.0844  -0.119     0.913
 3 AFG   urban     Sewer    (Intercept)  -6.15     801.      -0.00767   0.994
 4 AFG   urban     Sewer    year          0.00708    0.398    0.0178    0.987
 5 AGO   rural     Sewer    (Intercept) -13.0      230.      -0.0567    0.958
 6 AGO   rural     Sewer    year          0.00728    0.115    0.0635    0.953
 7 AGO   urban     Sewer    (Intercept) 445.      1167.       0.381     0.728
 8 AGO   urban     Sewer    year         -0.212      0.581   -0.365     0.739
 9 AIA   urban     Sewer    (Intercept)   1.2      NaN      NaN       NaN    
10 AIA   urban     Sewer    year         NA         NA       NA        NA    
# … with 634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6,762 × 5
# Groups:   iso3, residence, var_long [322]
   iso3  residence var_long  year .fitted
   &lt;chr&gt; &lt;chr&gt;     &lt;chr&gt;    &lt;dbl&gt;   &lt;dbl&gt;
 1 AFG   rural     Sewer     2000   0.896
 2 AFG   rural     Sewer     2001   0.886
 3 AFG   rural     Sewer     2002   0.876
 4 AFG   rural     Sewer     2003   0.866
 5 AFG   rural     Sewer     2004   0.856
 6 AFG   rural     Sewer     2005   0.846
 7 AFG   rural     Sewer     2006   0.836
 8 AFG   rural     Sewer     2007   0.826
 9 AFG   rural     Sewer     2008   0.816
10 AFG   rural     Sewer     2009   0.806
# … with 6,752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s3 : The proportion of population that uses improved sanitation facilities connected to septic tanks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1,645 × 9
   source type    year var_short value iso3  var_long residence san_service_ch…¹
   &lt;chr&gt;  &lt;chr&gt;  &lt;dbl&gt; &lt;chr&gt;     &lt;dbl&gt; &lt;chr&gt; &lt;chr&gt;    &lt;chr&gt;     &lt;fct&gt;           
 1 MICS11 Survey  2011 s_sep_r    1    AFG   Septic   rural     user interface  
 2 ALCS14 Survey  2014 s_sep_r    1    AFG   Septic   rural     user interface  
 3 DHS15  Survey  2015 s_sep_r    3    AFG   Septic   rural     user interface  
 4 ALCS17 Survey  2017 s_sep_r    1.02 AFG   Septic   rural     user interface  
 5 MICS11 Survey  2011 s_sep_u   22.8  AFG   Septic   urban     user interface  
 6 ALCS14 Survey  2014 s_sep_u   21.7  AFG   Septic   urban     user interface  
 7 DHS15  Survey  2015 s_sep_u   34.9  AFG   Septic   urban     user interface  
 8 ALCS17 Survey  2017 s_sep_u   33.7  AFG   Septic   urban     user interface  
 9 MICS06 Survey  2006 s_sep_r   21.3  ALB   Septic   rural     user interface  
10 DHS09  Survey  2009 s_sep_r   24    ALB   Septic   rural     user interface  
# … with 1,635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301 × 4
# Groups:   iso3, residence, var_long [301]
   iso3  residence var_long    rsq
   &lt;chr&gt; &lt;chr&gt;     &lt;chr&gt;     &lt;dbl&gt;
 1 AFG   rural     Septic   0.0433
 2 AFG   urban     Septic   0.563 
 3 AGO   rural     Septic   0.724 
 4 AGO   urban     Septic   0.778 
 5 AIA   urban     Septic   0     
 6 ALB   rural     Septic   1     
 7 ALB   urban     Septic   1     
 8 ARG   rural     Septic   0.514 
 9 ARG   urban     Septic   0.185 
10 ARM   rural     Septic   0.916 
# … with 291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301 × 15
# Groups:   iso3, residence, var_long [301]
   iso3  reside…¹ var_l…² r.squ…³ adj.r.…⁴  sigma statis…⁵  p.value    df logLik
   &lt;chr&gt; &lt;chr&gt;    &lt;chr&gt;     &lt;dbl&gt;    &lt;dbl&gt;  &lt;dbl&gt;    &lt;dbl&gt;    &lt;dbl&gt; &lt;dbl&gt;  &lt;dbl&gt;
 1 AFG   rural    Septic   0.0433  -0.435    1.19   0.0905   0.792      1  -5.00
 2 AFG   urban    Septic   0.563    0.345    5.66   2.58     0.249      1 -11.2 
 3 AGO   rural    Septic   0.724    0.654    6.64  10.5      0.0318     1 -18.7 
 4 AGO   urban    Septic   0.778    0.722   14.3   14.0      0.0201     1 -23.3 
 5 AIA   urban    Septic   0        0      NaN     NA       NA         NA Inf   
 6 ALB   rural    Septic   1      NaN      NaN    NaN      NaN          1 Inf   
 7 ALB   urban    Septic   1      NaN      NaN    NaN      NaN          1 Inf   
 8 ARG   rural    Septic   0.514    0.0285   6.71   1.06     0.491      1  -8.32
 9 ARG   urban    Septic   0.185   -0.0189   2.10   0.907    0.395      1 -11.7 
10 ARM   rural    Septic   0.916    0.831    1.17  10.9      0.188      1  -3.08
# … with 291 more rows, 5 more variables: AIC &lt;dbl&gt;, BIC &lt;dbl&gt;, deviance &lt;dbl&gt;,
#   df.residual &lt;int&gt;, nobs &lt;int&gt;, and abbreviated variable names ¹​residence,
#   ²​var_long, ³​r.squared, ⁴​adj.r.squared, ⁵​statistic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602 × 8
# Groups:   iso3, residence, var_long [301]
   iso3  residence var_long term          estimate std.error statistic  p.value
   &lt;chr&gt; &lt;chr&gt;     &lt;chr&gt;    &lt;chr&gt;            &lt;dbl&gt;     &lt;dbl&gt;     &lt;dbl&gt;    &lt;dbl&gt;
 1 AFG   rural     Septic   (Intercept)  -166.       555.       -0.298   0.794 
 2 AFG   rural     Septic   year            0.0829     0.276     0.301   0.792 
 3 AFG   urban     Septic   (Intercept) -4199.      2632.       -1.60    0.252 
 4 AFG   urban     Septic   year            2.10       1.31      1.61    0.249 
 5 AGO   rural     Septic   (Intercept) -3593.      1114.       -3.22    0.0321
 6 AGO   rural     Septic   year            1.79       0.554     3.24    0.0318
 7 AGO   urban     Septic   (Intercept) -8956.      2406.       -3.72    0.0204
 8 AGO   urban     Septic   year            4.48       1.20      3.74    0.0201
 9 AIA   urban     Septic   (Intercept)    93.9      NaN       NaN     NaN     
10 AIA   urban     Septic   year           NA         NA        NA      NA     
# … with 592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6,321 × 5
# Groups:   iso3, residence, var_long [301]
   iso3  residence var_long  year .fitted
   &lt;chr&gt; &lt;chr&gt;     &lt;chr&gt;    &lt;dbl&gt;   &lt;dbl&gt;
 1 AFG   rural     Septic    2000   0.323
 2 AFG   rural     Septic    2001   0.406
 3 AFG   rural     Septic    2002   0.489
 4 AFG   rural     Septic    2003   0.572
 5 AFG   rural     Septic    2004   0.655
 6 AFG   rural     Septic    2005   0.738
 7 AFG   rural     Septic    2006   0.821
 8 AFG   rural     Septic    2007   0.904
 9 AFG   rural     Septic    2008   0.987
10 AFG   rural     Septic    2009   1.07 
# … with 6,311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s6: The proportion of population that uses no sanitation facilities(open defecation)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2,292 × 9
   source type    year var_short  value iso3  var_long        residence san_se…¹
   &lt;chr&gt;  &lt;chr&gt;  &lt;dbl&gt; &lt;chr&gt;      &lt;dbl&gt; &lt;chr&gt; &lt;chr&gt;           &lt;chr&gt;     &lt;fct&gt;   
 1 MICS03 Survey  2003 s_od_r    39.2   AFG   Open defecation rural     open de…
 2 NRVA03 Survey  2003 s_od_r    30.6   AFG   Open defecation rural     open de…
 3 NRVS05 Survey  2005 s_od_r    14.7   AFG   Open defecation rural     open de…
 4 NRVA08 Survey  2008 s_od_r    25.6   AFG   Open defecation rural     open de…
 5 MICS11 Survey  2011 s_od_r    21.3   AFG   Open defecation rural     open de…
 6 ALCS14 Survey  2014 s_od_r    24.8   AFG   Open defecation rural     open de…
 7 DHS15  Survey  2015 s_od_r    16.1   AFG   Open defecation rural     open de…
 8 ALCS17 Survey  2017 s_od_r    17.7   AFG   Open defecation rural     open de…
 9 MICS03 Survey  2003 s_od_u    12.8   AFG   Open defecation urban     open de…
10 NRVS05 Survey  2005 s_od_u     0.183 AFG   Open defecation urban     open de…
# … with 2,282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270 × 4
# Groups:   iso3, residence, var_long [270]
   iso3  residence var_long            rsq
   &lt;chr&gt; &lt;chr&gt;     &lt;chr&gt;             &lt;dbl&gt;
 1 AFG   rural     Open defecation   0.248
 2 AFG   urban     Open defecation   0.335
 3 AGO   rural     Open defecation   0.167
 4 AGO   urban     Open defecation   0.462
 5 AIA   urban     Open defecation   1    
 6 ALB   rural     Open defecation   0.165
 7 ALB   urban     Open defecation   0.423
 8 ARG   rural     Open defecation   0    
 9 ARG   urban     Open defecation   0.209
10 ARM   rural     Open defecation NaN    
# … with 260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270 × 15
# Groups:   iso3, residence, var_long [270]
   iso3  residence var_l…¹ r.squ…² adj.r.…³   sigma stati…⁴ p.value    df logLik
   &lt;chr&gt; &lt;chr&gt;     &lt;chr&gt;     &lt;dbl&gt;    &lt;dbl&gt;   &lt;dbl&gt;   &lt;dbl&gt;   &lt;dbl&gt; &lt;dbl&gt;  &lt;dbl&gt;
 1 AFG   rural     Open d…   0.248   0.0975   6.65    1.65    0.255     1 -22.0 
 2 AFG   urban     Open d…   0.335   0.202    4.12    2.52    0.173     1 -18.7 
 3 AGO   rural     Open d…   0.167  -0.111    9.02    0.602   0.495     1 -16.8 
 4 AGO   urban     Open d…   0.462   0.283    7.05    2.58    0.207     1 -15.6 
 5 AIA   urban     Open d…   1     NaN      NaN     NaN     NaN         1 Inf   
 6 ALB   rural     Open d…   0.165  -0.671    0.882   0.197   0.734     1  -2.23
 7 ALB   urban     Open d…   0.423  -0.153    0.258   0.734   0.549     1   1.46
 8 ARG   rural     Open d…   0       0      NaN      NA      NA        NA Inf   
 9 ARG   urban     Open d…   0.209  -0.0547   1.04    0.793   0.439     1  -6.01
10 ARM   rural     Open d… NaN     NaN        0     NaN     NaN         1 Inf   
# … with 260 more rows, 5 more variables: AIC &lt;dbl&gt;, BIC &lt;dbl&gt;, deviance &lt;dbl&gt;,
#   df.residual &lt;int&gt;, nobs &lt;int&gt;, and abbreviated variable names ¹​var_long,
#   ²​r.squared, ³​adj.r.squared, ⁴​statistic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540 × 8
# Groups:   iso3, residence, var_long [270]
   iso3  residence var_long        term        estimate std.er…¹ stati…² p.value
   &lt;chr&gt; &lt;chr&gt;     &lt;chr&gt;           &lt;chr&gt;          &lt;dbl&gt;    &lt;dbl&gt;   &lt;dbl&gt;   &lt;dbl&gt;
 1 AFG   rural     Open defecation (Intercept) 1347.    1032.      1.31    0.249
 2 AFG   rural     Open defecation year          -0.659    0.513  -1.28    0.255
 3 AFG   urban     Open defecation (Intercept) 1016.     639.      1.59    0.173
 4 AFG   urban     Open defecation year          -0.504    0.318  -1.59    0.173
 5 AGO   rural     Open defecation (Intercept) 1339.    1648.      0.813   0.476
 6 AGO   rural     Open defecation year          -0.636    0.820  -0.776   0.495
 7 AGO   urban     Open defecation (Intercept) 2079.    1288.      1.61    0.205
 8 AGO   urban     Open defecation year          -1.03     0.641  -1.61    0.207
 9 AIA   urban     Open defecation (Intercept)  260.     NaN     NaN     NaN    
10 AIA   urban     Open defecation year          -0.129  NaN     NaN     NaN    
# … with 530 more rows, and abbreviated variable names ¹​std.error, ²​statistic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5,670 × 5
# Groups:   iso3, residence, var_long [270]
   iso3  residence var_long         year .fitted
   &lt;chr&gt; &lt;chr&gt;     &lt;chr&gt;           &lt;dbl&gt;   &lt;dbl&gt;
 1 AFG   rural     Open defecation  2000    29.0
 2 AFG   rural     Open defecation  2001    28.4
 3 AFG   rural     Open defecation  2002    27.7
 4 AFG   rural     Open defecation  2003    27.1
 5 AFG   rural     Open defecation  2004    26.4
 6 AFG   rural     Open defecation  2005    25.7
 7 AFG   rural     Open defecation  2006    25.1
 8 AFG   rural     Open defecation  2007    24.4
 9 AFG   rural     Open defecation  2008    23.8
10 AFG   rural     Open defecation  2009    23.1
# … with 5,660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Plot using splines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JMP Primary indicators: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s1 : The proportion of population that uses improved sanitation facilities</a:t>
            </a:r>
          </a:p>
          <a:p>
            <a:pPr lvl="0" indent="0" marL="0">
              <a:buNone/>
            </a:pPr>
            <a:r>
              <a:rPr/>
              <a:t>s2 : The proportion of population that uses improved sanitation facilities connected to sewers</a:t>
            </a:r>
          </a:p>
          <a:p>
            <a:pPr lvl="0" indent="0" marL="0">
              <a:buNone/>
            </a:pPr>
            <a:r>
              <a:rPr/>
              <a:t>s3 : The proportion of population that uses improved sanitation facilities connected to septic tanks</a:t>
            </a:r>
          </a:p>
          <a:p>
            <a:pPr lvl="0" indent="0" marL="0">
              <a:buNone/>
            </a:pPr>
            <a:r>
              <a:rPr/>
              <a:t>s6: The proportion of population that uses no sanitation facilities(open defecation)</a:t>
            </a:r>
          </a:p>
          <a:p>
            <a:pPr lvl="0" indent="0" marL="0">
              <a:buNone/>
            </a:pPr>
            <a:r>
              <a:rPr/>
              <a:t>Improved refers only to the type of facility used irrespective of whether the facilities are shared by more than one household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s1 : The proportion of population that uses improved sanitation facilities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227 × 2
# Groups:   iso3 [227]
   iso3      n
   &lt;chr&gt; &lt;int&gt;
 1 ABW       2
 2 AFG       8
 3 AGO       6
 4 AIA       4
 5 ALB      10
 6 AND      13
 7 ARE       3
 8 ARG       6
 9 ARM      17
10 ASM       3
# … with 217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3,330 × 9
   source type    year var_short value iso3  var_long residence san_service_ch…¹
   &lt;chr&gt;  &lt;chr&gt;  &lt;dbl&gt; &lt;chr&gt;     &lt;dbl&gt; &lt;chr&gt; &lt;chr&gt;    &lt;chr&gt;     &lt;fct&gt;           
 1 MICS03 Survey  2003 s_imp_r    26   AFG   Improved rural     user interface  
 2 NRVA03 Survey  2003 s_imp_r    28.6 AFG   Improved rural     user interface  
 3 NRVS05 Survey  2005 s_imp_r    31.2 AFG   Improved rural     user interface  
 4 NRVA08 Survey  2008 s_imp_r    30.1 AFG   Improved rural     user interface  
 5 MICS11 Survey  2011 s_imp_r    44.2 AFG   Improved rural     user interface  
 6 NRVA12 Survey  2012 s_imp_r    36.3 AFG   Improved rural     user interface  
 7 ALCS14 Survey  2014 s_imp_r    27   AFG   Improved rural     user interface  
 8 DHS15  Survey  2015 s_imp_r    48.0 AFG   Improved rural     user interface  
 9 ALCS17 Survey  2017 s_imp_r    43.8 AFG   Improved rural     user interface  
10 MICS03 Survey  2003 s_imp_u    44.2 AFG   Improved urban     user interface  
# … with 3,320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2,708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2,698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Mean estimates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Mean estimates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988,697 × 5
# Groups:   iso3, residence, var_long [338]
   iso3  residence var_long  year .fitted
   &lt;chr&gt; &lt;chr&gt;     &lt;chr&gt;    &lt;dbl&gt;   &lt;dbl&gt;
 1 AFG   rural     Improved  2001    25.5
 2 AFG   rural     Improved  2002    26.6
 3 AFG   rural     Improved  2003    27.7
 4 AFG   rural     Improved  2004    28.8
 5 AFG   rural     Improved  2005    29.9
 6 AFG   rural     Improved  2006    31.0
 7 AFG   rural     Improved  2007    32.1
 8 AFG   rural     Improved  2008    33.1
 9 AFG   rural     Improved  2009    34.2
10 AFG   rural     Improved  2010    35.3
# … with 988,687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346 × 4
# Groups:   iso3, residence, var_long [346]
   iso3  residence var_long   rsq
   &lt;chr&gt; &lt;chr&gt;     &lt;chr&gt;    &lt;dbl&gt;
 1 AFG   rural     Improved 0.411
 2 AFG   urban     Improved 0.832
 3 AGO   rural     Improved 0.981
 4 AGO   urban     Improved 0.658
 5 AIA   urban     Improved 0.882
 6 ALB   rural     Improved 0.578
 7 ALB   urban     Improved 0.708
 8 AND   rural     Improved 0.508
 9 AND   urban     Improved 0.508
10 ARG   rural     Improved 0.709
# … with 336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346 × 15
# Groups:   iso3, residence, var_long [346]
   iso3  reside…¹ var_l…² r.squ…³ adj.r…⁴    sigma stati…⁵ p.value    df  logLik
   &lt;chr&gt; &lt;chr&gt;    &lt;chr&gt;     &lt;dbl&gt;   &lt;dbl&gt;    &lt;dbl&gt;   &lt;dbl&gt;   &lt;dbl&gt; &lt;dbl&gt;   &lt;dbl&gt;
 1 AFG   rural    Improv…   0.411   0.313 6.92e+ 0    4.19 8.66e-2     1 -25.7  
 2 AFG   urban    Improv…   0.832   0.804 6.00e+ 0   29.8  1.58e-3     1 -24.5  
 3 AGO   rural    Improv…   0.981   0.976 9.84e- 1  203.   1.40e-4     1  -7.20 
 4 AGO   urban    Improv…   0.658   0.573 5.91e+ 0    7.70 5.01e-2     1 -18.0  
 5 AIA   urban    Improv…   0.882   0.823 1.05e+ 0   14.9  6.09e-2     1  -4.49 
 6 ALB   rural    Improv…   0.578   0.525 4.26e+ 0   10.9  1.07e-2     1 -27.6  
 7 ALB   urban    Improv…   0.708   0.672 2.85e- 1   19.4  2.27e-3     1  -0.527
 8 AND   rural    Improv…   0.508   0.464 2.63e-14   11.4  6.22e-3     1 389.   
 9 AND   urban    Improv…   0.508   0.464 2.63e-14   11.4  6.22e-3     1 389.   
10 ARG   rural    Improv…   0.709   0.418 2.70e+ 0    2.43 3.63e-1     1  -5.59 
# … with 336 more rows, 5 more variables: AIC &lt;dbl&gt;, BIC &lt;dbl&gt;, deviance &lt;dbl&gt;,
#   df.residual &lt;int&gt;, nobs &lt;int&gt;, and abbreviated variable names ¹​residence,
#   ²​var_long, ³​r.squared, ⁴​adj.r.squared, ⁵​statistic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692 × 8
# Groups:   iso3, residence, var_long [346]
   iso3  residence var_long term         estimate std.error statistic  p.value
   &lt;chr&gt; &lt;chr&gt;     &lt;chr&gt;    &lt;chr&gt;           &lt;dbl&gt;     &lt;dbl&gt;     &lt;dbl&gt;    &lt;dbl&gt;
 1 AFG   rural     Improved (Intercept) -2150.    1068.         -2.01 0.0908  
 2 AFG   rural     Improved year            1.09     0.531       2.05 0.0866  
 3 AFG   urban     Improved (Intercept) -4981.     925.         -5.38 0.00169 
 4 AFG   urban     Improved year            2.51     0.460       5.45 0.00158 
 5 AGO   rural     Improved (Intercept) -2334.     165.        -14.1  0.000145
 6 AGO   rural     Improved year            1.17     0.0822     14.3  0.000140
 7 AGO   urban     Improved (Intercept) -2670.     991.         -2.69 0.0545  
 8 AGO   urban     Improved year            1.37     0.493       2.77 0.0501  
 9 AIA   urban     Improved (Intercept)  -847.     244.         -3.47 0.0738  
10 AIA   urban     Improved year            0.470    0.122       3.87 0.0609  
# … with 682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7,266 × 5
# Groups:   iso3, residence, var_long [346]
   iso3  residence var_long  year .fitted
   &lt;chr&gt; &lt;chr&gt;     &lt;chr&gt;    &lt;dbl&gt;   &lt;dbl&gt;
 1 AFG   rural     Improved  2000    24.4
 2 AFG   rural     Improved  2001    25.5
 3 AFG   rural     Improved  2002    26.6
 4 AFG   rural     Improved  2003    27.7
 5 AFG   rural     Improved  2004    28.8
 6 AFG   rural     Improved  2005    29.9
 7 AFG   rural     Improved  2006    31.0
 8 AFG   rural     Improved  2007    32.1
 9 AFG   rural     Improved  2008    33.1
10 AFG   rural     Improved  2009    34.2
# … with 7,256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s2 : The proportion of population that uses improved sanitation facilities connected to sewers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2,350 × 9
   source type    year var_short value iso3  var_long residence san_service_ch…¹
   &lt;chr&gt;  &lt;chr&gt;  &lt;dbl&gt; &lt;chr&gt;     &lt;dbl&gt; &lt;chr&gt; &lt;chr&gt;    &lt;chr&gt;     &lt;fct&gt;           
 1 MICS03 Survey  2003 s_sew_r    0.4  AFG   Sewer    rural     user interface  
 2 MICS11 Survey  2011 s_sew_r    2.2  AFG   Sewer    rural     user interface  
 3 ALCS14 Survey  2014 s_sew_r    0.4  AFG   Sewer    rural     user interface  
 4 DHS15  Survey  2015 s_sew_r    0.3  AFG   Sewer    rural     user interface  
 5 ALCS17 Survey  2017 s_sew_r    0.58 AFG   Sewer    rural     user interface  
 6 MICS03 Survey  2003 s_sew_u    8.2  AFG   Sewer    urban     user interface  
 7 MICS11 Survey  2011 s_sew_u    4.5  AFG   Sewer    urban     user interface  
 8 ALCS14 Survey  2014 s_sew_u   13.4  AFG   Sewer    urban     user interface  
 9 DHS15  Survey  2015 s_sew_u    9.9  AFG   Sewer    urban     user interface  
10 ALCS17 Survey  2017 s_sew_u    4.53 AFG   Sewer    urban     user interface  
# … with 2,340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322 × 4
# Groups:   iso3, residence, var_long [322]
   iso3  residence var_long      rsq
   &lt;chr&gt; &lt;chr&gt;     &lt;chr&gt;       &lt;dbl&gt;
 1 AFG   rural     Sewer    0.00466 
 2 AFG   urban     Sewer    0.000106
 3 AGO   rural     Sewer    0.00134 
 4 AGO   urban     Sewer    0.0426  
 5 AIA   urban     Sewer    0       
 6 ALB   rural     Sewer    0.955   
 7 ALB   urban     Sewer    0.635   
 8 AND   rural     Sewer    0.508   
 9 AND   urban     Sewer    0.508   
10 ARG   rural     Sewer    0.823   
# … with 312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322 × 15
# Groups:   iso3, residence, var_long [322]
   iso3  residence var_long r.squared adj.r…¹      sigma statis…²  p.value    df
   &lt;chr&gt; &lt;chr&gt;     &lt;chr&gt;        &lt;dbl&gt;   &lt;dbl&gt;      &lt;dbl&gt;    &lt;dbl&gt;    &lt;dbl&gt; &lt;dbl&gt;
 1 AFG   rural     Sewer     0.00466   -0.327   9.24e- 1  1.40e-2  9.13e-1     1
 2 AFG   urban     Sewer     0.000106  -0.333   4.36e+ 0  3.17e-4  9.87e-1     1
 3 AGO   rural     Sewer     0.00134   -0.332   1.26e+ 0  4.04e-3  9.53e-1     1
 4 AGO   urban     Sewer     0.0426    -0.277   6.39e+ 0  1.33e-1  7.39e-1     1
 5 AIA   urban     Sewer     0          0     NaN        NA       NA          NA
 6 ALB   rural     Sewer     0.955      0.948   3.76e+ 0  1.48e+2  5.77e-6     1
 7 ALB   urban     Sewer     0.635      0.582   1.25e+ 0  1.22e+1  1.02e-2     1
 8 AND   rural     Sewer     0.508      0.464   2.63e-14  1.14e+1  6.22e-3     1
 9 AND   urban     Sewer     0.508      0.464   2.63e-14  1.14e+1  6.22e-3     1
10 ARG   rural     Sewer     0.823      0.646   8.57e- 1  4.65e+0  2.77e-1     1
# … with 312 more rows, 6 more variables: logLik &lt;dbl&gt;, AIC &lt;dbl&gt;, BIC &lt;dbl&gt;,
#   deviance &lt;dbl&gt;, df.residual &lt;int&gt;, nobs &lt;int&gt;, and abbreviated variable
#   names ¹​adj.r.squared, ²​statistic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644 × 8
# Groups:   iso3, residence, var_long [322]
   iso3  residence var_long term         estimate std.error statistic p.value
   &lt;chr&gt; &lt;chr&gt;     &lt;chr&gt;    &lt;chr&gt;           &lt;dbl&gt;     &lt;dbl&gt;     &lt;dbl&gt;   &lt;dbl&gt;
 1 AFG   rural     Sewer    (Intercept)  20.9      170.       0.123     0.910
 2 AFG   rural     Sewer    year         -0.0100     0.0844  -0.119     0.913
 3 AFG   urban     Sewer    (Intercept)  -6.15     801.      -0.00767   0.994
 4 AFG   urban     Sewer    year          0.00708    0.398    0.0178    0.987
 5 AGO   rural     Sewer    (Intercept) -13.0      230.      -0.0567    0.958
 6 AGO   rural     Sewer    year          0.00728    0.115    0.0635    0.953
 7 AGO   urban     Sewer    (Intercept) 445.      1167.       0.381     0.728
 8 AGO   urban     Sewer    year         -0.212      0.581   -0.365     0.739
 9 AIA   urban     Sewer    (Intercept)   1.2      NaN      NaN       NaN    
10 AIA   urban     Sewer    year         NA         NA       NA        NA    
# … with 634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6,762 × 5
# Groups:   iso3, residence, var_long [322]
   iso3  residence var_long  year .fitted
   &lt;chr&gt; &lt;chr&gt;     &lt;chr&gt;    &lt;dbl&gt;   &lt;dbl&gt;
 1 AFG   rural     Sewer     2000   0.896
 2 AFG   rural     Sewer     2001   0.886
 3 AFG   rural     Sewer     2002   0.876
 4 AFG   rural     Sewer     2003   0.866
 5 AFG   rural     Sewer     2004   0.856
 6 AFG   rural     Sewer     2005   0.846
 7 AFG   rural     Sewer     2006   0.836
 8 AFG   rural     Sewer     2007   0.826
 9 AFG   rural     Sewer     2008   0.816
10 AFG   rural     Sewer     2009   0.806
# … with 6,752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s3 : The proportion of population that uses improved sanitation facilities connected to septic tanks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1,645 × 9
   source type    year var_short value iso3  var_long residence san_service_ch…¹
   &lt;chr&gt;  &lt;chr&gt;  &lt;dbl&gt; &lt;chr&gt;     &lt;dbl&gt; &lt;chr&gt; &lt;chr&gt;    &lt;chr&gt;     &lt;fct&gt;           
 1 MICS11 Survey  2011 s_sep_r    1    AFG   Septic   rural     user interface  
 2 ALCS14 Survey  2014 s_sep_r    1    AFG   Septic   rural     user interface  
 3 DHS15  Survey  2015 s_sep_r    3    AFG   Septic   rural     user interface  
 4 ALCS17 Survey  2017 s_sep_r    1.02 AFG   Septic   rural     user interface  
 5 MICS11 Survey  2011 s_sep_u   22.8  AFG   Septic   urban     user interface  
 6 ALCS14 Survey  2014 s_sep_u   21.7  AFG   Septic   urban     user interface  
 7 DHS15  Survey  2015 s_sep_u   34.9  AFG   Septic   urban     user interface  
 8 ALCS17 Survey  2017 s_sep_u   33.7  AFG   Septic   urban     user interface  
 9 MICS06 Survey  2006 s_sep_r   21.3  ALB   Septic   rural     user interface  
10 DHS09  Survey  2009 s_sep_r   24    ALB   Septic   rural     user interface  
# … with 1,635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301 × 4
# Groups:   iso3, residence, var_long [301]
   iso3  residence var_long    rsq
   &lt;chr&gt; &lt;chr&gt;     &lt;chr&gt;     &lt;dbl&gt;
 1 AFG   rural     Septic   0.0433
 2 AFG   urban     Septic   0.563 
 3 AGO   rural     Septic   0.724 
 4 AGO   urban     Septic   0.778 
 5 AIA   urban     Septic   0     
 6 ALB   rural     Septic   1     
 7 ALB   urban     Septic   1     
 8 ARG   rural     Septic   0.514 
 9 ARG   urban     Septic   0.185 
10 ARM   rural     Septic   0.916 
# … with 291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301 × 15
# Groups:   iso3, residence, var_long [301]
   iso3  reside…¹ var_l…² r.squ…³ adj.r.…⁴  sigma statis…⁵  p.value    df logLik
   &lt;chr&gt; &lt;chr&gt;    &lt;chr&gt;     &lt;dbl&gt;    &lt;dbl&gt;  &lt;dbl&gt;    &lt;dbl&gt;    &lt;dbl&gt; &lt;dbl&gt;  &lt;dbl&gt;
 1 AFG   rural    Septic   0.0433  -0.435    1.19   0.0905   0.792      1  -5.00
 2 AFG   urban    Septic   0.563    0.345    5.66   2.58     0.249      1 -11.2 
 3 AGO   rural    Septic   0.724    0.654    6.64  10.5      0.0318     1 -18.7 
 4 AGO   urban    Septic   0.778    0.722   14.3   14.0      0.0201     1 -23.3 
 5 AIA   urban    Septic   0        0      NaN     NA       NA         NA Inf   
 6 ALB   rural    Septic   1      NaN      NaN    NaN      NaN          1 Inf   
 7 ALB   urban    Septic   1      NaN      NaN    NaN      NaN          1 Inf   
 8 ARG   rural    Septic   0.514    0.0285   6.71   1.06     0.491      1  -8.32
 9 ARG   urban    Septic   0.185   -0.0189   2.10   0.907    0.395      1 -11.7 
10 ARM   rural    Septic   0.916    0.831    1.17  10.9      0.188      1  -3.08
# … with 291 more rows, 5 more variables: AIC &lt;dbl&gt;, BIC &lt;dbl&gt;, deviance &lt;dbl&gt;,
#   df.residual &lt;int&gt;, nobs &lt;int&gt;, and abbreviated variable names ¹​residence,
#   ²​var_long, ³​r.squared, ⁴​adj.r.squared, ⁵​statistic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602 × 8
# Groups:   iso3, residence, var_long [301]
   iso3  residence var_long term          estimate std.error statistic  p.value
   &lt;chr&gt; &lt;chr&gt;     &lt;chr&gt;    &lt;chr&gt;            &lt;dbl&gt;     &lt;dbl&gt;     &lt;dbl&gt;    &lt;dbl&gt;
 1 AFG   rural     Septic   (Intercept)  -166.       555.       -0.298   0.794 
 2 AFG   rural     Septic   year            0.0829     0.276     0.301   0.792 
 3 AFG   urban     Septic   (Intercept) -4199.      2632.       -1.60    0.252 
 4 AFG   urban     Septic   year            2.10       1.31      1.61    0.249 
 5 AGO   rural     Septic   (Intercept) -3593.      1114.       -3.22    0.0321
 6 AGO   rural     Septic   year            1.79       0.554     3.24    0.0318
 7 AGO   urban     Septic   (Intercept) -8956.      2406.       -3.72    0.0204
 8 AGO   urban     Septic   year            4.48       1.20      3.74    0.0201
 9 AIA   urban     Septic   (Intercept)    93.9      NaN       NaN     NaN     
10 AIA   urban     Septic   year           NA         NA        NA      NA     
# … with 592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6,321 × 5
# Groups:   iso3, residence, var_long [301]
   iso3  residence var_long  year .fitted
   &lt;chr&gt; &lt;chr&gt;     &lt;chr&gt;    &lt;dbl&gt;   &lt;dbl&gt;
 1 AFG   rural     Septic    2000   0.323
 2 AFG   rural     Septic    2001   0.406
 3 AFG   rural     Septic    2002   0.489
 4 AFG   rural     Septic    2003   0.572
 5 AFG   rural     Septic    2004   0.655
 6 AFG   rural     Septic    2005   0.738
 7 AFG   rural     Septic    2006   0.821
 8 AFG   rural     Septic    2007   0.904
 9 AFG   rural     Septic    2008   0.987
10 AFG   rural     Septic    2009   1.07 
# … with 6,311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s6: The proportion of population that uses no sanitation facilities(open defecation)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2,292 × 9
   source type    year var_short  value iso3  var_long        residence san_se…¹
   &lt;chr&gt;  &lt;chr&gt;  &lt;dbl&gt; &lt;chr&gt;      &lt;dbl&gt; &lt;chr&gt; &lt;chr&gt;           &lt;chr&gt;     &lt;fct&gt;   
 1 MICS03 Survey  2003 s_od_r    39.2   AFG   Open defecation rural     open de…
 2 NRVA03 Survey  2003 s_od_r    30.6   AFG   Open defecation rural     open de…
 3 NRVS05 Survey  2005 s_od_r    14.7   AFG   Open defecation rural     open de…
 4 NRVA08 Survey  2008 s_od_r    25.6   AFG   Open defecation rural     open de…
 5 MICS11 Survey  2011 s_od_r    21.3   AFG   Open defecation rural     open de…
 6 ALCS14 Survey  2014 s_od_r    24.8   AFG   Open defecation rural     open de…
 7 DHS15  Survey  2015 s_od_r    16.1   AFG   Open defecation rural     open de…
 8 ALCS17 Survey  2017 s_od_r    17.7   AFG   Open defecation rural     open de…
 9 MICS03 Survey  2003 s_od_u    12.8   AFG   Open defecation urban     open de…
10 NRVS05 Survey  2005 s_od_u     0.183 AFG   Open defecation urban     open de…
# … with 2,282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270 × 4
# Groups:   iso3, residence, var_long [270]
   iso3  residence var_long            rsq
   &lt;chr&gt; &lt;chr&gt;     &lt;chr&gt;             &lt;dbl&gt;
 1 AFG   rural     Open defecation   0.248
 2 AFG   urban     Open defecation   0.335
 3 AGO   rural     Open defecation   0.167
 4 AGO   urban     Open defecation   0.462
 5 AIA   urban     Open defecation   1    
 6 ALB   rural     Open defecation   0.165
 7 ALB   urban     Open defecation   0.423
 8 ARG   rural     Open defecation   0    
 9 ARG   urban     Open defecation   0.209
10 ARM   rural     Open defecation NaN    
# … with 260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270 × 15
# Groups:   iso3, residence, var_long [270]
   iso3  residence var_l…¹ r.squ…² adj.r.…³   sigma stati…⁴ p.value    df logLik
   &lt;chr&gt; &lt;chr&gt;     &lt;chr&gt;     &lt;dbl&gt;    &lt;dbl&gt;   &lt;dbl&gt;   &lt;dbl&gt;   &lt;dbl&gt; &lt;dbl&gt;  &lt;dbl&gt;
 1 AFG   rural     Open d…   0.248   0.0975   6.65    1.65    0.255     1 -22.0 
 2 AFG   urban     Open d…   0.335   0.202    4.12    2.52    0.173     1 -18.7 
 3 AGO   rural     Open d…   0.167  -0.111    9.02    0.602   0.495     1 -16.8 
 4 AGO   urban     Open d…   0.462   0.283    7.05    2.58    0.207     1 -15.6 
 5 AIA   urban     Open d…   1     NaN      NaN     NaN     NaN         1 Inf   
 6 ALB   rural     Open d…   0.165  -0.671    0.882   0.197   0.734     1  -2.23
 7 ALB   urban     Open d…   0.423  -0.153    0.258   0.734   0.549     1   1.46
 8 ARG   rural     Open d…   0       0      NaN      NA      NA        NA Inf   
 9 ARG   urban     Open d…   0.209  -0.0547   1.04    0.793   0.439     1  -6.01
10 ARM   rural     Open d… NaN     NaN        0     NaN     NaN         1 Inf   
# … with 260 more rows, 5 more variables: AIC &lt;dbl&gt;, BIC &lt;dbl&gt;, deviance &lt;dbl&gt;,
#   df.residual &lt;int&gt;, nobs &lt;int&gt;, and abbreviated variable names ¹​var_long,
#   ²​r.squared, ³​adj.r.squared, ⁴​statistic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540 × 8
# Groups:   iso3, residence, var_long [270]
   iso3  residence var_long        term        estimate std.er…¹ stati…² p.value
   &lt;chr&gt; &lt;chr&gt;     &lt;chr&gt;           &lt;chr&gt;          &lt;dbl&gt;    &lt;dbl&gt;   &lt;dbl&gt;   &lt;dbl&gt;
 1 AFG   rural     Open defecation (Intercept) 1347.    1032.      1.31    0.249
 2 AFG   rural     Open defecation year          -0.659    0.513  -1.28    0.255
 3 AFG   urban     Open defecation (Intercept) 1016.     639.      1.59    0.173
 4 AFG   urban     Open defecation year          -0.504    0.318  -1.59    0.173
 5 AGO   rural     Open defecation (Intercept) 1339.    1648.      0.813   0.476
 6 AGO   rural     Open defecation year          -0.636    0.820  -0.776   0.495
 7 AGO   urban     Open defecation (Intercept) 2079.    1288.      1.61    0.205
 8 AGO   urban     Open defecation year          -1.03     0.641  -1.61    0.207
 9 AIA   urban     Open defecation (Intercept)  260.     NaN     NaN     NaN    
10 AIA   urban     Open defecation year          -0.129  NaN     NaN     NaN    
# … with 530 more rows, and abbreviated variable names ¹​std.error, ²​statistic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5,670 × 5
# Groups:   iso3, residence, var_long [270]
   iso3  residence var_long         year .fitted
   &lt;chr&gt; &lt;chr&gt;     &lt;chr&gt;           &lt;dbl&gt;   &lt;dbl&gt;
 1 AFG   rural     Open defecation  2000    29.0
 2 AFG   rural     Open defecation  2001    28.4
 3 AFG   rural     Open defecation  2002    27.7
 4 AFG   rural     Open defecation  2003    27.1
 5 AFG   rural     Open defecation  2004    26.4
 6 AFG   rural     Open defecation  2005    25.7
 7 AFG   rural     Open defecation  2006    25.1
 8 AFG   rural     Open defecation  2007    24.4
 9 AFG   rural     Open defecation  2008    23.8
10 AFG   rural     Open defecation  2009    23.1
# … with 5,660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Plot using GAM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JMP Primary indicators: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s1 : The proportion of population that uses improved sanitation facilities</a:t>
            </a:r>
          </a:p>
          <a:p>
            <a:pPr lvl="0" indent="0" marL="0">
              <a:buNone/>
            </a:pPr>
            <a:r>
              <a:rPr/>
              <a:t>s2 : The proportion of population that uses improved sanitation facilities connected to sewers</a:t>
            </a:r>
          </a:p>
          <a:p>
            <a:pPr lvl="0" indent="0" marL="0">
              <a:buNone/>
            </a:pPr>
            <a:r>
              <a:rPr/>
              <a:t>s3 : The proportion of population that uses improved sanitation facilities connected to septic tanks</a:t>
            </a:r>
          </a:p>
          <a:p>
            <a:pPr lvl="0" indent="0" marL="0">
              <a:buNone/>
            </a:pPr>
            <a:r>
              <a:rPr/>
              <a:t>s6: The proportion of population that uses no sanitation facilities(open defecation)</a:t>
            </a:r>
          </a:p>
          <a:p>
            <a:pPr lvl="0" indent="0" marL="0">
              <a:buNone/>
            </a:pPr>
            <a:r>
              <a:rPr/>
              <a:t>Improved refers only to the type of facility used irrespective of whether the facilities are shared by more than one household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s1 : The proportion of population that uses improved sanitation facilities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227 × 2
# Groups:   iso3 [227]
   iso3      n
   &lt;chr&gt; &lt;int&gt;
 1 ABW       2
 2 AFG       8
 3 AGO       6
 4 AIA       4
 5 ALB      10
 6 AND      13
 7 ARE       3
 8 ARG       6
 9 ARM      17
10 ASM       3
# … with 217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3,330 × 9
   source type    year var_short value iso3  var_long residence san_service_ch…¹
   &lt;chr&gt;  &lt;chr&gt;  &lt;dbl&gt; &lt;chr&gt;     &lt;dbl&gt; &lt;chr&gt; &lt;chr&gt;    &lt;chr&gt;     &lt;fct&gt;           
 1 MICS03 Survey  2003 s_imp_r    26   AFG   Improved rural     user interface  
 2 NRVA03 Survey  2003 s_imp_r    28.6 AFG   Improved rural     user interface  
 3 NRVS05 Survey  2005 s_imp_r    31.2 AFG   Improved rural     user interface  
 4 NRVA08 Survey  2008 s_imp_r    30.1 AFG   Improved rural     user interface  
 5 MICS11 Survey  2011 s_imp_r    44.2 AFG   Improved rural     user interface  
 6 NRVA12 Survey  2012 s_imp_r    36.3 AFG   Improved rural     user interface  
 7 ALCS14 Survey  2014 s_imp_r    27   AFG   Improved rural     user interface  
 8 DHS15  Survey  2015 s_imp_r    48.0 AFG   Improved rural     user interface  
 9 ALCS17 Survey  2017 s_imp_r    43.8 AFG   Improved rural     user interface  
10 MICS03 Survey  2003 s_imp_u    44.2 AFG   Improved urban     user interface  
# … with 3,320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2,708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2,698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Mean estimates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988,697 × 5
# Groups:   iso3, residence, var_long [338]
   iso3  residence var_long  year .fitted
   &lt;chr&gt; &lt;chr&gt;     &lt;chr&gt;    &lt;dbl&gt;   &lt;dbl&gt;
 1 AFG   rural     Improved  2001    25.5
 2 AFG   rural     Improved  2002    26.6
 3 AFG   rural     Improved  2003    27.7
 4 AFG   rural     Improved  2004    28.8
 5 AFG   rural     Improved  2005    29.9
 6 AFG   rural     Improved  2006    31.0
 7 AFG   rural     Improved  2007    32.1
 8 AFG   rural     Improved  2008    33.1
 9 AFG   rural     Improved  2009    34.2
10 AFG   rural     Improved  2010    35.3
# … with 988,687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346 × 4
# Groups:   iso3, residence, var_long [346]
   iso3  residence var_long   rsq
   &lt;chr&gt; &lt;chr&gt;     &lt;chr&gt;    &lt;dbl&gt;
 1 AFG   rural     Improved 0.411
 2 AFG   urban     Improved 0.832
 3 AGO   rural     Improved 0.981
 4 AGO   urban     Improved 0.658
 5 AIA   urban     Improved 0.882
 6 ALB   rural     Improved 0.578
 7 ALB   urban     Improved 0.708
 8 AND   rural     Improved 0.508
 9 AND   urban     Improved 0.508
10 ARG   rural     Improved 0.709
# … with 336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346 × 15
# Groups:   iso3, residence, var_long [346]
   iso3  reside…¹ var_l…² r.squ…³ adj.r…⁴    sigma stati…⁵ p.value    df  logLik
   &lt;chr&gt; &lt;chr&gt;    &lt;chr&gt;     &lt;dbl&gt;   &lt;dbl&gt;    &lt;dbl&gt;   &lt;dbl&gt;   &lt;dbl&gt; &lt;dbl&gt;   &lt;dbl&gt;
 1 AFG   rural    Improv…   0.411   0.313 6.92e+ 0    4.19 8.66e-2     1 -25.7  
 2 AFG   urban    Improv…   0.832   0.804 6.00e+ 0   29.8  1.58e-3     1 -24.5  
 3 AGO   rural    Improv…   0.981   0.976 9.84e- 1  203.   1.40e-4     1  -7.20 
 4 AGO   urban    Improv…   0.658   0.573 5.91e+ 0    7.70 5.01e-2     1 -18.0  
 5 AIA   urban    Improv…   0.882   0.823 1.05e+ 0   14.9  6.09e-2     1  -4.49 
 6 ALB   rural    Improv…   0.578   0.525 4.26e+ 0   10.9  1.07e-2     1 -27.6  
 7 ALB   urban    Improv…   0.708   0.672 2.85e- 1   19.4  2.27e-3     1  -0.527
 8 AND   rural    Improv…   0.508   0.464 2.63e-14   11.4  6.22e-3     1 389.   
 9 AND   urban    Improv…   0.508   0.464 2.63e-14   11.4  6.22e-3     1 389.   
10 ARG   rural    Improv…   0.709   0.418 2.70e+ 0    2.43 3.63e-1     1  -5.59 
# … with 336 more rows, 5 more variables: AIC &lt;dbl&gt;, BIC &lt;dbl&gt;, deviance &lt;dbl&gt;,
#   df.residual &lt;int&gt;, nobs &lt;int&gt;, and abbreviated variable names ¹​residence,
#   ²​var_long, ³​r.squared, ⁴​adj.r.squared, ⁵​statistic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692 × 8
# Groups:   iso3, residence, var_long [346]
   iso3  residence var_long term         estimate std.error statistic  p.value
   &lt;chr&gt; &lt;chr&gt;     &lt;chr&gt;    &lt;chr&gt;           &lt;dbl&gt;     &lt;dbl&gt;     &lt;dbl&gt;    &lt;dbl&gt;
 1 AFG   rural     Improved (Intercept) -2150.    1068.         -2.01 0.0908  
 2 AFG   rural     Improved year            1.09     0.531       2.05 0.0866  
 3 AFG   urban     Improved (Intercept) -4981.     925.         -5.38 0.00169 
 4 AFG   urban     Improved year            2.51     0.460       5.45 0.00158 
 5 AGO   rural     Improved (Intercept) -2334.     165.        -14.1  0.000145
 6 AGO   rural     Improved year            1.17     0.0822     14.3  0.000140
 7 AGO   urban     Improved (Intercept) -2670.     991.         -2.69 0.0545  
 8 AGO   urban     Improved year            1.37     0.493       2.77 0.0501  
 9 AIA   urban     Improved (Intercept)  -847.     244.         -3.47 0.0738  
10 AIA   urban     Improved year            0.470    0.122       3.87 0.0609  
# … with 682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7,266 × 5
# Groups:   iso3, residence, var_long [346]
   iso3  residence var_long  year .fitted
   &lt;chr&gt; &lt;chr&gt;     &lt;chr&gt;    &lt;dbl&gt;   &lt;dbl&gt;
 1 AFG   rural     Improved  2000    24.4
 2 AFG   rural     Improved  2001    25.5
 3 AFG   rural     Improved  2002    26.6
 4 AFG   rural     Improved  2003    27.7
 5 AFG   rural     Improved  2004    28.8
 6 AFG   rural     Improved  2005    29.9
 7 AFG   rural     Improved  2006    31.0
 8 AFG   rural     Improved  2007    32.1
 9 AFG   rural     Improved  2008    33.1
10 AFG   rural     Improved  2009    34.2
# … with 7,256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s2 : The proportion of population that uses improved sanitation facilities connected to sewers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2,350 × 9
   source type    year var_short value iso3  var_long residence san_service_ch…¹
   &lt;chr&gt;  &lt;chr&gt;  &lt;dbl&gt; &lt;chr&gt;     &lt;dbl&gt; &lt;chr&gt; &lt;chr&gt;    &lt;chr&gt;     &lt;fct&gt;           
 1 MICS03 Survey  2003 s_sew_r    0.4  AFG   Sewer    rural     user interface  
 2 MICS11 Survey  2011 s_sew_r    2.2  AFG   Sewer    rural     user interface  
 3 ALCS14 Survey  2014 s_sew_r    0.4  AFG   Sewer    rural     user interface  
 4 DHS15  Survey  2015 s_sew_r    0.3  AFG   Sewer    rural     user interface  
 5 ALCS17 Survey  2017 s_sew_r    0.58 AFG   Sewer    rural     user interface  
 6 MICS03 Survey  2003 s_sew_u    8.2  AFG   Sewer    urban     user interface  
 7 MICS11 Survey  2011 s_sew_u    4.5  AFG   Sewer    urban     user interface  
 8 ALCS14 Survey  2014 s_sew_u   13.4  AFG   Sewer    urban     user interface  
 9 DHS15  Survey  2015 s_sew_u    9.9  AFG   Sewer    urban     user interface  
10 ALCS17 Survey  2017 s_sew_u    4.53 AFG   Sewer    urban     user interface  
# … with 2,340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322 × 4
# Groups:   iso3, residence, var_long [322]
   iso3  residence var_long      rsq
   &lt;chr&gt; &lt;chr&gt;     &lt;chr&gt;       &lt;dbl&gt;
 1 AFG   rural     Sewer    0.00466 
 2 AFG   urban     Sewer    0.000106
 3 AGO   rural     Sewer    0.00134 
 4 AGO   urban     Sewer    0.0426  
 5 AIA   urban     Sewer    0       
 6 ALB   rural     Sewer    0.955   
 7 ALB   urban     Sewer    0.635   
 8 AND   rural     Sewer    0.508   
 9 AND   urban     Sewer    0.508   
10 ARG   rural     Sewer    0.823   
# … with 312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322 × 15
# Groups:   iso3, residence, var_long [322]
   iso3  residence var_long r.squared adj.r…¹      sigma statis…²  p.value    df
   &lt;chr&gt; &lt;chr&gt;     &lt;chr&gt;        &lt;dbl&gt;   &lt;dbl&gt;      &lt;dbl&gt;    &lt;dbl&gt;    &lt;dbl&gt; &lt;dbl&gt;
 1 AFG   rural     Sewer     0.00466   -0.327   9.24e- 1  1.40e-2  9.13e-1     1
 2 AFG   urban     Sewer     0.000106  -0.333   4.36e+ 0  3.17e-4  9.87e-1     1
 3 AGO   rural     Sewer     0.00134   -0.332   1.26e+ 0  4.04e-3  9.53e-1     1
 4 AGO   urban     Sewer     0.0426    -0.277   6.39e+ 0  1.33e-1  7.39e-1     1
 5 AIA   urban     Sewer     0          0     NaN        NA       NA          NA
 6 ALB   rural     Sewer     0.955      0.948   3.76e+ 0  1.48e+2  5.77e-6     1
 7 ALB   urban     Sewer     0.635      0.582   1.25e+ 0  1.22e+1  1.02e-2     1
 8 AND   rural     Sewer     0.508      0.464   2.63e-14  1.14e+1  6.22e-3     1
 9 AND   urban     Sewer     0.508      0.464   2.63e-14  1.14e+1  6.22e-3     1
10 ARG   rural     Sewer     0.823      0.646   8.57e- 1  4.65e+0  2.77e-1     1
# … with 312 more rows, 6 more variables: logLik &lt;dbl&gt;, AIC &lt;dbl&gt;, BIC &lt;dbl&gt;,
#   deviance &lt;dbl&gt;, df.residual &lt;int&gt;, nobs &lt;int&gt;, and abbreviated variable
#   names ¹​adj.r.squared, ²​statistic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644 × 8
# Groups:   iso3, residence, var_long [322]
   iso3  residence var_long term         estimate std.error statistic p.value
   &lt;chr&gt; &lt;chr&gt;     &lt;chr&gt;    &lt;chr&gt;           &lt;dbl&gt;     &lt;dbl&gt;     &lt;dbl&gt;   &lt;dbl&gt;
 1 AFG   rural     Sewer    (Intercept)  20.9      170.       0.123     0.910
 2 AFG   rural     Sewer    year         -0.0100     0.0844  -0.119     0.913
 3 AFG   urban     Sewer    (Intercept)  -6.15     801.      -0.00767   0.994
 4 AFG   urban     Sewer    year          0.00708    0.398    0.0178    0.987
 5 AGO   rural     Sewer    (Intercept) -13.0      230.      -0.0567    0.958
 6 AGO   rural     Sewer    year          0.00728    0.115    0.0635    0.953
 7 AGO   urban     Sewer    (Intercept) 445.      1167.       0.381     0.728
 8 AGO   urban     Sewer    year         -0.212      0.581   -0.365     0.739
 9 AIA   urban     Sewer    (Intercept)   1.2      NaN      NaN       NaN    
10 AIA   urban     Sewer    year         NA         NA       NA        NA    
# … with 634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6,762 × 5
# Groups:   iso3, residence, var_long [322]
   iso3  residence var_long  year .fitted
   &lt;chr&gt; &lt;chr&gt;     &lt;chr&gt;    &lt;dbl&gt;   &lt;dbl&gt;
 1 AFG   rural     Sewer     2000   0.896
 2 AFG   rural     Sewer     2001   0.886
 3 AFG   rural     Sewer     2002   0.876
 4 AFG   rural     Sewer     2003   0.866
 5 AFG   rural     Sewer     2004   0.856
 6 AFG   rural     Sewer     2005   0.846
 7 AFG   rural     Sewer     2006   0.836
 8 AFG   rural     Sewer     2007   0.826
 9 AFG   rural     Sewer     2008   0.816
10 AFG   rural     Sewer     2009   0.806
# … with 6,752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s3 : The proportion of population that uses improved sanitation facilities connected to septic tanks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1,645 × 9
   source type    year var_short value iso3  var_long residence san_service_ch…¹
   &lt;chr&gt;  &lt;chr&gt;  &lt;dbl&gt; &lt;chr&gt;     &lt;dbl&gt; &lt;chr&gt; &lt;chr&gt;    &lt;chr&gt;     &lt;fct&gt;           
 1 MICS11 Survey  2011 s_sep_r    1    AFG   Septic   rural     user interface  
 2 ALCS14 Survey  2014 s_sep_r    1    AFG   Septic   rural     user interface  
 3 DHS15  Survey  2015 s_sep_r    3    AFG   Septic   rural     user interface  
 4 ALCS17 Survey  2017 s_sep_r    1.02 AFG   Septic   rural     user interface  
 5 MICS11 Survey  2011 s_sep_u   22.8  AFG   Septic   urban     user interface  
 6 ALCS14 Survey  2014 s_sep_u   21.7  AFG   Septic   urban     user interface  
 7 DHS15  Survey  2015 s_sep_u   34.9  AFG   Septic   urban     user interface  
 8 ALCS17 Survey  2017 s_sep_u   33.7  AFG   Septic   urban     user interface  
 9 MICS06 Survey  2006 s_sep_r   21.3  ALB   Septic   rural     user interface  
10 DHS09  Survey  2009 s_sep_r   24    ALB   Septic   rural     user interface  
# … with 1,635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301 × 4
# Groups:   iso3, residence, var_long [301]
   iso3  residence var_long    rsq
   &lt;chr&gt; &lt;chr&gt;     &lt;chr&gt;     &lt;dbl&gt;
 1 AFG   rural     Septic   0.0433
 2 AFG   urban     Septic   0.563 
 3 AGO   rural     Septic   0.724 
 4 AGO   urban     Septic   0.778 
 5 AIA   urban     Septic   0     
 6 ALB   rural     Septic   1     
 7 ALB   urban     Septic   1     
 8 ARG   rural     Septic   0.514 
 9 ARG   urban     Septic   0.185 
10 ARM   rural     Septic   0.916 
# … with 291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301 × 15
# Groups:   iso3, residence, var_long [301]
   iso3  reside…¹ var_l…² r.squ…³ adj.r.…⁴  sigma statis…⁵  p.value    df logLik
   &lt;chr&gt; &lt;chr&gt;    &lt;chr&gt;     &lt;dbl&gt;    &lt;dbl&gt;  &lt;dbl&gt;    &lt;dbl&gt;    &lt;dbl&gt; &lt;dbl&gt;  &lt;dbl&gt;
 1 AFG   rural    Septic   0.0433  -0.435    1.19   0.0905   0.792      1  -5.00
 2 AFG   urban    Septic   0.563    0.345    5.66   2.58     0.249      1 -11.2 
 3 AGO   rural    Septic   0.724    0.654    6.64  10.5      0.0318     1 -18.7 
 4 AGO   urban    Septic   0.778    0.722   14.3   14.0      0.0201     1 -23.3 
 5 AIA   urban    Septic   0        0      NaN     NA       NA         NA Inf   
 6 ALB   rural    Septic   1      NaN      NaN    NaN      NaN          1 Inf   
 7 ALB   urban    Septic   1      NaN      NaN    NaN      NaN          1 Inf   
 8 ARG   rural    Septic   0.514    0.0285   6.71   1.06     0.491      1  -8.32
 9 ARG   urban    Septic   0.185   -0.0189   2.10   0.907    0.395      1 -11.7 
10 ARM   rural    Septic   0.916    0.831    1.17  10.9      0.188      1  -3.08
# … with 291 more rows, 5 more variables: AIC &lt;dbl&gt;, BIC &lt;dbl&gt;, deviance &lt;dbl&gt;,
#   df.residual &lt;int&gt;, nobs &lt;int&gt;, and abbreviated variable names ¹​residence,
#   ²​var_long, ³​r.squared, ⁴​adj.r.squared, ⁵​statistic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602 × 8
# Groups:   iso3, residence, var_long [301]
   iso3  residence var_long term          estimate std.error statistic  p.value
   &lt;chr&gt; &lt;chr&gt;     &lt;chr&gt;    &lt;chr&gt;            &lt;dbl&gt;     &lt;dbl&gt;     &lt;dbl&gt;    &lt;dbl&gt;
 1 AFG   rural     Septic   (Intercept)  -166.       555.       -0.298   0.794 
 2 AFG   rural     Septic   year            0.0829     0.276     0.301   0.792 
 3 AFG   urban     Septic   (Intercept) -4199.      2632.       -1.60    0.252 
 4 AFG   urban     Septic   year            2.10       1.31      1.61    0.249 
 5 AGO   rural     Septic   (Intercept) -3593.      1114.       -3.22    0.0321
 6 AGO   rural     Septic   year            1.79       0.554     3.24    0.0318
 7 AGO   urban     Septic   (Intercept) -8956.      2406.       -3.72    0.0204
 8 AGO   urban     Septic   year            4.48       1.20      3.74    0.0201
 9 AIA   urban     Septic   (Intercept)    93.9      NaN       NaN     NaN     
10 AIA   urban     Septic   year           NA         NA        NA      NA     
# … with 592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6,321 × 5
# Groups:   iso3, residence, var_long [301]
   iso3  residence var_long  year .fitted
   &lt;chr&gt; &lt;chr&gt;     &lt;chr&gt;    &lt;dbl&gt;   &lt;dbl&gt;
 1 AFG   rural     Septic    2000   0.323
 2 AFG   rural     Septic    2001   0.406
 3 AFG   rural     Septic    2002   0.489
 4 AFG   rural     Septic    2003   0.572
 5 AFG   rural     Septic    2004   0.655
 6 AFG   rural     Septic    2005   0.738
 7 AFG   rural     Septic    2006   0.821
 8 AFG   rural     Septic    2007   0.904
 9 AFG   rural     Septic    2008   0.987
10 AFG   rural     Septic    2009   1.07 
# … with 6,311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s6: The proportion of population that uses no sanitation facilities(open defecation)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2,292 × 9
   source type    year var_short  value iso3  var_long        residence san_se…¹
   &lt;chr&gt;  &lt;chr&gt;  &lt;dbl&gt; &lt;chr&gt;      &lt;dbl&gt; &lt;chr&gt; &lt;chr&gt;           &lt;chr&gt;     &lt;fct&gt;   
 1 MICS03 Survey  2003 s_od_r    39.2   AFG   Open defecation rural     open de…
 2 NRVA03 Survey  2003 s_od_r    30.6   AFG   Open defecation rural     open de…
 3 NRVS05 Survey  2005 s_od_r    14.7   AFG   Open defecation rural     open de…
 4 NRVA08 Survey  2008 s_od_r    25.6   AFG   Open defecation rural     open de…
 5 MICS11 Survey  2011 s_od_r    21.3   AFG   Open defecation rural     open de…
 6 ALCS14 Survey  2014 s_od_r    24.8   AFG   Open defecation rural     open de…
 7 DHS15  Survey  2015 s_od_r    16.1   AFG   Open defecation rural     open de…
 8 ALCS17 Survey  2017 s_od_r    17.7   AFG   Open defecation rural     open de…
 9 MICS03 Survey  2003 s_od_u    12.8   AFG   Open defecation urban     open de…
10 NRVS05 Survey  2005 s_od_u     0.183 AFG   Open defecation urban     open de…
# … with 2,282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270 × 4
# Groups:   iso3, residence, var_long [270]
   iso3  residence var_long            rsq
   &lt;chr&gt; &lt;chr&gt;     &lt;chr&gt;             &lt;dbl&gt;
 1 AFG   rural     Open defecation   0.248
 2 AFG   urban     Open defecation   0.335
 3 AGO   rural     Open defecation   0.167
 4 AGO   urban     Open defecation   0.462
 5 AIA   urban     Open defecation   1    
 6 ALB   rural     Open defecation   0.165
 7 ALB   urban     Open defecation   0.423
 8 ARG   rural     Open defecation   0    
 9 ARG   urban     Open defecation   0.209
10 ARM   rural     Open defecation NaN    
# … with 260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270 × 15
# Groups:   iso3, residence, var_long [270]
   iso3  residence var_l…¹ r.squ…² adj.r.…³   sigma stati…⁴ p.value    df logLik
   &lt;chr&gt; &lt;chr&gt;     &lt;chr&gt;     &lt;dbl&gt;    &lt;dbl&gt;   &lt;dbl&gt;   &lt;dbl&gt;   &lt;dbl&gt; &lt;dbl&gt;  &lt;dbl&gt;
 1 AFG   rural     Open d…   0.248   0.0975   6.65    1.65    0.255     1 -22.0 
 2 AFG   urban     Open d…   0.335   0.202    4.12    2.52    0.173     1 -18.7 
 3 AGO   rural     Open d…   0.167  -0.111    9.02    0.602   0.495     1 -16.8 
 4 AGO   urban     Open d…   0.462   0.283    7.05    2.58    0.207     1 -15.6 
 5 AIA   urban     Open d…   1     NaN      NaN     NaN     NaN         1 Inf   
 6 ALB   rural     Open d…   0.165  -0.671    0.882   0.197   0.734     1  -2.23
 7 ALB   urban     Open d…   0.423  -0.153    0.258   0.734   0.549     1   1.46
 8 ARG   rural     Open d…   0       0      NaN      NA      NA        NA Inf   
 9 ARG   urban     Open d…   0.209  -0.0547   1.04    0.793   0.439     1  -6.01
10 ARM   rural     Open d… NaN     NaN        0     NaN     NaN         1 Inf   
# … with 260 more rows, 5 more variables: AIC &lt;dbl&gt;, BIC &lt;dbl&gt;, deviance &lt;dbl&gt;,
#   df.residual &lt;int&gt;, nobs &lt;int&gt;, and abbreviated variable names ¹​var_long,
#   ²​r.squared, ³​adj.r.squared, ⁴​statistic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540 × 8
# Groups:   iso3, residence, var_long [270]
   iso3  residence var_long        term        estimate std.er…¹ stati…² p.value
   &lt;chr&gt; &lt;chr&gt;     &lt;chr&gt;           &lt;chr&gt;          &lt;dbl&gt;    &lt;dbl&gt;   &lt;dbl&gt;   &lt;dbl&gt;
 1 AFG   rural     Open defecation (Intercept) 1347.    1032.      1.31    0.249
 2 AFG   rural     Open defecation year          -0.659    0.513  -1.28    0.255
 3 AFG   urban     Open defecation (Intercept) 1016.     639.      1.59    0.173
 4 AFG   urban     Open defecation year          -0.504    0.318  -1.59    0.173
 5 AGO   rural     Open defecation (Intercept) 1339.    1648.      0.813   0.476
 6 AGO   rural     Open defecation year          -0.636    0.820  -0.776   0.495
 7 AGO   urban     Open defecation (Intercept) 2079.    1288.      1.61    0.205
 8 AGO   urban     Open defecation year          -1.03     0.641  -1.61    0.207
 9 AIA   urban     Open defecation (Intercept)  260.     NaN     NaN     NaN    
10 AIA   urban     Open defecation year          -0.129  NaN     NaN     NaN    
# … with 530 more rows, and abbreviated variable names ¹​std.error, ²​statistic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5,670 × 5
# Groups:   iso3, residence, var_long [270]
   iso3  residence var_long         year .fitted
   &lt;chr&gt; &lt;chr&gt;     &lt;chr&gt;           &lt;dbl&gt;   &lt;dbl&gt;
 1 AFG   rural     Open defecation  2000    29.0
 2 AFG   rural     Open defecation  2001    28.4
 3 AFG   rural     Open defecation  2002    27.7
 4 AFG   rural     Open defecation  2003    27.1
 5 AFG   rural     Open defecation  2004    26.4
 6 AFG   rural     Open defecation  2005    25.7
 7 AFG   rural     Open defecation  2006    25.1
 8 AFG   rural     Open defecation  2007    24.4
 9 AFG   rural     Open defecation  2008    23.8
10 AFG   rural     Open defecation  2009    23.1
# … with 5,660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Plotting using LOESS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JMP Primary indicators: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s1 : The proportion of population that uses improved sanitation facilities</a:t>
            </a:r>
          </a:p>
          <a:p>
            <a:pPr lvl="0" indent="0" marL="0">
              <a:buNone/>
            </a:pPr>
            <a:r>
              <a:rPr/>
              <a:t>s2 : The proportion of population that uses improved sanitation facilities connected to sewers</a:t>
            </a:r>
          </a:p>
          <a:p>
            <a:pPr lvl="0" indent="0" marL="0">
              <a:buNone/>
            </a:pPr>
            <a:r>
              <a:rPr/>
              <a:t>s3 : The proportion of population that uses improved sanitation facilities connected to septic tanks</a:t>
            </a:r>
          </a:p>
          <a:p>
            <a:pPr lvl="0" indent="0" marL="0">
              <a:buNone/>
            </a:pPr>
            <a:r>
              <a:rPr/>
              <a:t>s6: The proportion of population that uses no sanitation facilities(open defecation)</a:t>
            </a:r>
          </a:p>
          <a:p>
            <a:pPr lvl="0" indent="0" marL="0">
              <a:buNone/>
            </a:pPr>
            <a:r>
              <a:rPr/>
              <a:t>Improved refers only to the type of facility used irrespective of whether the facilities are shared by more than one household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s1 : The proportion of population that uses improved sanitation facilities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227 × 2
# Groups:   iso3 [227]
   iso3      n
   &lt;chr&gt; &lt;int&gt;
 1 ABW       2
 2 AFG       8
 3 AGO       6
 4 AIA       4
 5 ALB      10
 6 AND      13
 7 ARE       3
 8 ARG       6
 9 ARM      17
10 ASM       3
# … with 217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3,330 × 9
   source type    year var_short value iso3  var_long residence san_service_ch…¹
   &lt;chr&gt;  &lt;chr&gt;  &lt;dbl&gt; &lt;chr&gt;     &lt;dbl&gt; &lt;chr&gt; &lt;chr&gt;    &lt;chr&gt;     &lt;fct&gt;           
 1 MICS03 Survey  2003 s_imp_r    26   AFG   Improved rural     user interface  
 2 NRVA03 Survey  2003 s_imp_r    28.6 AFG   Improved rural     user interface  
 3 NRVS05 Survey  2005 s_imp_r    31.2 AFG   Improved rural     user interface  
 4 NRVA08 Survey  2008 s_imp_r    30.1 AFG   Improved rural     user interface  
 5 MICS11 Survey  2011 s_imp_r    44.2 AFG   Improved rural     user interface  
 6 NRVA12 Survey  2012 s_imp_r    36.3 AFG   Improved rural     user interface  
 7 ALCS14 Survey  2014 s_imp_r    27   AFG   Improved rural     user interface  
 8 DHS15  Survey  2015 s_imp_r    48.0 AFG   Improved rural     user interface  
 9 ALCS17 Survey  2017 s_imp_r    43.8 AFG   Improved rural     user interface  
10 MICS03 Survey  2003 s_imp_u    44.2 AFG   Improved urban     user interface  
# … with 3,320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2,708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2,698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Mean estimates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988,697 × 5
# Groups:   iso3, residence, var_long [338]
   iso3  residence var_long  year .fitted
   &lt;chr&gt; &lt;chr&gt;     &lt;chr&gt;    &lt;dbl&gt;   &lt;dbl&gt;
 1 AFG   rural     Improved  2001    25.5
 2 AFG   rural     Improved  2002    26.6
 3 AFG   rural     Improved  2003    27.7
 4 AFG   rural     Improved  2004    28.8
 5 AFG   rural     Improved  2005    29.9
 6 AFG   rural     Improved  2006    31.0
 7 AFG   rural     Improved  2007    32.1
 8 AFG   rural     Improved  2008    33.1
 9 AFG   rural     Improved  2009    34.2
10 AFG   rural     Improved  2010    35.3
# … with 988,687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346 × 4
# Groups:   iso3, residence, var_long [346]
   iso3  residence var_long   rsq
   &lt;chr&gt; &lt;chr&gt;     &lt;chr&gt;    &lt;dbl&gt;
 1 AFG   rural     Improved 0.411
 2 AFG   urban     Improved 0.832
 3 AGO   rural     Improved 0.981
 4 AGO   urban     Improved 0.658
 5 AIA   urban     Improved 0.882
 6 ALB   rural     Improved 0.578
 7 ALB   urban     Improved 0.708
 8 AND   rural     Improved 0.508
 9 AND   urban     Improved 0.508
10 ARG   rural     Improved 0.709
# … with 336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346 × 15
# Groups:   iso3, residence, var_long [346]
   iso3  reside…¹ var_l…² r.squ…³ adj.r…⁴    sigma stati…⁵ p.value    df  logLik
   &lt;chr&gt; &lt;chr&gt;    &lt;chr&gt;     &lt;dbl&gt;   &lt;dbl&gt;    &lt;dbl&gt;   &lt;dbl&gt;   &lt;dbl&gt; &lt;dbl&gt;   &lt;dbl&gt;
 1 AFG   rural    Improv…   0.411   0.313 6.92e+ 0    4.19 8.66e-2     1 -25.7  
 2 AFG   urban    Improv…   0.832   0.804 6.00e+ 0   29.8  1.58e-3     1 -24.5  
 3 AGO   rural    Improv…   0.981   0.976 9.84e- 1  203.   1.40e-4     1  -7.20 
 4 AGO   urban    Improv…   0.658   0.573 5.91e+ 0    7.70 5.01e-2     1 -18.0  
 5 AIA   urban    Improv…   0.882   0.823 1.05e+ 0   14.9  6.09e-2     1  -4.49 
 6 ALB   rural    Improv…   0.578   0.525 4.26e+ 0   10.9  1.07e-2     1 -27.6  
 7 ALB   urban    Improv…   0.708   0.672 2.85e- 1   19.4  2.27e-3     1  -0.527
 8 AND   rural    Improv…   0.508   0.464 2.63e-14   11.4  6.22e-3     1 389.   
 9 AND   urban    Improv…   0.508   0.464 2.63e-14   11.4  6.22e-3     1 389.   
10 ARG   rural    Improv…   0.709   0.418 2.70e+ 0    2.43 3.63e-1     1  -5.59 
# … with 336 more rows, 5 more variables: AIC &lt;dbl&gt;, BIC &lt;dbl&gt;, deviance &lt;dbl&gt;,
#   df.residual &lt;int&gt;, nobs &lt;int&gt;, and abbreviated variable names ¹​residence,
#   ²​var_long, ³​r.squared, ⁴​adj.r.squared, ⁵​statistic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692 × 8
# Groups:   iso3, residence, var_long [346]
   iso3  residence var_long term         estimate std.error statistic  p.value
   &lt;chr&gt; &lt;chr&gt;     &lt;chr&gt;    &lt;chr&gt;           &lt;dbl&gt;     &lt;dbl&gt;     &lt;dbl&gt;    &lt;dbl&gt;
 1 AFG   rural     Improved (Intercept) -2150.    1068.         -2.01 0.0908  
 2 AFG   rural     Improved year            1.09     0.531       2.05 0.0866  
 3 AFG   urban     Improved (Intercept) -4981.     925.         -5.38 0.00169 
 4 AFG   urban     Improved year            2.51     0.460       5.45 0.00158 
 5 AGO   rural     Improved (Intercept) -2334.     165.        -14.1  0.000145
 6 AGO   rural     Improved year            1.17     0.0822     14.3  0.000140
 7 AGO   urban     Improved (Intercept) -2670.     991.         -2.69 0.0545  
 8 AGO   urban     Improved year            1.37     0.493       2.77 0.0501  
 9 AIA   urban     Improved (Intercept)  -847.     244.         -3.47 0.0738  
10 AIA   urban     Improved year            0.470    0.122       3.87 0.0609  
# … with 682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7,266 × 5
# Groups:   iso3, residence, var_long [346]
   iso3  residence var_long  year .fitted
   &lt;chr&gt; &lt;chr&gt;     &lt;chr&gt;    &lt;dbl&gt;   &lt;dbl&gt;
 1 AFG   rural     Improved  2000    24.4
 2 AFG   rural     Improved  2001    25.5
 3 AFG   rural     Improved  2002    26.6
 4 AFG   rural     Improved  2003    27.7
 5 AFG   rural     Improved  2004    28.8
 6 AFG   rural     Improved  2005    29.9
 7 AFG   rural     Improved  2006    31.0
 8 AFG   rural     Improved  2007    32.1
 9 AFG   rural     Improved  2008    33.1
10 AFG   rural     Improved  2009    34.2
# … with 7,256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s2 : The proportion of population that uses improved sanitation facilities connected to sewers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2,350 × 9
   source type    year var_short value iso3  var_long residence san_service_ch…¹
   &lt;chr&gt;  &lt;chr&gt;  &lt;dbl&gt; &lt;chr&gt;     &lt;dbl&gt; &lt;chr&gt; &lt;chr&gt;    &lt;chr&gt;     &lt;fct&gt;           
 1 MICS03 Survey  2003 s_sew_r    0.4  AFG   Sewer    rural     user interface  
 2 MICS11 Survey  2011 s_sew_r    2.2  AFG   Sewer    rural     user interface  
 3 ALCS14 Survey  2014 s_sew_r    0.4  AFG   Sewer    rural     user interface  
 4 DHS15  Survey  2015 s_sew_r    0.3  AFG   Sewer    rural     user interface  
 5 ALCS17 Survey  2017 s_sew_r    0.58 AFG   Sewer    rural     user interface  
 6 MICS03 Survey  2003 s_sew_u    8.2  AFG   Sewer    urban     user interface  
 7 MICS11 Survey  2011 s_sew_u    4.5  AFG   Sewer    urban     user interface  
 8 ALCS14 Survey  2014 s_sew_u   13.4  AFG   Sewer    urban     user interface  
 9 DHS15  Survey  2015 s_sew_u    9.9  AFG   Sewer    urban     user interface  
10 ALCS17 Survey  2017 s_sew_u    4.53 AFG   Sewer    urban     user interface  
# … with 2,340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322 × 4
# Groups:   iso3, residence, var_long [322]
   iso3  residence var_long      rsq
   &lt;chr&gt; &lt;chr&gt;     &lt;chr&gt;       &lt;dbl&gt;
 1 AFG   rural     Sewer    0.00466 
 2 AFG   urban     Sewer    0.000106
 3 AGO   rural     Sewer    0.00134 
 4 AGO   urban     Sewer    0.0426  
 5 AIA   urban     Sewer    0       
 6 ALB   rural     Sewer    0.955   
 7 ALB   urban     Sewer    0.635   
 8 AND   rural     Sewer    0.508   
 9 AND   urban     Sewer    0.508   
10 ARG   rural     Sewer    0.823   
# … with 312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322 × 15
# Groups:   iso3, residence, var_long [322]
   iso3  residence var_long r.squared adj.r…¹      sigma statis…²  p.value    df
   &lt;chr&gt; &lt;chr&gt;     &lt;chr&gt;        &lt;dbl&gt;   &lt;dbl&gt;      &lt;dbl&gt;    &lt;dbl&gt;    &lt;dbl&gt; &lt;dbl&gt;
 1 AFG   rural     Sewer     0.00466   -0.327   9.24e- 1  1.40e-2  9.13e-1     1
 2 AFG   urban     Sewer     0.000106  -0.333   4.36e+ 0  3.17e-4  9.87e-1     1
 3 AGO   rural     Sewer     0.00134   -0.332   1.26e+ 0  4.04e-3  9.53e-1     1
 4 AGO   urban     Sewer     0.0426    -0.277   6.39e+ 0  1.33e-1  7.39e-1     1
 5 AIA   urban     Sewer     0          0     NaN        NA       NA          NA
 6 ALB   rural     Sewer     0.955      0.948   3.76e+ 0  1.48e+2  5.77e-6     1
 7 ALB   urban     Sewer     0.635      0.582   1.25e+ 0  1.22e+1  1.02e-2     1
 8 AND   rural     Sewer     0.508      0.464   2.63e-14  1.14e+1  6.22e-3     1
 9 AND   urban     Sewer     0.508      0.464   2.63e-14  1.14e+1  6.22e-3     1
10 ARG   rural     Sewer     0.823      0.646   8.57e- 1  4.65e+0  2.77e-1     1
# … with 312 more rows, 6 more variables: logLik &lt;dbl&gt;, AIC &lt;dbl&gt;, BIC &lt;dbl&gt;,
#   deviance &lt;dbl&gt;, df.residual &lt;int&gt;, nobs &lt;int&gt;, and abbreviated variable
#   names ¹​adj.r.squared, ²​statistic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644 × 8
# Groups:   iso3, residence, var_long [322]
   iso3  residence var_long term         estimate std.error statistic p.value
   &lt;chr&gt; &lt;chr&gt;     &lt;chr&gt;    &lt;chr&gt;           &lt;dbl&gt;     &lt;dbl&gt;     &lt;dbl&gt;   &lt;dbl&gt;
 1 AFG   rural     Sewer    (Intercept)  20.9      170.       0.123     0.910
 2 AFG   rural     Sewer    year         -0.0100     0.0844  -0.119     0.913
 3 AFG   urban     Sewer    (Intercept)  -6.15     801.      -0.00767   0.994
 4 AFG   urban     Sewer    year          0.00708    0.398    0.0178    0.987
 5 AGO   rural     Sewer    (Intercept) -13.0      230.      -0.0567    0.958
 6 AGO   rural     Sewer    year          0.00728    0.115    0.0635    0.953
 7 AGO   urban     Sewer    (Intercept) 445.      1167.       0.381     0.728
 8 AGO   urban     Sewer    year         -0.212      0.581   -0.365     0.739
 9 AIA   urban     Sewer    (Intercept)   1.2      NaN      NaN       NaN    
10 AIA   urban     Sewer    year         NA         NA       NA        NA    
# … with 634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6,762 × 5
# Groups:   iso3, residence, var_long [322]
   iso3  residence var_long  year .fitted
   &lt;chr&gt; &lt;chr&gt;     &lt;chr&gt;    &lt;dbl&gt;   &lt;dbl&gt;
 1 AFG   rural     Sewer     2000   0.896
 2 AFG   rural     Sewer     2001   0.886
 3 AFG   rural     Sewer     2002   0.876
 4 AFG   rural     Sewer     2003   0.866
 5 AFG   rural     Sewer     2004   0.856
 6 AFG   rural     Sewer     2005   0.846
 7 AFG   rural     Sewer     2006   0.836
 8 AFG   rural     Sewer     2007   0.826
 9 AFG   rural     Sewer     2008   0.816
10 AFG   rural     Sewer     2009   0.806
# … with 6,752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s3 : The proportion of population that uses improved sanitation facilities connected to septic tanks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1,645 × 9
   source type    year var_short value iso3  var_long residence san_service_ch…¹
   &lt;chr&gt;  &lt;chr&gt;  &lt;dbl&gt; &lt;chr&gt;     &lt;dbl&gt; &lt;chr&gt; &lt;chr&gt;    &lt;chr&gt;     &lt;fct&gt;           
 1 MICS11 Survey  2011 s_sep_r    1    AFG   Septic   rural     user interface  
 2 ALCS14 Survey  2014 s_sep_r    1    AFG   Septic   rural     user interface  
 3 DHS15  Survey  2015 s_sep_r    3    AFG   Septic   rural     user interface  
 4 ALCS17 Survey  2017 s_sep_r    1.02 AFG   Septic   rural     user interface  
 5 MICS11 Survey  2011 s_sep_u   22.8  AFG   Septic   urban     user interface  
 6 ALCS14 Survey  2014 s_sep_u   21.7  AFG   Septic   urban     user interface  
 7 DHS15  Survey  2015 s_sep_u   34.9  AFG   Septic   urban     user interface  
 8 ALCS17 Survey  2017 s_sep_u   33.7  AFG   Septic   urban     user interface  
 9 MICS06 Survey  2006 s_sep_r   21.3  ALB   Septic   rural     user interface  
10 DHS09  Survey  2009 s_sep_r   24    ALB   Septic   rural     user interface  
# … with 1,635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301 × 4
# Groups:   iso3, residence, var_long [301]
   iso3  residence var_long    rsq
   &lt;chr&gt; &lt;chr&gt;     &lt;chr&gt;     &lt;dbl&gt;
 1 AFG   rural     Septic   0.0433
 2 AFG   urban     Septic   0.563 
 3 AGO   rural     Septic   0.724 
 4 AGO   urban     Septic   0.778 
 5 AIA   urban     Septic   0     
 6 ALB   rural     Septic   1     
 7 ALB   urban     Septic   1     
 8 ARG   rural     Septic   0.514 
 9 ARG   urban     Septic   0.185 
10 ARM   rural     Septic   0.916 
# … with 291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301 × 15
# Groups:   iso3, residence, var_long [301]
   iso3  reside…¹ var_l…² r.squ…³ adj.r.…⁴  sigma statis…⁵  p.value    df logLik
   &lt;chr&gt; &lt;chr&gt;    &lt;chr&gt;     &lt;dbl&gt;    &lt;dbl&gt;  &lt;dbl&gt;    &lt;dbl&gt;    &lt;dbl&gt; &lt;dbl&gt;  &lt;dbl&gt;
 1 AFG   rural    Septic   0.0433  -0.435    1.19   0.0905   0.792      1  -5.00
 2 AFG   urban    Septic   0.563    0.345    5.66   2.58     0.249      1 -11.2 
 3 AGO   rural    Septic   0.724    0.654    6.64  10.5      0.0318     1 -18.7 
 4 AGO   urban    Septic   0.778    0.722   14.3   14.0      0.0201     1 -23.3 
 5 AIA   urban    Septic   0        0      NaN     NA       NA         NA Inf   
 6 ALB   rural    Septic   1      NaN      NaN    NaN      NaN          1 Inf   
 7 ALB   urban    Septic   1      NaN      NaN    NaN      NaN          1 Inf   
 8 ARG   rural    Septic   0.514    0.0285   6.71   1.06     0.491      1  -8.32
 9 ARG   urban    Septic   0.185   -0.0189   2.10   0.907    0.395      1 -11.7 
10 ARM   rural    Septic   0.916    0.831    1.17  10.9      0.188      1  -3.08
# … with 291 more rows, 5 more variables: AIC &lt;dbl&gt;, BIC &lt;dbl&gt;, deviance &lt;dbl&gt;,
#   df.residual &lt;int&gt;, nobs &lt;int&gt;, and abbreviated variable names ¹​residence,
#   ²​var_long, ³​r.squared, ⁴​adj.r.squared, ⁵​statistic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602 × 8
# Groups:   iso3, residence, var_long [301]
   iso3  residence var_long term          estimate std.error statistic  p.value
   &lt;chr&gt; &lt;chr&gt;     &lt;chr&gt;    &lt;chr&gt;            &lt;dbl&gt;     &lt;dbl&gt;     &lt;dbl&gt;    &lt;dbl&gt;
 1 AFG   rural     Septic   (Intercept)  -166.       555.       -0.298   0.794 
 2 AFG   rural     Septic   year            0.0829     0.276     0.301   0.792 
 3 AFG   urban     Septic   (Intercept) -4199.      2632.       -1.60    0.252 
 4 AFG   urban     Septic   year            2.10       1.31      1.61    0.249 
 5 AGO   rural     Septic   (Intercept) -3593.      1114.       -3.22    0.0321
 6 AGO   rural     Septic   year            1.79       0.554     3.24    0.0318
 7 AGO   urban     Septic   (Intercept) -8956.      2406.       -3.72    0.0204
 8 AGO   urban     Septic   year            4.48       1.20      3.74    0.0201
 9 AIA   urban     Septic   (Intercept)    93.9      NaN       NaN     NaN     
10 AIA   urban     Septic   year           NA         NA        NA      NA     
# … with 592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6,321 × 5
# Groups:   iso3, residence, var_long [301]
   iso3  residence var_long  year .fitted
   &lt;chr&gt; &lt;chr&gt;     &lt;chr&gt;    &lt;dbl&gt;   &lt;dbl&gt;
 1 AFG   rural     Septic    2000   0.323
 2 AFG   rural     Septic    2001   0.406
 3 AFG   rural     Septic    2002   0.489
 4 AFG   rural     Septic    2003   0.572
 5 AFG   rural     Septic    2004   0.655
 6 AFG   rural     Septic    2005   0.738
 7 AFG   rural     Septic    2006   0.821
 8 AFG   rural     Septic    2007   0.904
 9 AFG   rural     Septic    2008   0.987
10 AFG   rural     Septic    2009   1.07 
# … with 6,311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s6: The proportion of population that uses no sanitation facilities(open defecation)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2,292 × 9
   source type    year var_short  value iso3  var_long        residence san_se…¹
   &lt;chr&gt;  &lt;chr&gt;  &lt;dbl&gt; &lt;chr&gt;      &lt;dbl&gt; &lt;chr&gt; &lt;chr&gt;           &lt;chr&gt;     &lt;fct&gt;   
 1 MICS03 Survey  2003 s_od_r    39.2   AFG   Open defecation rural     open de…
 2 NRVA03 Survey  2003 s_od_r    30.6   AFG   Open defecation rural     open de…
 3 NRVS05 Survey  2005 s_od_r    14.7   AFG   Open defecation rural     open de…
 4 NRVA08 Survey  2008 s_od_r    25.6   AFG   Open defecation rural     open de…
 5 MICS11 Survey  2011 s_od_r    21.3   AFG   Open defecation rural     open de…
 6 ALCS14 Survey  2014 s_od_r    24.8   AFG   Open defecation rural     open de…
 7 DHS15  Survey  2015 s_od_r    16.1   AFG   Open defecation rural     open de…
 8 ALCS17 Survey  2017 s_od_r    17.7   AFG   Open defecation rural     open de…
 9 MICS03 Survey  2003 s_od_u    12.8   AFG   Open defecation urban     open de…
10 NRVS05 Survey  2005 s_od_u     0.183 AFG   Open defecation urban     open de…
# … with 2,282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270 × 4
# Groups:   iso3, residence, var_long [270]
   iso3  residence var_long            rsq
   &lt;chr&gt; &lt;chr&gt;     &lt;chr&gt;             &lt;dbl&gt;
 1 AFG   rural     Open defecation   0.248
 2 AFG   urban     Open defecation   0.335
 3 AGO   rural     Open defecation   0.167
 4 AGO   urban     Open defecation   0.462
 5 AIA   urban     Open defecation   1    
 6 ALB   rural     Open defecation   0.165
 7 ALB   urban     Open defecation   0.423
 8 ARG   rural     Open defecation   0    
 9 ARG   urban     Open defecation   0.209
10 ARM   rural     Open defecation NaN    
# … with 260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270 × 15
# Groups:   iso3, residence, var_long [270]
   iso3  residence var_l…¹ r.squ…² adj.r.…³   sigma stati…⁴ p.value    df logLik
   &lt;chr&gt; &lt;chr&gt;     &lt;chr&gt;     &lt;dbl&gt;    &lt;dbl&gt;   &lt;dbl&gt;   &lt;dbl&gt;   &lt;dbl&gt; &lt;dbl&gt;  &lt;dbl&gt;
 1 AFG   rural     Open d…   0.248   0.0975   6.65    1.65    0.255     1 -22.0 
 2 AFG   urban     Open d…   0.335   0.202    4.12    2.52    0.173     1 -18.7 
 3 AGO   rural     Open d…   0.167  -0.111    9.02    0.602   0.495     1 -16.8 
 4 AGO   urban     Open d…   0.462   0.283    7.05    2.58    0.207     1 -15.6 
 5 AIA   urban     Open d…   1     NaN      NaN     NaN     NaN         1 Inf   
 6 ALB   rural     Open d…   0.165  -0.671    0.882   0.197   0.734     1  -2.23
 7 ALB   urban     Open d…   0.423  -0.153    0.258   0.734   0.549     1   1.46
 8 ARG   rural     Open d…   0       0      NaN      NA      NA        NA Inf   
 9 ARG   urban     Open d…   0.209  -0.0547   1.04    0.793   0.439     1  -6.01
10 ARM   rural     Open d… NaN     NaN        0     NaN     NaN         1 Inf   
# … with 260 more rows, 5 more variables: AIC &lt;dbl&gt;, BIC &lt;dbl&gt;, deviance &lt;dbl&gt;,
#   df.residual &lt;int&gt;, nobs &lt;int&gt;, and abbreviated variable names ¹​var_long,
#   ²​r.squared, ³​adj.r.squared, ⁴​statistic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540 × 8
# Groups:   iso3, residence, var_long [270]
   iso3  residence var_long        term        estimate std.er…¹ stati…² p.value
   &lt;chr&gt; &lt;chr&gt;     &lt;chr&gt;           &lt;chr&gt;          &lt;dbl&gt;    &lt;dbl&gt;   &lt;dbl&gt;   &lt;dbl&gt;
 1 AFG   rural     Open defecation (Intercept) 1347.    1032.      1.31    0.249
 2 AFG   rural     Open defecation year          -0.659    0.513  -1.28    0.255
 3 AFG   urban     Open defecation (Intercept) 1016.     639.      1.59    0.173
 4 AFG   urban     Open defecation year          -0.504    0.318  -1.59    0.173
 5 AGO   rural     Open defecation (Intercept) 1339.    1648.      0.813   0.476
 6 AGO   rural     Open defecation year          -0.636    0.820  -0.776   0.495
 7 AGO   urban     Open defecation (Intercept) 2079.    1288.      1.61    0.205
 8 AGO   urban     Open defecation year          -1.03     0.641  -1.61    0.207
 9 AIA   urban     Open defecation (Intercept)  260.     NaN     NaN     NaN    
10 AIA   urban     Open defecation year          -0.129  NaN     NaN     NaN    
# … with 530 more rows, and abbreviated variable names ¹​std.error, ²​statistic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5,670 × 5
# Groups:   iso3, residence, var_long [270]
   iso3  residence var_long         year .fitted
   &lt;chr&gt; &lt;chr&gt;     &lt;chr&gt;           &lt;dbl&gt;   &lt;dbl&gt;
 1 AFG   rural     Open defecation  2000    29.0
 2 AFG   rural     Open defecation  2001    28.4
 3 AFG   rural     Open defecation  2002    27.7
 4 AFG   rural     Open defecation  2003    27.1
 5 AFG   rural     Open defecation  2004    26.4
 6 AFG   rural     Open defecation  2005    25.7
 7 AFG   rural     Open defecation  2006    25.1
 8 AFG   rural     Open defecation  2007    24.4
 9 AFG   rural     Open defecation  2008    23.8
10 AFG   rural     Open defecation  2009    23.1
# … with 5,660 more rows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988,697 × 5
# Groups:   iso3, residence, var_long [338]
   iso3  residence var_long  year .fitted
   &lt;chr&gt; &lt;chr&gt;     &lt;chr&gt;    &lt;dbl&gt;   &lt;dbl&gt;
 1 AFG   rural     Improved  2001    25.5
 2 AFG   rural     Improved  2002    26.6
 3 AFG   rural     Improved  2003    27.7
 4 AFG   rural     Improved  2004    28.8
 5 AFG   rural     Improved  2005    29.9
 6 AFG   rural     Improved  2006    31.0
 7 AFG   rural     Improved  2007    32.1
 8 AFG   rural     Improved  2008    33.1
 9 AFG   rural     Improved  2009    34.2
10 AFG   rural     Improved  2010    35.3
# … with 988,687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346 × 4
# Groups:   iso3, residence, var_long [346]
   iso3  residence var_long   rsq
   &lt;chr&gt; &lt;chr&gt;     &lt;chr&gt;    &lt;dbl&gt;
 1 AFG   rural     Improved 0.411
 2 AFG   urban     Improved 0.832
 3 AGO   rural     Improved 0.981
 4 AGO   urban     Improved 0.658
 5 AIA   urban     Improved 0.882
 6 ALB   rural     Improved 0.578
 7 ALB   urban     Improved 0.708
 8 AND   rural     Improved 0.508
 9 AND   urban     Improved 0.508
10 ARG   rural     Improved 0.709
# … with 336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346 × 15
# Groups:   iso3, residence, var_long [346]
   iso3  reside…¹ var_l…² r.squ…³ adj.r…⁴    sigma stati…⁵ p.value    df  logLik
   &lt;chr&gt; &lt;chr&gt;    &lt;chr&gt;     &lt;dbl&gt;   &lt;dbl&gt;    &lt;dbl&gt;   &lt;dbl&gt;   &lt;dbl&gt; &lt;dbl&gt;   &lt;dbl&gt;
 1 AFG   rural    Improv…   0.411   0.313 6.92e+ 0    4.19 8.66e-2     1 -25.7  
 2 AFG   urban    Improv…   0.832   0.804 6.00e+ 0   29.8  1.58e-3     1 -24.5  
 3 AGO   rural    Improv…   0.981   0.976 9.84e- 1  203.   1.40e-4     1  -7.20 
 4 AGO   urban    Improv…   0.658   0.573 5.91e+ 0    7.70 5.01e-2     1 -18.0  
 5 AIA   urban    Improv…   0.882   0.823 1.05e+ 0   14.9  6.09e-2     1  -4.49 
 6 ALB   rural    Improv…   0.578   0.525 4.26e+ 0   10.9  1.07e-2     1 -27.6  
 7 ALB   urban    Improv…   0.708   0.672 2.85e- 1   19.4  2.27e-3     1  -0.527
 8 AND   rural    Improv…   0.508   0.464 2.63e-14   11.4  6.22e-3     1 389.   
 9 AND   urban    Improv…   0.508   0.464 2.63e-14   11.4  6.22e-3     1 389.   
10 ARG   rural    Improv…   0.709   0.418 2.70e+ 0    2.43 3.63e-1     1  -5.59 
# … with 336 more rows, 5 more variables: AIC &lt;dbl&gt;, BIC &lt;dbl&gt;, deviance &lt;dbl&gt;,
#   df.residual &lt;int&gt;, nobs &lt;int&gt;, and abbreviated variable names ¹​residence,
#   ²​var_long, ³​r.squared, ⁴​adj.r.squared, ⁵​statistic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692 × 8
# Groups:   iso3, residence, var_long [346]
   iso3  residence var_long term         estimate std.error statistic  p.value
   &lt;chr&gt; &lt;chr&gt;     &lt;chr&gt;    &lt;chr&gt;           &lt;dbl&gt;     &lt;dbl&gt;     &lt;dbl&gt;    &lt;dbl&gt;
 1 AFG   rural     Improved (Intercept) -2150.    1068.         -2.01 0.0908  
 2 AFG   rural     Improved year            1.09     0.531       2.05 0.0866  
 3 AFG   urban     Improved (Intercept) -4981.     925.         -5.38 0.00169 
 4 AFG   urban     Improved year            2.51     0.460       5.45 0.00158 
 5 AGO   rural     Improved (Intercept) -2334.     165.        -14.1  0.000145
 6 AGO   rural     Improved year            1.17     0.0822     14.3  0.000140
 7 AGO   urban     Improved (Intercept) -2670.     991.         -2.69 0.0545  
 8 AGO   urban     Improved year            1.37     0.493       2.77 0.0501  
 9 AIA   urban     Improved (Intercept)  -847.     244.         -3.47 0.0738  
10 AIA   urban     Improved year            0.470    0.122       3.87 0.0609  
# … with 682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7,266 × 5
# Groups:   iso3, residence, var_long [346]
   iso3  residence var_long  year .fitted
   &lt;chr&gt; &lt;chr&gt;     &lt;chr&gt;    &lt;dbl&gt;   &lt;dbl&gt;
 1 AFG   rural     Improved  2000    24.4
 2 AFG   rural     Improved  2001    25.5
 3 AFG   rural     Improved  2002    26.6
 4 AFG   rural     Improved  2003    27.7
 5 AFG   rural     Improved  2004    28.8
 6 AFG   rural     Improved  2005    29.9
 7 AFG   rural     Improved  2006    31.0
 8 AFG   rural     Improved  2007    32.1
 9 AFG   rural     Improved  2008    33.1
10 AFG   rural     Improved  2009    34.2
# … with 7,256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s2 : The proportion of population that uses improved sanitation facilities connected to sewers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2,350 × 9
   source type    year var_short value iso3  var_long residence san_service_ch…¹
   &lt;chr&gt;  &lt;chr&gt;  &lt;dbl&gt; &lt;chr&gt;     &lt;dbl&gt; &lt;chr&gt; &lt;chr&gt;    &lt;chr&gt;     &lt;fct&gt;           
 1 MICS03 Survey  2003 s_sew_r    0.4  AFG   Sewer    rural     user interface  
 2 MICS11 Survey  2011 s_sew_r    2.2  AFG   Sewer    rural     user interface  
 3 ALCS14 Survey  2014 s_sew_r    0.4  AFG   Sewer    rural     user interface  
 4 DHS15  Survey  2015 s_sew_r    0.3  AFG   Sewer    rural     user interface  
 5 ALCS17 Survey  2017 s_sew_r    0.58 AFG   Sewer    rural     user interface  
 6 MICS03 Survey  2003 s_sew_u    8.2  AFG   Sewer    urban     user interface  
 7 MICS11 Survey  2011 s_sew_u    4.5  AFG   Sewer    urban     user interface  
 8 ALCS14 Survey  2014 s_sew_u   13.4  AFG   Sewer    urban     user interface  
 9 DHS15  Survey  2015 s_sew_u    9.9  AFG   Sewer    urban     user interface  
10 ALCS17 Survey  2017 s_sew_u    4.53 AFG   Sewer    urban     user interface  
# … with 2,340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322 × 4
# Groups:   iso3, residence, var_long [322]
   iso3  residence var_long      rsq
   &lt;chr&gt; &lt;chr&gt;     &lt;chr&gt;       &lt;dbl&gt;
 1 AFG   rural     Sewer    0.00466 
 2 AFG   urban     Sewer    0.000106
 3 AGO   rural     Sewer    0.00134 
 4 AGO   urban     Sewer    0.0426  
 5 AIA   urban     Sewer    0       
 6 ALB   rural     Sewer    0.955   
 7 ALB   urban     Sewer    0.635   
 8 AND   rural     Sewer    0.508   
 9 AND   urban     Sewer    0.508   
10 ARG   rural     Sewer    0.823   
# … with 312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322 × 15
# Groups:   iso3, residence, var_long [322]
   iso3  residence var_long r.squared adj.r…¹      sigma statis…²  p.value    df
   &lt;chr&gt; &lt;chr&gt;     &lt;chr&gt;        &lt;dbl&gt;   &lt;dbl&gt;      &lt;dbl&gt;    &lt;dbl&gt;    &lt;dbl&gt; &lt;dbl&gt;
 1 AFG   rural     Sewer     0.00466   -0.327   9.24e- 1  1.40e-2  9.13e-1     1
 2 AFG   urban     Sewer     0.000106  -0.333   4.36e+ 0  3.17e-4  9.87e-1     1
 3 AGO   rural     Sewer     0.00134   -0.332   1.26e+ 0  4.04e-3  9.53e-1     1
 4 AGO   urban     Sewer     0.0426    -0.277   6.39e+ 0  1.33e-1  7.39e-1     1
 5 AIA   urban     Sewer     0          0     NaN        NA       NA          NA
 6 ALB   rural     Sewer     0.955      0.948   3.76e+ 0  1.48e+2  5.77e-6     1
 7 ALB   urban     Sewer     0.635      0.582   1.25e+ 0  1.22e+1  1.02e-2     1
 8 AND   rural     Sewer     0.508      0.464   2.63e-14  1.14e+1  6.22e-3     1
 9 AND   urban     Sewer     0.508      0.464   2.63e-14  1.14e+1  6.22e-3     1
10 ARG   rural     Sewer     0.823      0.646   8.57e- 1  4.65e+0  2.77e-1     1
# … with 312 more rows, 6 more variables: logLik &lt;dbl&gt;, AIC &lt;dbl&gt;, BIC &lt;dbl&gt;,
#   deviance &lt;dbl&gt;, df.residual &lt;int&gt;, nobs &lt;int&gt;, and abbreviated variable
#   names ¹​adj.r.squared, ²​statistic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644 × 8
# Groups:   iso3, residence, var_long [322]
   iso3  residence var_long term         estimate std.error statistic p.value
   &lt;chr&gt; &lt;chr&gt;     &lt;chr&gt;    &lt;chr&gt;           &lt;dbl&gt;     &lt;dbl&gt;     &lt;dbl&gt;   &lt;dbl&gt;
 1 AFG   rural     Sewer    (Intercept)  20.9      170.       0.123     0.910
 2 AFG   rural     Sewer    year         -0.0100     0.0844  -0.119     0.913
 3 AFG   urban     Sewer    (Intercept)  -6.15     801.      -0.00767   0.994
 4 AFG   urban     Sewer    year          0.00708    0.398    0.0178    0.987
 5 AGO   rural     Sewer    (Intercept) -13.0      230.      -0.0567    0.958
 6 AGO   rural     Sewer    year          0.00728    0.115    0.0635    0.953
 7 AGO   urban     Sewer    (Intercept) 445.      1167.       0.381     0.728
 8 AGO   urban     Sewer    year         -0.212      0.581   -0.365     0.739
 9 AIA   urban     Sewer    (Intercept)   1.2      NaN      NaN       NaN    
10 AIA   urban     Sewer    year         NA         NA       NA        NA    
# … with 634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6,762 × 5
# Groups:   iso3, residence, var_long [322]
   iso3  residence var_long  year .fitted
   &lt;chr&gt; &lt;chr&gt;     &lt;chr&gt;    &lt;dbl&gt;   &lt;dbl&gt;
 1 AFG   rural     Sewer     2000   0.896
 2 AFG   rural     Sewer     2001   0.886
 3 AFG   rural     Sewer     2002   0.876
 4 AFG   rural     Sewer     2003   0.866
 5 AFG   rural     Sewer     2004   0.856
 6 AFG   rural     Sewer     2005   0.846
 7 AFG   rural     Sewer     2006   0.836
 8 AFG   rural     Sewer     2007   0.826
 9 AFG   rural     Sewer     2008   0.816
10 AFG   rural     Sewer     2009   0.806
# … with 6,752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s3 : The proportion of population that uses improved sanitation facilities connected to septic tanks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1,645 × 9
   source type    year var_short value iso3  var_long residence san_service_ch…¹
   &lt;chr&gt;  &lt;chr&gt;  &lt;dbl&gt; &lt;chr&gt;     &lt;dbl&gt; &lt;chr&gt; &lt;chr&gt;    &lt;chr&gt;     &lt;fct&gt;           
 1 MICS11 Survey  2011 s_sep_r    1    AFG   Septic   rural     user interface  
 2 ALCS14 Survey  2014 s_sep_r    1    AFG   Septic   rural     user interface  
 3 DHS15  Survey  2015 s_sep_r    3    AFG   Septic   rural     user interface  
 4 ALCS17 Survey  2017 s_sep_r    1.02 AFG   Septic   rural     user interface  
 5 MICS11 Survey  2011 s_sep_u   22.8  AFG   Septic   urban     user interface  
 6 ALCS14 Survey  2014 s_sep_u   21.7  AFG   Septic   urban     user interface  
 7 DHS15  Survey  2015 s_sep_u   34.9  AFG   Septic   urban     user interface  
 8 ALCS17 Survey  2017 s_sep_u   33.7  AFG   Septic   urban     user interface  
 9 MICS06 Survey  2006 s_sep_r   21.3  ALB   Septic   rural     user interface  
10 DHS09  Survey  2009 s_sep_r   24    ALB   Septic   rural     user interface  
# … with 1,635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301 × 4
# Groups:   iso3, residence, var_long [301]
   iso3  residence var_long    rsq
   &lt;chr&gt; &lt;chr&gt;     &lt;chr&gt;     &lt;dbl&gt;
 1 AFG   rural     Septic   0.0433
 2 AFG   urban     Septic   0.563 
 3 AGO   rural     Septic   0.724 
 4 AGO   urban     Septic   0.778 
 5 AIA   urban     Septic   0     
 6 ALB   rural     Septic   1     
 7 ALB   urban     Septic   1     
 8 ARG   rural     Septic   0.514 
 9 ARG   urban     Septic   0.185 
10 ARM   rural     Septic   0.916 
# … with 291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301 × 15
# Groups:   iso3, residence, var_long [301]
   iso3  reside…¹ var_l…² r.squ…³ adj.r.…⁴  sigma statis…⁵  p.value    df logLik
   &lt;chr&gt; &lt;chr&gt;    &lt;chr&gt;     &lt;dbl&gt;    &lt;dbl&gt;  &lt;dbl&gt;    &lt;dbl&gt;    &lt;dbl&gt; &lt;dbl&gt;  &lt;dbl&gt;
 1 AFG   rural    Septic   0.0433  -0.435    1.19   0.0905   0.792      1  -5.00
 2 AFG   urban    Septic   0.563    0.345    5.66   2.58     0.249      1 -11.2 
 3 AGO   rural    Septic   0.724    0.654    6.64  10.5      0.0318     1 -18.7 
 4 AGO   urban    Septic   0.778    0.722   14.3   14.0      0.0201     1 -23.3 
 5 AIA   urban    Septic   0        0      NaN     NA       NA         NA Inf   
 6 ALB   rural    Septic   1      NaN      NaN    NaN      NaN          1 Inf   
 7 ALB   urban    Septic   1      NaN      NaN    NaN      NaN          1 Inf   
 8 ARG   rural    Septic   0.514    0.0285   6.71   1.06     0.491      1  -8.32
 9 ARG   urban    Septic   0.185   -0.0189   2.10   0.907    0.395      1 -11.7 
10 ARM   rural    Septic   0.916    0.831    1.17  10.9      0.188      1  -3.08
# … with 291 more rows, 5 more variables: AIC &lt;dbl&gt;, BIC &lt;dbl&gt;, deviance &lt;dbl&gt;,
#   df.residual &lt;int&gt;, nobs &lt;int&gt;, and abbreviated variable names ¹​residence,
#   ²​var_long, ³​r.squared, ⁴​adj.r.squared, ⁵​statistic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602 × 8
# Groups:   iso3, residence, var_long [301]
   iso3  residence var_long term          estimate std.error statistic  p.value
   &lt;chr&gt; &lt;chr&gt;     &lt;chr&gt;    &lt;chr&gt;            &lt;dbl&gt;     &lt;dbl&gt;     &lt;dbl&gt;    &lt;dbl&gt;
 1 AFG   rural     Septic   (Intercept)  -166.       555.       -0.298   0.794 
 2 AFG   rural     Septic   year            0.0829     0.276     0.301   0.792 
 3 AFG   urban     Septic   (Intercept) -4199.      2632.       -1.60    0.252 
 4 AFG   urban     Septic   year            2.10       1.31      1.61    0.249 
 5 AGO   rural     Septic   (Intercept) -3593.      1114.       -3.22    0.0321
 6 AGO   rural     Septic   year            1.79       0.554     3.24    0.0318
 7 AGO   urban     Septic   (Intercept) -8956.      2406.       -3.72    0.0204
 8 AGO   urban     Septic   year            4.48       1.20      3.74    0.0201
 9 AIA   urban     Septic   (Intercept)    93.9      NaN       NaN     NaN     
10 AIA   urban     Septic   year           NA         NA        NA      NA     
# … with 592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6,321 × 5
# Groups:   iso3, residence, var_long [301]
   iso3  residence var_long  year .fitted
   &lt;chr&gt; &lt;chr&gt;     &lt;chr&gt;    &lt;dbl&gt;   &lt;dbl&gt;
 1 AFG   rural     Septic    2000   0.323
 2 AFG   rural     Septic    2001   0.406
 3 AFG   rural     Septic    2002   0.489
 4 AFG   rural     Septic    2003   0.572
 5 AFG   rural     Septic    2004   0.655
 6 AFG   rural     Septic    2005   0.738
 7 AFG   rural     Septic    2006   0.821
 8 AFG   rural     Septic    2007   0.904
 9 AFG   rural     Septic    2008   0.987
10 AFG   rural     Septic    2009   1.07 
# … with 6,311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s6: The proportion of population that uses no sanitation facilities(open defecation)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2,292 × 9
   source type    year var_short  value iso3  var_long        residence san_se…¹
   &lt;chr&gt;  &lt;chr&gt;  &lt;dbl&gt; &lt;chr&gt;      &lt;dbl&gt; &lt;chr&gt; &lt;chr&gt;           &lt;chr&gt;     &lt;fct&gt;   
 1 MICS03 Survey  2003 s_od_r    39.2   AFG   Open defecation rural     open de…
 2 NRVA03 Survey  2003 s_od_r    30.6   AFG   Open defecation rural     open de…
 3 NRVS05 Survey  2005 s_od_r    14.7   AFG   Open defecation rural     open de…
 4 NRVA08 Survey  2008 s_od_r    25.6   AFG   Open defecation rural     open de…
 5 MICS11 Survey  2011 s_od_r    21.3   AFG   Open defecation rural     open de…
 6 ALCS14 Survey  2014 s_od_r    24.8   AFG   Open defecation rural     open de…
 7 DHS15  Survey  2015 s_od_r    16.1   AFG   Open defecation rural     open de…
 8 ALCS17 Survey  2017 s_od_r    17.7   AFG   Open defecation rural     open de…
 9 MICS03 Survey  2003 s_od_u    12.8   AFG   Open defecation urban     open de…
10 NRVS05 Survey  2005 s_od_u     0.183 AFG   Open defecation urban     open de…
# … with 2,282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270 × 4
# Groups:   iso3, residence, var_long [270]
   iso3  residence var_long            rsq
   &lt;chr&gt; &lt;chr&gt;     &lt;chr&gt;             &lt;dbl&gt;
 1 AFG   rural     Open defecation   0.248
 2 AFG   urban     Open defecation   0.335
 3 AGO   rural     Open defecation   0.167
 4 AGO   urban     Open defecation   0.462
 5 AIA   urban     Open defecation   1    
 6 ALB   rural     Open defecation   0.165
 7 ALB   urban     Open defecation   0.423
 8 ARG   rural     Open defecation   0    
 9 ARG   urban     Open defecation   0.209
10 ARM   rural     Open defecation NaN    
# … with 260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270 × 15
# Groups:   iso3, residence, var_long [270]
   iso3  residence var_l…¹ r.squ…² adj.r.…³   sigma stati…⁴ p.value    df logLik
   &lt;chr&gt; &lt;chr&gt;     &lt;chr&gt;     &lt;dbl&gt;    &lt;dbl&gt;   &lt;dbl&gt;   &lt;dbl&gt;   &lt;dbl&gt; &lt;dbl&gt;  &lt;dbl&gt;
 1 AFG   rural     Open d…   0.248   0.0975   6.65    1.65    0.255     1 -22.0 
 2 AFG   urban     Open d…   0.335   0.202    4.12    2.52    0.173     1 -18.7 
 3 AGO   rural     Open d…   0.167  -0.111    9.02    0.602   0.495     1 -16.8 
 4 AGO   urban     Open d…   0.462   0.283    7.05    2.58    0.207     1 -15.6 
 5 AIA   urban     Open d…   1     NaN      NaN     NaN     NaN         1 Inf   
 6 ALB   rural     Open d…   0.165  -0.671    0.882   0.197   0.734     1  -2.23
 7 ALB   urban     Open d…   0.423  -0.153    0.258   0.734   0.549     1   1.46
 8 ARG   rural     Open d…   0       0      NaN      NA      NA        NA Inf   
 9 ARG   urban     Open d…   0.209  -0.0547   1.04    0.793   0.439     1  -6.01
10 ARM   rural     Open d… NaN     NaN        0     NaN     NaN         1 Inf   
# … with 260 more rows, 5 more variables: AIC &lt;dbl&gt;, BIC &lt;dbl&gt;, deviance &lt;dbl&gt;,
#   df.residual &lt;int&gt;, nobs &lt;int&gt;, and abbreviated variable names ¹​var_long,
#   ²​r.squared, ³​adj.r.squared, ⁴​statistic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540 × 8
# Groups:   iso3, residence, var_long [270]
   iso3  residence var_long        term        estimate std.er…¹ stati…² p.value
   &lt;chr&gt; &lt;chr&gt;     &lt;chr&gt;           &lt;chr&gt;          &lt;dbl&gt;    &lt;dbl&gt;   &lt;dbl&gt;   &lt;dbl&gt;
 1 AFG   rural     Open defecation (Intercept) 1347.    1032.      1.31    0.249
 2 AFG   rural     Open defecation year          -0.659    0.513  -1.28    0.255
 3 AFG   urban     Open defecation (Intercept) 1016.     639.      1.59    0.173
 4 AFG   urban     Open defecation year          -0.504    0.318  -1.59    0.173
 5 AGO   rural     Open defecation (Intercept) 1339.    1648.      0.813   0.476
 6 AGO   rural     Open defecation year          -0.636    0.820  -0.776   0.495
 7 AGO   urban     Open defecation (Intercept) 2079.    1288.      1.61    0.205
 8 AGO   urban     Open defecation year          -1.03     0.641  -1.61    0.207
 9 AIA   urban     Open defecation (Intercept)  260.     NaN     NaN     NaN    
10 AIA   urban     Open defecation year          -0.129  NaN     NaN     NaN    
# … with 530 more rows, and abbreviated variable names ¹​std.error, ²​statistic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5,670 × 5
# Groups:   iso3, residence, var_long [270]
   iso3  residence var_long         year .fitted
   &lt;chr&gt; &lt;chr&gt;     &lt;chr&gt;           &lt;dbl&gt;   &lt;dbl&gt;
 1 AFG   rural     Open defecation  2000    29.0
 2 AFG   rural     Open defecation  2001    28.4
 3 AFG   rural     Open defecation  2002    27.7
 4 AFG   rural     Open defecation  2003    27.1
 5 AFG   rural     Open defecation  2004    26.4
 6 AFG   rural     Open defecation  2005    25.7
 7 AFG   rural     Open defecation  2006    25.1
 8 AFG   rural     Open defecation  2007    24.4
 9 AFG   rural     Open defecation  2008    23.8
10 AFG   rural     Open defecation  2009    23.1
# … with 5,660 more rows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JMP Primary indicators: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s1 : The proportion of population that uses improved sanitation facilities</a:t>
            </a:r>
          </a:p>
          <a:p>
            <a:pPr lvl="0" indent="0" marL="0">
              <a:buNone/>
            </a:pPr>
            <a:r>
              <a:rPr/>
              <a:t>s2 : The proportion of population that uses improved sanitation facilities connected to sewers</a:t>
            </a:r>
          </a:p>
          <a:p>
            <a:pPr lvl="0" indent="0" marL="0">
              <a:buNone/>
            </a:pPr>
            <a:r>
              <a:rPr/>
              <a:t>s3 : The proportion of population that uses improved sanitation facilities connected to septic tanks</a:t>
            </a:r>
          </a:p>
          <a:p>
            <a:pPr lvl="0" indent="0" marL="0">
              <a:buNone/>
            </a:pPr>
            <a:r>
              <a:rPr/>
              <a:t>s6: The proportion of population that uses no sanitation facilities(open defecation)</a:t>
            </a:r>
          </a:p>
          <a:p>
            <a:pPr lvl="0" indent="0" marL="0">
              <a:buNone/>
            </a:pPr>
            <a:r>
              <a:rPr/>
              <a:t>Improved refers only to the type of facility used irrespective of whether the facilities are shared by more than one household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s1 : The proportion of population that uses improved sanitation facilities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227 × 2
# Groups:   iso3 [227]
   iso3      n
   &lt;chr&gt; &lt;int&gt;
 1 ABW       2
 2 AFG       8
 3 AGO       6
 4 AIA       4
 5 ALB      10
 6 AND      13
 7 ARE       3
 8 ARG       6
 9 ARM      17
10 ASM       3
# … with 217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3,330 × 9
   source type    year var_short value iso3  var_long residence san_service_ch…¹
   &lt;chr&gt;  &lt;chr&gt;  &lt;dbl&gt; &lt;chr&gt;     &lt;dbl&gt; &lt;chr&gt; &lt;chr&gt;    &lt;chr&gt;     &lt;fct&gt;           
 1 MICS03 Survey  2003 s_imp_r    26   AFG   Improved rural     user interface  
 2 NRVA03 Survey  2003 s_imp_r    28.6 AFG   Improved rural     user interface  
 3 NRVS05 Survey  2005 s_imp_r    31.2 AFG   Improved rural     user interface  
 4 NRVA08 Survey  2008 s_imp_r    30.1 AFG   Improved rural     user interface  
 5 MICS11 Survey  2011 s_imp_r    44.2 AFG   Improved rural     user interface  
 6 NRVA12 Survey  2012 s_imp_r    36.3 AFG   Improved rural     user interface  
 7 ALCS14 Survey  2014 s_imp_r    27   AFG   Improved rural     user interface  
 8 DHS15  Survey  2015 s_imp_r    48.0 AFG   Improved rural     user interface  
 9 ALCS17 Survey  2017 s_imp_r    43.8 AFG   Improved rural     user interface  
10 MICS03 Survey  2003 s_imp_u    44.2 AFG   Improved urban     user interface  
# … with 3,320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2,708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2,698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Mean estimates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988,697 × 5
# Groups:   iso3, residence, var_long [338]
   iso3  residence var_long  year .fitted
   &lt;chr&gt; &lt;chr&gt;     &lt;chr&gt;    &lt;dbl&gt;   &lt;dbl&gt;
 1 AFG   rural     Improved  2001    25.5
 2 AFG   rural     Improved  2002    26.6
 3 AFG   rural     Improved  2003    27.7
 4 AFG   rural     Improved  2004    28.8
 5 AFG   rural     Improved  2005    29.9
 6 AFG   rural     Improved  2006    31.0
 7 AFG   rural     Improved  2007    32.1
 8 AFG   rural     Improved  2008    33.1
 9 AFG   rural     Improved  2009    34.2
10 AFG   rural     Improved  2010    35.3
# … with 988,687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346 × 4
# Groups:   iso3, residence, var_long [346]
   iso3  residence var_long   rsq
   &lt;chr&gt; &lt;chr&gt;     &lt;chr&gt;    &lt;dbl&gt;
 1 AFG   rural     Improved 0.411
 2 AFG   urban     Improved 0.832
 3 AGO   rural     Improved 0.981
 4 AGO   urban     Improved 0.658
 5 AIA   urban     Improved 0.882
 6 ALB   rural     Improved 0.578
 7 ALB   urban     Improved 0.708
 8 AND   rural     Improved 0.508
 9 AND   urban     Improved 0.508
10 ARG   rural     Improved 0.709
# … with 336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346 × 15
# Groups:   iso3, residence, var_long [346]
   iso3  reside…¹ var_l…² r.squ…³ adj.r…⁴    sigma stati…⁵ p.value    df  logLik
   &lt;chr&gt; &lt;chr&gt;    &lt;chr&gt;     &lt;dbl&gt;   &lt;dbl&gt;    &lt;dbl&gt;   &lt;dbl&gt;   &lt;dbl&gt; &lt;dbl&gt;   &lt;dbl&gt;
 1 AFG   rural    Improv…   0.411   0.313 6.92e+ 0    4.19 8.66e-2     1 -25.7  
 2 AFG   urban    Improv…   0.832   0.804 6.00e+ 0   29.8  1.58e-3     1 -24.5  
 3 AGO   rural    Improv…   0.981   0.976 9.84e- 1  203.   1.40e-4     1  -7.20 
 4 AGO   urban    Improv…   0.658   0.573 5.91e+ 0    7.70 5.01e-2     1 -18.0  
 5 AIA   urban    Improv…   0.882   0.823 1.05e+ 0   14.9  6.09e-2     1  -4.49 
 6 ALB   rural    Improv…   0.578   0.525 4.26e+ 0   10.9  1.07e-2     1 -27.6  
 7 ALB   urban    Improv…   0.708   0.672 2.85e- 1   19.4  2.27e-3     1  -0.527
 8 AND   rural    Improv…   0.508   0.464 2.63e-14   11.4  6.22e-3     1 389.   
 9 AND   urban    Improv…   0.508   0.464 2.63e-14   11.4  6.22e-3     1 389.   
10 ARG   rural    Improv…   0.709   0.418 2.70e+ 0    2.43 3.63e-1     1  -5.59 
# … with 336 more rows, 5 more variables: AIC &lt;dbl&gt;, BIC &lt;dbl&gt;, deviance &lt;dbl&gt;,
#   df.residual &lt;int&gt;, nobs &lt;int&gt;, and abbreviated variable names ¹​residence,
#   ²​var_long, ³​r.squared, ⁴​adj.r.squared, ⁵​statistic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692 × 8
# Groups:   iso3, residence, var_long [346]
   iso3  residence var_long term         estimate std.error statistic  p.value
   &lt;chr&gt; &lt;chr&gt;     &lt;chr&gt;    &lt;chr&gt;           &lt;dbl&gt;     &lt;dbl&gt;     &lt;dbl&gt;    &lt;dbl&gt;
 1 AFG   rural     Improved (Intercept) -2150.    1068.         -2.01 0.0908  
 2 AFG   rural     Improved year            1.09     0.531       2.05 0.0866  
 3 AFG   urban     Improved (Intercept) -4981.     925.         -5.38 0.00169 
 4 AFG   urban     Improved year            2.51     0.460       5.45 0.00158 
 5 AGO   rural     Improved (Intercept) -2334.     165.        -14.1  0.000145
 6 AGO   rural     Improved year            1.17     0.0822     14.3  0.000140
 7 AGO   urban     Improved (Intercept) -2670.     991.         -2.69 0.0545  
 8 AGO   urban     Improved year            1.37     0.493       2.77 0.0501  
 9 AIA   urban     Improved (Intercept)  -847.     244.         -3.47 0.0738  
10 AIA   urban     Improved year            0.470    0.122       3.87 0.0609  
# … with 682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7,266 × 5
# Groups:   iso3, residence, var_long [346]
   iso3  residence var_long  year .fitted
   &lt;chr&gt; &lt;chr&gt;     &lt;chr&gt;    &lt;dbl&gt;   &lt;dbl&gt;
 1 AFG   rural     Improved  2000    24.4
 2 AFG   rural     Improved  2001    25.5
 3 AFG   rural     Improved  2002    26.6
 4 AFG   rural     Improved  2003    27.7
 5 AFG   rural     Improved  2004    28.8
 6 AFG   rural     Improved  2005    29.9
 7 AFG   rural     Improved  2006    31.0
 8 AFG   rural     Improved  2007    32.1
 9 AFG   rural     Improved  2008    33.1
10 AFG   rural     Improved  2009    34.2
# … with 7,256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s2 : The proportion of population that uses improved sanitation facilities connected to sewers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2,350 × 9
   source type    year var_short value iso3  var_long residence san_service_ch…¹
   &lt;chr&gt;  &lt;chr&gt;  &lt;dbl&gt; &lt;chr&gt;     &lt;dbl&gt; &lt;chr&gt; &lt;chr&gt;    &lt;chr&gt;     &lt;fct&gt;           
 1 MICS03 Survey  2003 s_sew_r    0.4  AFG   Sewer    rural     user interface  
 2 MICS11 Survey  2011 s_sew_r    2.2  AFG   Sewer    rural     user interface  
 3 ALCS14 Survey  2014 s_sew_r    0.4  AFG   Sewer    rural     user interface  
 4 DHS15  Survey  2015 s_sew_r    0.3  AFG   Sewer    rural     user interface  
 5 ALCS17 Survey  2017 s_sew_r    0.58 AFG   Sewer    rural     user interface  
 6 MICS03 Survey  2003 s_sew_u    8.2  AFG   Sewer    urban     user interface  
 7 MICS11 Survey  2011 s_sew_u    4.5  AFG   Sewer    urban     user interface  
 8 ALCS14 Survey  2014 s_sew_u   13.4  AFG   Sewer    urban     user interface  
 9 DHS15  Survey  2015 s_sew_u    9.9  AFG   Sewer    urban     user interface  
10 ALCS17 Survey  2017 s_sew_u    4.53 AFG   Sewer    urban     user interface  
# … with 2,340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322 × 4
# Groups:   iso3, residence, var_long [322]
   iso3  residence var_long      rsq
   &lt;chr&gt; &lt;chr&gt;     &lt;chr&gt;       &lt;dbl&gt;
 1 AFG   rural     Sewer    0.00466 
 2 AFG   urban     Sewer    0.000106
 3 AGO   rural     Sewer    0.00134 
 4 AGO   urban     Sewer    0.0426  
 5 AIA   urban     Sewer    0       
 6 ALB   rural     Sewer    0.955   
 7 ALB   urban     Sewer    0.635   
 8 AND   rural     Sewer    0.508   
 9 AND   urban     Sewer    0.508   
10 ARG   rural     Sewer    0.823   
# … with 312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322 × 15
# Groups:   iso3, residence, var_long [322]
   iso3  residence var_long r.squared adj.r…¹      sigma statis…²  p.value    df
   &lt;chr&gt; &lt;chr&gt;     &lt;chr&gt;        &lt;dbl&gt;   &lt;dbl&gt;      &lt;dbl&gt;    &lt;dbl&gt;    &lt;dbl&gt; &lt;dbl&gt;
 1 AFG   rural     Sewer     0.00466   -0.327   9.24e- 1  1.40e-2  9.13e-1     1
 2 AFG   urban     Sewer     0.000106  -0.333   4.36e+ 0  3.17e-4  9.87e-1     1
 3 AGO   rural     Sewer     0.00134   -0.332   1.26e+ 0  4.04e-3  9.53e-1     1
 4 AGO   urban     Sewer     0.0426    -0.277   6.39e+ 0  1.33e-1  7.39e-1     1
 5 AIA   urban     Sewer     0          0     NaN        NA       NA          NA
 6 ALB   rural     Sewer     0.955      0.948   3.76e+ 0  1.48e+2  5.77e-6     1
 7 ALB   urban     Sewer     0.635      0.582   1.25e+ 0  1.22e+1  1.02e-2     1
 8 AND   rural     Sewer     0.508      0.464   2.63e-14  1.14e+1  6.22e-3     1
 9 AND   urban     Sewer     0.508      0.464   2.63e-14  1.14e+1  6.22e-3     1
10 ARG   rural     Sewer     0.823      0.646   8.57e- 1  4.65e+0  2.77e-1     1
# … with 312 more rows, 6 more variables: logLik &lt;dbl&gt;, AIC &lt;dbl&gt;, BIC &lt;dbl&gt;,
#   deviance &lt;dbl&gt;, df.residual &lt;int&gt;, nobs &lt;int&gt;, and abbreviated variable
#   names ¹​adj.r.squared, ²​statistic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644 × 8
# Groups:   iso3, residence, var_long [322]
   iso3  residence var_long term         estimate std.error statistic p.value
   &lt;chr&gt; &lt;chr&gt;     &lt;chr&gt;    &lt;chr&gt;           &lt;dbl&gt;     &lt;dbl&gt;     &lt;dbl&gt;   &lt;dbl&gt;
 1 AFG   rural     Sewer    (Intercept)  20.9      170.       0.123     0.910
 2 AFG   rural     Sewer    year         -0.0100     0.0844  -0.119     0.913
 3 AFG   urban     Sewer    (Intercept)  -6.15     801.      -0.00767   0.994
 4 AFG   urban     Sewer    year          0.00708    0.398    0.0178    0.987
 5 AGO   rural     Sewer    (Intercept) -13.0      230.      -0.0567    0.958
 6 AGO   rural     Sewer    year          0.00728    0.115    0.0635    0.953
 7 AGO   urban     Sewer    (Intercept) 445.      1167.       0.381     0.728
 8 AGO   urban     Sewer    year         -0.212      0.581   -0.365     0.739
 9 AIA   urban     Sewer    (Intercept)   1.2      NaN      NaN       NaN    
10 AIA   urban     Sewer    year         NA         NA       NA        NA    
# … with 634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6,762 × 5
# Groups:   iso3, residence, var_long [322]
   iso3  residence var_long  year .fitted
   &lt;chr&gt; &lt;chr&gt;     &lt;chr&gt;    &lt;dbl&gt;   &lt;dbl&gt;
 1 AFG   rural     Sewer     2000   0.896
 2 AFG   rural     Sewer     2001   0.886
 3 AFG   rural     Sewer     2002   0.876
 4 AFG   rural     Sewer     2003   0.866
 5 AFG   rural     Sewer     2004   0.856
 6 AFG   rural     Sewer     2005   0.846
 7 AFG   rural     Sewer     2006   0.836
 8 AFG   rural     Sewer     2007   0.826
 9 AFG   rural     Sewer     2008   0.816
10 AFG   rural     Sewer     2009   0.806
# … with 6,752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s3 : The proportion of population that uses improved sanitation facilities connected to septic tanks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1,645 × 9
   source type    year var_short value iso3  var_long residence san_service_ch…¹
   &lt;chr&gt;  &lt;chr&gt;  &lt;dbl&gt; &lt;chr&gt;     &lt;dbl&gt; &lt;chr&gt; &lt;chr&gt;    &lt;chr&gt;     &lt;fct&gt;           
 1 MICS11 Survey  2011 s_sep_r    1    AFG   Septic   rural     user interface  
 2 ALCS14 Survey  2014 s_sep_r    1    AFG   Septic   rural     user interface  
 3 DHS15  Survey  2015 s_sep_r    3    AFG   Septic   rural     user interface  
 4 ALCS17 Survey  2017 s_sep_r    1.02 AFG   Septic   rural     user interface  
 5 MICS11 Survey  2011 s_sep_u   22.8  AFG   Septic   urban     user interface  
 6 ALCS14 Survey  2014 s_sep_u   21.7  AFG   Septic   urban     user interface  
 7 DHS15  Survey  2015 s_sep_u   34.9  AFG   Septic   urban     user interface  
 8 ALCS17 Survey  2017 s_sep_u   33.7  AFG   Septic   urban     user interface  
 9 MICS06 Survey  2006 s_sep_r   21.3  ALB   Septic   rural     user interface  
10 DHS09  Survey  2009 s_sep_r   24    ALB   Septic   rural     user interface  
# … with 1,635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301 × 4
# Groups:   iso3, residence, var_long [301]
   iso3  residence var_long    rsq
   &lt;chr&gt; &lt;chr&gt;     &lt;chr&gt;     &lt;dbl&gt;
 1 AFG   rural     Septic   0.0433
 2 AFG   urban     Septic   0.563 
 3 AGO   rural     Septic   0.724 
 4 AGO   urban     Septic   0.778 
 5 AIA   urban     Septic   0     
 6 ALB   rural     Septic   1     
 7 ALB   urban     Septic   1     
 8 ARG   rural     Septic   0.514 
 9 ARG   urban     Septic   0.185 
10 ARM   rural     Septic   0.916 
# … with 291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301 × 15
# Groups:   iso3, residence, var_long [301]
   iso3  reside…¹ var_l…² r.squ…³ adj.r.…⁴  sigma statis…⁵  p.value    df logLik
   &lt;chr&gt; &lt;chr&gt;    &lt;chr&gt;     &lt;dbl&gt;    &lt;dbl&gt;  &lt;dbl&gt;    &lt;dbl&gt;    &lt;dbl&gt; &lt;dbl&gt;  &lt;dbl&gt;
 1 AFG   rural    Septic   0.0433  -0.435    1.19   0.0905   0.792      1  -5.00
 2 AFG   urban    Septic   0.563    0.345    5.66   2.58     0.249      1 -11.2 
 3 AGO   rural    Septic   0.724    0.654    6.64  10.5      0.0318     1 -18.7 
 4 AGO   urban    Septic   0.778    0.722   14.3   14.0      0.0201     1 -23.3 
 5 AIA   urban    Septic   0        0      NaN     NA       NA         NA Inf   
 6 ALB   rural    Septic   1      NaN      NaN    NaN      NaN          1 Inf   
 7 ALB   urban    Septic   1      NaN      NaN    NaN      NaN          1 Inf   
 8 ARG   rural    Septic   0.514    0.0285   6.71   1.06     0.491      1  -8.32
 9 ARG   urban    Septic   0.185   -0.0189   2.10   0.907    0.395      1 -11.7 
10 ARM   rural    Septic   0.916    0.831    1.17  10.9      0.188      1  -3.08
# … with 291 more rows, 5 more variables: AIC &lt;dbl&gt;, BIC &lt;dbl&gt;, deviance &lt;dbl&gt;,
#   df.residual &lt;int&gt;, nobs &lt;int&gt;, and abbreviated variable names ¹​residence,
#   ²​var_long, ³​r.squared, ⁴​adj.r.squared, ⁵​statistic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602 × 8
# Groups:   iso3, residence, var_long [301]
   iso3  residence var_long term          estimate std.error statistic  p.value
   &lt;chr&gt; &lt;chr&gt;     &lt;chr&gt;    &lt;chr&gt;            &lt;dbl&gt;     &lt;dbl&gt;     &lt;dbl&gt;    &lt;dbl&gt;
 1 AFG   rural     Septic   (Intercept)  -166.       555.       -0.298   0.794 
 2 AFG   rural     Septic   year            0.0829     0.276     0.301   0.792 
 3 AFG   urban     Septic   (Intercept) -4199.      2632.       -1.60    0.252 
 4 AFG   urban     Septic   year            2.10       1.31      1.61    0.249 
 5 AGO   rural     Septic   (Intercept) -3593.      1114.       -3.22    0.0321
 6 AGO   rural     Septic   year            1.79       0.554     3.24    0.0318
 7 AGO   urban     Septic   (Intercept) -8956.      2406.       -3.72    0.0204
 8 AGO   urban     Septic   year            4.48       1.20      3.74    0.0201
 9 AIA   urban     Septic   (Intercept)    93.9      NaN       NaN     NaN     
10 AIA   urban     Septic   year           NA         NA        NA      NA     
# … with 592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6,321 × 5
# Groups:   iso3, residence, var_long [301]
   iso3  residence var_long  year .fitted
   &lt;chr&gt; &lt;chr&gt;     &lt;chr&gt;    &lt;dbl&gt;   &lt;dbl&gt;
 1 AFG   rural     Septic    2000   0.323
 2 AFG   rural     Septic    2001   0.406
 3 AFG   rural     Septic    2002   0.489
 4 AFG   rural     Septic    2003   0.572
 5 AFG   rural     Septic    2004   0.655
 6 AFG   rural     Septic    2005   0.738
 7 AFG   rural     Septic    2006   0.821
 8 AFG   rural     Septic    2007   0.904
 9 AFG   rural     Septic    2008   0.987
10 AFG   rural     Septic    2009   1.07 
# … with 6,311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s6: The proportion of population that uses no sanitation facilities(open defecation)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2,292 × 9
   source type    year var_short  value iso3  var_long        residence san_se…¹
   &lt;chr&gt;  &lt;chr&gt;  &lt;dbl&gt; &lt;chr&gt;      &lt;dbl&gt; &lt;chr&gt; &lt;chr&gt;           &lt;chr&gt;     &lt;fct&gt;   
 1 MICS03 Survey  2003 s_od_r    39.2   AFG   Open defecation rural     open de…
 2 NRVA03 Survey  2003 s_od_r    30.6   AFG   Open defecation rural     open de…
 3 NRVS05 Survey  2005 s_od_r    14.7   AFG   Open defecation rural     open de…
 4 NRVA08 Survey  2008 s_od_r    25.6   AFG   Open defecation rural     open de…
 5 MICS11 Survey  2011 s_od_r    21.3   AFG   Open defecation rural     open de…
 6 ALCS14 Survey  2014 s_od_r    24.8   AFG   Open defecation rural     open de…
 7 DHS15  Survey  2015 s_od_r    16.1   AFG   Open defecation rural     open de…
 8 ALCS17 Survey  2017 s_od_r    17.7   AFG   Open defecation rural     open de…
 9 MICS03 Survey  2003 s_od_u    12.8   AFG   Open defecation urban     open de…
10 NRVS05 Survey  2005 s_od_u     0.183 AFG   Open defecation urban     open de…
# … with 2,282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270 × 4
# Groups:   iso3, residence, var_long [270]
   iso3  residence var_long            rsq
   &lt;chr&gt; &lt;chr&gt;     &lt;chr&gt;             &lt;dbl&gt;
 1 AFG   rural     Open defecation   0.248
 2 AFG   urban     Open defecation   0.335
 3 AGO   rural     Open defecation   0.167
 4 AGO   urban     Open defecation   0.462
 5 AIA   urban     Open defecation   1    
 6 ALB   rural     Open defecation   0.165
 7 ALB   urban     Open defecation   0.423
 8 ARG   rural     Open defecation   0    
 9 ARG   urban     Open defecation   0.209
10 ARM   rural     Open defecation NaN    
# … with 260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270 × 15
# Groups:   iso3, residence, var_long [270]
   iso3  residence var_l…¹ r.squ…² adj.r.…³   sigma stati…⁴ p.value    df logLik
   &lt;chr&gt; &lt;chr&gt;     &lt;chr&gt;     &lt;dbl&gt;    &lt;dbl&gt;   &lt;dbl&gt;   &lt;dbl&gt;   &lt;dbl&gt; &lt;dbl&gt;  &lt;dbl&gt;
 1 AFG   rural     Open d…   0.248   0.0975   6.65    1.65    0.255     1 -22.0 
 2 AFG   urban     Open d…   0.335   0.202    4.12    2.52    0.173     1 -18.7 
 3 AGO   rural     Open d…   0.167  -0.111    9.02    0.602   0.495     1 -16.8 
 4 AGO   urban     Open d…   0.462   0.283    7.05    2.58    0.207     1 -15.6 
 5 AIA   urban     Open d…   1     NaN      NaN     NaN     NaN         1 Inf   
 6 ALB   rural     Open d…   0.165  -0.671    0.882   0.197   0.734     1  -2.23
 7 ALB   urban     Open d…   0.423  -0.153    0.258   0.734   0.549     1   1.46
 8 ARG   rural     Open d…   0       0      NaN      NA      NA        NA Inf   
 9 ARG   urban     Open d…   0.209  -0.0547   1.04    0.793   0.439     1  -6.01
10 ARM   rural     Open d… NaN     NaN        0     NaN     NaN         1 Inf   
# … with 260 more rows, 5 more variables: AIC &lt;dbl&gt;, BIC &lt;dbl&gt;, deviance &lt;dbl&gt;,
#   df.residual &lt;int&gt;, nobs &lt;int&gt;, and abbreviated variable names ¹​var_long,
#   ²​r.squared, ³​adj.r.squared, ⁴​statistic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540 × 8
# Groups:   iso3, residence, var_long [270]
   iso3  residence var_long        term        estimate std.er…¹ stati…² p.value
   &lt;chr&gt; &lt;chr&gt;     &lt;chr&gt;           &lt;chr&gt;          &lt;dbl&gt;    &lt;dbl&gt;   &lt;dbl&gt;   &lt;dbl&gt;
 1 AFG   rural     Open defecation (Intercept) 1347.    1032.      1.31    0.249
 2 AFG   rural     Open defecation year          -0.659    0.513  -1.28    0.255
 3 AFG   urban     Open defecation (Intercept) 1016.     639.      1.59    0.173
 4 AFG   urban     Open defecation year          -0.504    0.318  -1.59    0.173
 5 AGO   rural     Open defecation (Intercept) 1339.    1648.      0.813   0.476
 6 AGO   rural     Open defecation year          -0.636    0.820  -0.776   0.495
 7 AGO   urban     Open defecation (Intercept) 2079.    1288.      1.61    0.205
 8 AGO   urban     Open defecation year          -1.03     0.641  -1.61    0.207
 9 AIA   urban     Open defecation (Intercept)  260.     NaN     NaN     NaN    
10 AIA   urban     Open defecation year          -0.129  NaN     NaN     NaN    
# … with 530 more rows, and abbreviated variable names ¹​std.error, ²​statistic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5,670 × 5
# Groups:   iso3, residence, var_long [270]
   iso3  residence var_long         year .fitted
   &lt;chr&gt; &lt;chr&gt;     &lt;chr&gt;           &lt;dbl&gt;   &lt;dbl&gt;
 1 AFG   rural     Open defecation  2000    29.0
 2 AFG   rural     Open defecation  2001    28.4
 3 AFG   rural     Open defecation  2002    27.7
 4 AFG   rural     Open defecation  2003    27.1
 5 AFG   rural     Open defecation  2004    26.4
 6 AFG   rural     Open defecation  2005    25.7
 7 AFG   rural     Open defecation  2006    25.1
 8 AFG   rural     Open defecation  2007    24.4
 9 AFG   rural     Open defecation  2008    23.8
10 AFG   rural     Open defecation  2009    23.1
# … with 5,660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Plotting coverage for countries with a low rsquared for var_long equal to sewer/shared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JMP Primary indicators: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s1 : The proportion of population that uses improved sanitation facilities</a:t>
            </a:r>
          </a:p>
          <a:p>
            <a:pPr lvl="0" indent="0" marL="0">
              <a:buNone/>
            </a:pPr>
            <a:r>
              <a:rPr/>
              <a:t>s2 : The proportion of population that uses improved sanitation facilities connected to sewers</a:t>
            </a:r>
          </a:p>
          <a:p>
            <a:pPr lvl="0" indent="0" marL="0">
              <a:buNone/>
            </a:pPr>
            <a:r>
              <a:rPr/>
              <a:t>s3 : The proportion of population that uses improved sanitation facilities connected to septic tanks</a:t>
            </a:r>
          </a:p>
          <a:p>
            <a:pPr lvl="0" indent="0" marL="0">
              <a:buNone/>
            </a:pPr>
            <a:r>
              <a:rPr/>
              <a:t>s6: The proportion of population that uses no sanitation facilities(open defecation)</a:t>
            </a:r>
          </a:p>
          <a:p>
            <a:pPr lvl="0" indent="0" marL="0">
              <a:buNone/>
            </a:pPr>
            <a:r>
              <a:rPr/>
              <a:t>Improved refers only to the type of facility used irrespective of whether the facilities are shared by more than one household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s1 : The proportion of population that uses improved sanitation facilities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227 × 2
# Groups:   iso3 [227]
   iso3      n
   &lt;chr&gt; &lt;int&gt;
 1 ABW       2
 2 AFG       8
 3 AGO       6
 4 AIA       4
 5 ALB      10
 6 AND      13
 7 ARE       3
 8 ARG       6
 9 ARM      17
10 ASM       3
# … with 217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3,330 × 9
   source type    year var_short value iso3  var_long residence san_service_ch…¹
   &lt;chr&gt;  &lt;chr&gt;  &lt;dbl&gt; &lt;chr&gt;     &lt;dbl&gt; &lt;chr&gt; &lt;chr&gt;    &lt;chr&gt;     &lt;fct&gt;           
 1 MICS03 Survey  2003 s_imp_r    26   AFG   Improved rural     user interface  
 2 NRVA03 Survey  2003 s_imp_r    28.6 AFG   Improved rural     user interface  
 3 NRVS05 Survey  2005 s_imp_r    31.2 AFG   Improved rural     user interface  
 4 NRVA08 Survey  2008 s_imp_r    30.1 AFG   Improved rural     user interface  
 5 MICS11 Survey  2011 s_imp_r    44.2 AFG   Improved rural     user interface  
 6 NRVA12 Survey  2012 s_imp_r    36.3 AFG   Improved rural     user interface  
 7 ALCS14 Survey  2014 s_imp_r    27   AFG   Improved rural     user interface  
 8 DHS15  Survey  2015 s_imp_r    48.0 AFG   Improved rural     user interface  
 9 ALCS17 Survey  2017 s_imp_r    43.8 AFG   Improved rural     user interface  
10 MICS03 Survey  2003 s_imp_u    44.2 AFG   Improved urban     user interface  
# … with 3,320 more rows, and abbreviated variable name ¹​san_service_chain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2,708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2,698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44 × 5
   iso3  residence var_long  year mean_value
   &lt;chr&gt; &lt;chr&gt;     &lt;chr&gt;    &lt;dbl&gt;      &lt;dbl&gt;
 1 AFG   rural     Improved  2003       27.3
 2 AFG   rural     Improved  2005       31.2
 3 AFG   rural     Improved  2008       30.1
 4 AFG   rural     Improved  2011       44.2
 5 AFG   rural     Improved  2012       36.3
 6 AFG   rural     Improved  2014       27  
 7 AFG   rural     Improved  2015       48.0
 8 AFG   rural     Improved  2017       43.8
 9 AFG   urban     Improved  2003       44.2
10 AFG   urban     Improved  2005       62.3
# … with 34 more rows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Mean estimates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2022-10-03T16:15:15Z</dcterms:created>
  <dcterms:modified xsi:type="dcterms:W3CDTF">2022-10-03T16:15:15Z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-includes">
    <vt:lpwstr/>
  </property>
  <property fmtid="{D5CDD505-2E9C-101B-9397-08002B2CF9AE}" pid="3" name="include-after">
    <vt:lpwstr/>
  </property>
  <property fmtid="{D5CDD505-2E9C-101B-9397-08002B2CF9AE}" pid="4" name="include-before">
    <vt:lpwstr/>
  </property>
  <property fmtid="{D5CDD505-2E9C-101B-9397-08002B2CF9AE}" pid="5" name="pagetitle">
    <vt:lpwstr>research-workshop-summary-slides</vt:lpwstr>
  </property>
  <property fmtid="{D5CDD505-2E9C-101B-9397-08002B2CF9AE}" pid="6" name="toc-title">
    <vt:lpwstr>Table of contents</vt:lpwstr>
  </property>
</Properties>
</file>