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Bold" charset="1" panose="02000000000000000000"/>
      <p:regular r:id="rId12"/>
    </p:embeddedFont>
    <p:embeddedFont>
      <p:font typeface="Open Sans Light" charset="1" panose="020B0306030504020204"/>
      <p:regular r:id="rId13"/>
    </p:embeddedFont>
    <p:embeddedFont>
      <p:font typeface="Open Sans Light Bold" charset="1" panose="020B08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Light Bold Italics" charset="1" panose="020B0806030504020204"/>
      <p:regular r:id="rId16"/>
    </p:embeddedFont>
    <p:embeddedFont>
      <p:font typeface="Open Sans" charset="1" panose="020B0606030504020204"/>
      <p:regular r:id="rId17"/>
    </p:embeddedFont>
    <p:embeddedFont>
      <p:font typeface="Open Sans Bold" charset="1" panose="020B0806030504020204"/>
      <p:regular r:id="rId18"/>
    </p:embeddedFont>
    <p:embeddedFont>
      <p:font typeface="Open Sans Italics" charset="1" panose="020B0606030504020204"/>
      <p:regular r:id="rId19"/>
    </p:embeddedFont>
    <p:embeddedFont>
      <p:font typeface="Open Sans Bold Italics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18553" y="-1189228"/>
            <a:ext cx="4389120" cy="438912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52490" y="6245260"/>
            <a:ext cx="4389120" cy="438912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2454669">
            <a:off x="6234424" y="2116781"/>
            <a:ext cx="4359374" cy="812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5" id="5"/>
          <p:cNvSpPr/>
          <p:nvPr/>
        </p:nvSpPr>
        <p:spPr>
          <a:xfrm rot="-2454669">
            <a:off x="-133548" y="7444724"/>
            <a:ext cx="3955813" cy="12068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45652" y="4003941"/>
            <a:ext cx="6776715" cy="159538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036630" y="-1013251"/>
            <a:ext cx="7177185" cy="403716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345652" y="1343893"/>
            <a:ext cx="6418552" cy="163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25"/>
              </a:lnSpc>
            </a:pPr>
            <a:r>
              <a:rPr lang="en-US" sz="5967" spc="-101">
                <a:solidFill>
                  <a:srgbClr val="00E091"/>
                </a:solidFill>
                <a:latin typeface="Poppins Bold Bold Italics"/>
              </a:rPr>
              <a:t>Modeling with Tidymodels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18553" y="6692027"/>
            <a:ext cx="4069094" cy="758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4"/>
              </a:lnSpc>
            </a:pPr>
            <a:r>
              <a:rPr lang="en-US" sz="2786" spc="-47">
                <a:solidFill>
                  <a:srgbClr val="00E091"/>
                </a:solidFill>
                <a:latin typeface="Poppins Bold"/>
              </a:rPr>
              <a:t>Dekut[R] MeetUp</a:t>
            </a:r>
          </a:p>
          <a:p>
            <a:pPr>
              <a:lnSpc>
                <a:spcPts val="2954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7163327" y="-2088688"/>
            <a:ext cx="4389120" cy="438912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731520"/>
            <a:ext cx="4287926" cy="496539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674452" y="731520"/>
            <a:ext cx="3347628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spc="-42">
                <a:solidFill>
                  <a:srgbClr val="FFFFFF"/>
                </a:solidFill>
                <a:latin typeface="Poppins Bold"/>
              </a:rPr>
              <a:t>END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76800" y="2047224"/>
            <a:ext cx="5131901" cy="4283248"/>
            <a:chOff x="0" y="0"/>
            <a:chExt cx="6842535" cy="571099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6842535" cy="657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9"/>
                </a:lnSpc>
              </a:pPr>
              <a:r>
                <a:rPr lang="en-US" sz="2978" spc="297">
                  <a:solidFill>
                    <a:srgbClr val="00E091"/>
                  </a:solidFill>
                  <a:latin typeface="Poppins Light"/>
                </a:rPr>
                <a:t>PRESENTER: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57499"/>
              <a:ext cx="6842535" cy="662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54"/>
                </a:lnSpc>
              </a:pPr>
              <a:r>
                <a:rPr lang="en-US" sz="2836" spc="28">
                  <a:solidFill>
                    <a:srgbClr val="FFFFFF"/>
                  </a:solidFill>
                  <a:latin typeface="Poppins Light"/>
                </a:rPr>
                <a:t>Karani Wachira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157422"/>
              <a:ext cx="6842535" cy="657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9"/>
                </a:lnSpc>
              </a:pPr>
              <a:r>
                <a:rPr lang="en-US" sz="2978" spc="297">
                  <a:solidFill>
                    <a:srgbClr val="00E091"/>
                  </a:solidFill>
                  <a:latin typeface="Poppins Light"/>
                </a:rPr>
                <a:t>TWITTER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872071"/>
              <a:ext cx="6842535" cy="662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54"/>
                </a:lnSpc>
              </a:pPr>
              <a:r>
                <a:rPr lang="en-US" sz="2836" spc="28">
                  <a:solidFill>
                    <a:srgbClr val="FFFFFF"/>
                  </a:solidFill>
                  <a:latin typeface="Poppins Light"/>
                </a:rPr>
                <a:t>@mrAfricanSeed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334303"/>
              <a:ext cx="6842535" cy="657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9"/>
                </a:lnSpc>
              </a:pPr>
              <a:r>
                <a:rPr lang="en-US" sz="2978" spc="297">
                  <a:solidFill>
                    <a:srgbClr val="00E091"/>
                  </a:solidFill>
                  <a:latin typeface="Poppins Light Bold"/>
                </a:rPr>
                <a:t>LINKEDIN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048952"/>
              <a:ext cx="6842535" cy="662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54"/>
                </a:lnSpc>
              </a:pPr>
              <a:r>
                <a:rPr lang="en-US" sz="2836" spc="28">
                  <a:solidFill>
                    <a:srgbClr val="FFFFFF"/>
                  </a:solidFill>
                  <a:latin typeface="Poppins Light"/>
                </a:rPr>
                <a:t>Karani Wachira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0363" y="6574155"/>
            <a:ext cx="7032964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spc="150">
                <a:solidFill>
                  <a:srgbClr val="FFFFFF"/>
                </a:solidFill>
                <a:latin typeface="Poppins Bold Light"/>
              </a:rPr>
              <a:t>SOURCE: TRAN THANH DAT - INTERNATIONAL UNIVERSITY ON RPUBS </a:t>
            </a:r>
          </a:p>
          <a:p>
            <a:pPr>
              <a:lnSpc>
                <a:spcPts val="1800"/>
              </a:lnSpc>
            </a:pPr>
            <a:r>
              <a:rPr lang="en-US" sz="1500" spc="150">
                <a:solidFill>
                  <a:srgbClr val="FFFFFF"/>
                </a:solidFill>
                <a:latin typeface="Poppins Bold Light"/>
              </a:rPr>
              <a:t>ART SOURCE: ALLISON HORST</a:t>
            </a:r>
          </a:p>
          <a:p>
            <a:pPr>
              <a:lnSpc>
                <a:spcPts val="2879"/>
              </a:lnSpc>
            </a:pPr>
          </a:p>
          <a:p>
            <a:pPr>
              <a:lnSpc>
                <a:spcPts val="287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76800" y="-188962"/>
            <a:ext cx="5097876" cy="7693125"/>
          </a:xfrm>
          <a:prstGeom prst="rect">
            <a:avLst/>
          </a:prstGeom>
          <a:solidFill>
            <a:srgbClr val="18272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410875" y="1432957"/>
            <a:ext cx="3759847" cy="5150723"/>
            <a:chOff x="0" y="0"/>
            <a:chExt cx="5013129" cy="686763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5013127" cy="1030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43"/>
                </a:lnSpc>
              </a:pPr>
              <a:r>
                <a:rPr lang="en-US" sz="2535" spc="253">
                  <a:solidFill>
                    <a:srgbClr val="182722"/>
                  </a:solidFill>
                  <a:latin typeface="Poppins Bold"/>
                </a:rPr>
                <a:t>WHAT TIDYMODEL ENTAILS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" y="1236487"/>
              <a:ext cx="5013127" cy="5631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19"/>
                </a:lnSpc>
              </a:pPr>
              <a:r>
                <a:rPr lang="en-US" sz="3213" spc="32">
                  <a:solidFill>
                    <a:srgbClr val="182722"/>
                  </a:solidFill>
                  <a:latin typeface="Poppins Light"/>
                </a:rPr>
                <a:t> </a:t>
              </a:r>
              <a:r>
                <a:rPr lang="en-US" sz="3213" spc="32">
                  <a:solidFill>
                    <a:srgbClr val="182722"/>
                  </a:solidFill>
                  <a:latin typeface="Poppins Light Light"/>
                </a:rPr>
                <a:t>Tidymodels is a powerful suite of R packages designed to streamline machine learning workflows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846684">
            <a:off x="-479490" y="-3219808"/>
            <a:ext cx="4389120" cy="438912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12755" y="5013671"/>
            <a:ext cx="4389120" cy="438912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2700000">
            <a:off x="1600304" y="447531"/>
            <a:ext cx="1800342" cy="1528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2700000">
            <a:off x="5776163" y="6389904"/>
            <a:ext cx="2857788" cy="15281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6158"/>
          <a:stretch>
            <a:fillRect/>
          </a:stretch>
        </p:blipFill>
        <p:spPr>
          <a:xfrm flipH="false" flipV="false" rot="0">
            <a:off x="4876800" y="455172"/>
            <a:ext cx="4759478" cy="4204105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456729" y="6330870"/>
            <a:ext cx="28573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Open Rstudio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77898">
            <a:off x="1776378" y="4239934"/>
            <a:ext cx="4207750" cy="420775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55235" y="-1270710"/>
            <a:ext cx="4207750" cy="420775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2700000">
            <a:off x="2384317" y="6889867"/>
            <a:ext cx="1952409" cy="1593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5" id="5"/>
          <p:cNvSpPr/>
          <p:nvPr/>
        </p:nvSpPr>
        <p:spPr>
          <a:xfrm rot="0">
            <a:off x="4550636" y="-131812"/>
            <a:ext cx="5320655" cy="7578825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6" id="6"/>
          <p:cNvSpPr/>
          <p:nvPr/>
        </p:nvSpPr>
        <p:spPr>
          <a:xfrm rot="-2700000">
            <a:off x="-999186" y="1533487"/>
            <a:ext cx="2857788" cy="15281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2637" r="0" b="2637"/>
          <a:stretch>
            <a:fillRect/>
          </a:stretch>
        </p:blipFill>
        <p:spPr>
          <a:xfrm flipH="false" flipV="false" rot="-5400000">
            <a:off x="-1319585" y="2000562"/>
            <a:ext cx="6646562" cy="314797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260720" y="100595"/>
            <a:ext cx="376135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4"/>
              </a:lnSpc>
            </a:pPr>
            <a:r>
              <a:rPr lang="en-US" sz="3036" spc="303">
                <a:solidFill>
                  <a:srgbClr val="182722"/>
                </a:solidFill>
                <a:latin typeface="Poppins Bold Italics"/>
              </a:rPr>
              <a:t>TIDYMODELS ECOSYSTEM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76800" y="1092811"/>
            <a:ext cx="4867275" cy="69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56"/>
              </a:lnSpc>
            </a:pPr>
            <a:r>
              <a:rPr lang="en-US" sz="2717">
                <a:solidFill>
                  <a:srgbClr val="182722"/>
                </a:solidFill>
                <a:latin typeface="Open Sans Light"/>
              </a:rPr>
              <a:t>Assign each package within the</a:t>
            </a:r>
            <a:r>
              <a:rPr lang="en-US" sz="2717">
                <a:solidFill>
                  <a:srgbClr val="182722"/>
                </a:solidFill>
                <a:latin typeface="Open Sans Light"/>
              </a:rPr>
              <a:t> </a:t>
            </a:r>
            <a:r>
              <a:rPr lang="en-US" sz="2717">
                <a:solidFill>
                  <a:srgbClr val="182722"/>
                </a:solidFill>
                <a:latin typeface="Open Sans"/>
              </a:rPr>
              <a:t> </a:t>
            </a:r>
            <a:r>
              <a:rPr lang="en-US" sz="2717">
                <a:solidFill>
                  <a:srgbClr val="182722"/>
                </a:solidFill>
                <a:latin typeface="Open Sans Light"/>
              </a:rPr>
              <a:t>tidymodels</a:t>
            </a:r>
            <a:r>
              <a:rPr lang="en-US" sz="2717">
                <a:solidFill>
                  <a:srgbClr val="182722"/>
                </a:solidFill>
                <a:latin typeface="Open Sans"/>
              </a:rPr>
              <a:t> </a:t>
            </a:r>
            <a:r>
              <a:rPr lang="en-US" sz="2717">
                <a:solidFill>
                  <a:srgbClr val="182722"/>
                </a:solidFill>
                <a:latin typeface="Open Sans Light"/>
              </a:rPr>
              <a:t> ecosystem to its corresponding process within the machine learning workflow.</a:t>
            </a:r>
          </a:p>
          <a:p>
            <a:pPr>
              <a:lnSpc>
                <a:spcPts val="3664"/>
              </a:lnSpc>
            </a:pPr>
          </a:p>
          <a:p>
            <a:pPr marL="565125" indent="-282562" lvl="1">
              <a:lnSpc>
                <a:spcPts val="3664"/>
              </a:lnSpc>
              <a:buFont typeface="Arial"/>
              <a:buChar char="•"/>
            </a:pPr>
            <a:r>
              <a:rPr lang="en-US" sz="2617">
                <a:solidFill>
                  <a:srgbClr val="182722"/>
                </a:solidFill>
                <a:latin typeface="Open Sans Light"/>
              </a:rPr>
              <a:t>Data resampling and feature engineering:</a:t>
            </a:r>
          </a:p>
          <a:p>
            <a:pPr marL="565125" indent="-282562" lvl="1">
              <a:lnSpc>
                <a:spcPts val="3664"/>
              </a:lnSpc>
              <a:buFont typeface="Arial"/>
              <a:buChar char="•"/>
            </a:pPr>
            <a:r>
              <a:rPr lang="en-US" sz="2617">
                <a:solidFill>
                  <a:srgbClr val="182722"/>
                </a:solidFill>
                <a:latin typeface="Open Sans Light"/>
              </a:rPr>
              <a:t>Model fitting and tuning:</a:t>
            </a:r>
          </a:p>
          <a:p>
            <a:pPr marL="565125" indent="-282562" lvl="1">
              <a:lnSpc>
                <a:spcPts val="3664"/>
              </a:lnSpc>
              <a:buFont typeface="Arial"/>
              <a:buChar char="•"/>
            </a:pPr>
            <a:r>
              <a:rPr lang="en-US" sz="2617">
                <a:solidFill>
                  <a:srgbClr val="182722"/>
                </a:solidFill>
                <a:latin typeface="Open Sans Light"/>
              </a:rPr>
              <a:t>Model evaluation: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433432" y="6517005"/>
            <a:ext cx="28573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Open Rstudio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819807">
            <a:off x="-1217618" y="4584700"/>
            <a:ext cx="4389120" cy="43891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2454669">
            <a:off x="-764084" y="6088457"/>
            <a:ext cx="4341101" cy="14401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83031" y="1796235"/>
            <a:ext cx="2246870" cy="259753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31520" y="265572"/>
            <a:ext cx="7829857" cy="1813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966" spc="-39">
                <a:solidFill>
                  <a:srgbClr val="00E091"/>
                </a:solidFill>
                <a:latin typeface="Poppins Bold Bold"/>
              </a:rPr>
              <a:t>Creating training and test datasets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390624" y="1748610"/>
            <a:ext cx="6031504" cy="435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770" spc="277">
                <a:solidFill>
                  <a:srgbClr val="FFFFFF"/>
                </a:solidFill>
                <a:latin typeface="Open Sans"/>
              </a:rPr>
              <a:t> T</a:t>
            </a:r>
            <a:r>
              <a:rPr lang="en-US" sz="2770" spc="277">
                <a:solidFill>
                  <a:srgbClr val="FFFFFF"/>
                </a:solidFill>
                <a:latin typeface="Open Sans Light"/>
              </a:rPr>
              <a:t>hE </a:t>
            </a:r>
            <a:r>
              <a:rPr lang="en-US" sz="2770" spc="277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70" spc="277">
                <a:solidFill>
                  <a:srgbClr val="FFFFFF"/>
                </a:solidFill>
                <a:latin typeface="Open Sans Light"/>
              </a:rPr>
              <a:t>rsample</a:t>
            </a:r>
            <a:r>
              <a:rPr lang="en-US" sz="2770" spc="277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70" spc="277">
                <a:solidFill>
                  <a:srgbClr val="FFFFFF"/>
                </a:solidFill>
                <a:latin typeface="Open Sans Light"/>
              </a:rPr>
              <a:t> package is designed to create training and test datasets. </a:t>
            </a:r>
          </a:p>
          <a:p>
            <a:pPr>
              <a:lnSpc>
                <a:spcPts val="3878"/>
              </a:lnSpc>
            </a:pPr>
            <a:r>
              <a:rPr lang="en-US" sz="2770" spc="277">
                <a:solidFill>
                  <a:srgbClr val="FFFFFF"/>
                </a:solidFill>
                <a:latin typeface="Open Sans Light"/>
              </a:rPr>
              <a:t>Creating a test dataset is important for estimating how a trained model will likely perform on new data to avoid overfitting.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3031" y="6517005"/>
            <a:ext cx="28573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Open Rstudio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447891">
            <a:off x="-522123" y="4302115"/>
            <a:ext cx="2693588" cy="26935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447891">
            <a:off x="2345371" y="259308"/>
            <a:ext cx="2693588" cy="2693588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8100000">
            <a:off x="1855826" y="1062202"/>
            <a:ext cx="2857788" cy="1528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5" id="5"/>
          <p:cNvSpPr/>
          <p:nvPr/>
        </p:nvSpPr>
        <p:spPr>
          <a:xfrm rot="0">
            <a:off x="4584124" y="-129713"/>
            <a:ext cx="5296775" cy="7574625"/>
          </a:xfrm>
          <a:prstGeom prst="rect">
            <a:avLst/>
          </a:prstGeom>
          <a:solidFill>
            <a:srgbClr val="182722"/>
          </a:solidFill>
        </p:spPr>
      </p:sp>
      <p:sp>
        <p:nvSpPr>
          <p:cNvPr name="AutoShape 6" id="6"/>
          <p:cNvSpPr/>
          <p:nvPr/>
        </p:nvSpPr>
        <p:spPr>
          <a:xfrm rot="-8100000">
            <a:off x="-1004936" y="4095942"/>
            <a:ext cx="2857788" cy="15281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4878690">
            <a:off x="-1146097" y="1984251"/>
            <a:ext cx="6830067" cy="327843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750611" y="384152"/>
            <a:ext cx="4667515" cy="1447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5"/>
              </a:lnSpc>
            </a:pPr>
            <a:r>
              <a:rPr lang="en-US" sz="5344" spc="-90">
                <a:solidFill>
                  <a:srgbClr val="00E091"/>
                </a:solidFill>
                <a:latin typeface="Poppins Bold"/>
              </a:rPr>
              <a:t>what is Overfitting?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76800" y="3049700"/>
            <a:ext cx="4415137" cy="247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7"/>
              </a:lnSpc>
            </a:pPr>
            <a:r>
              <a:rPr lang="en-US" sz="2355" spc="235">
                <a:solidFill>
                  <a:srgbClr val="FFFFFF"/>
                </a:solidFill>
                <a:latin typeface="Poppins Light"/>
              </a:rPr>
              <a:t> HAPPENS </a:t>
            </a:r>
            <a:r>
              <a:rPr lang="en-US" sz="2355" spc="235">
                <a:solidFill>
                  <a:srgbClr val="FFFFFF"/>
                </a:solidFill>
                <a:latin typeface="Poppins Light Light"/>
              </a:rPr>
              <a:t>where a model memorizes patterns that exist only in the training data and performs poorly on new data.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063476">
            <a:off x="8148952" y="6198911"/>
            <a:ext cx="2554234" cy="255423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77898">
            <a:off x="4492483" y="-1049788"/>
            <a:ext cx="2554234" cy="2554234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8100000">
            <a:off x="4340706" y="594535"/>
            <a:ext cx="2857788" cy="1528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5" id="5"/>
          <p:cNvSpPr/>
          <p:nvPr/>
        </p:nvSpPr>
        <p:spPr>
          <a:xfrm rot="-8100000">
            <a:off x="7506610" y="7336031"/>
            <a:ext cx="2857788" cy="15281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720" r="0" b="0"/>
          <a:stretch>
            <a:fillRect/>
          </a:stretch>
        </p:blipFill>
        <p:spPr>
          <a:xfrm flipH="false" flipV="false" rot="0">
            <a:off x="5769600" y="1890300"/>
            <a:ext cx="4040724" cy="320928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88872" y="317502"/>
            <a:ext cx="8733208" cy="209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08"/>
              </a:lnSpc>
            </a:pPr>
            <a:r>
              <a:rPr lang="en-US" sz="3423" spc="-34">
                <a:solidFill>
                  <a:srgbClr val="182722"/>
                </a:solidFill>
                <a:latin typeface="Poppins Bold Bold"/>
              </a:rPr>
              <a:t>Distribution of outcome variable values (do some data wrangling usind dplyr) </a:t>
            </a:r>
          </a:p>
          <a:p>
            <a:pPr>
              <a:lnSpc>
                <a:spcPts val="410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88872" y="2549759"/>
            <a:ext cx="5356796" cy="443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2284" spc="201">
                <a:solidFill>
                  <a:srgbClr val="182722"/>
                </a:solidFill>
                <a:latin typeface="Poppins Light"/>
              </a:rPr>
              <a:t> </a:t>
            </a:r>
            <a:r>
              <a:rPr lang="en-US" sz="2284" spc="201">
                <a:solidFill>
                  <a:srgbClr val="182722"/>
                </a:solidFill>
                <a:latin typeface="Poppins Light Light"/>
              </a:rPr>
              <a:t>Since the original data is split at random, stratification avoids placing all the expensive homes in </a:t>
            </a:r>
            <a:r>
              <a:rPr lang="en-US" sz="2284" spc="201">
                <a:solidFill>
                  <a:srgbClr val="182722"/>
                </a:solidFill>
                <a:latin typeface="Poppins Light"/>
              </a:rPr>
              <a:t> </a:t>
            </a:r>
            <a:r>
              <a:rPr lang="en-US" sz="2284" spc="201">
                <a:solidFill>
                  <a:srgbClr val="182722"/>
                </a:solidFill>
                <a:latin typeface="Poppins Light Light"/>
              </a:rPr>
              <a:t>home_sales</a:t>
            </a:r>
            <a:r>
              <a:rPr lang="en-US" sz="2284" spc="201">
                <a:solidFill>
                  <a:srgbClr val="182722"/>
                </a:solidFill>
                <a:latin typeface="Poppins Light"/>
              </a:rPr>
              <a:t> </a:t>
            </a:r>
            <a:r>
              <a:rPr lang="en-US" sz="2284" spc="201">
                <a:solidFill>
                  <a:srgbClr val="182722"/>
                </a:solidFill>
                <a:latin typeface="Poppins Light Light"/>
              </a:rPr>
              <a:t> into the test dataset, for example. In this case, your model would most likely perform poorly because it was trained on less expensive homes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91045" y="6517005"/>
            <a:ext cx="28573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Open Rstudio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691228" y="-117013"/>
            <a:ext cx="5220677" cy="7549225"/>
          </a:xfrm>
          <a:prstGeom prst="rect">
            <a:avLst/>
          </a:prstGeom>
          <a:solidFill>
            <a:srgbClr val="00E091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68655" y="4631885"/>
            <a:ext cx="4389120" cy="438912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2454669">
            <a:off x="-586976" y="6118515"/>
            <a:ext cx="3955813" cy="12068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2146" y="4621438"/>
            <a:ext cx="2417569" cy="280297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51951" y="288869"/>
            <a:ext cx="3332709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spc="-42">
                <a:solidFill>
                  <a:srgbClr val="00E091"/>
                </a:solidFill>
                <a:latin typeface="Poppins Bold Bold"/>
              </a:rPr>
              <a:t>Linear regression with tidymodels</a:t>
            </a:r>
          </a:p>
          <a:p>
            <a:pPr>
              <a:lnSpc>
                <a:spcPts val="50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876800" y="240043"/>
            <a:ext cx="4339797" cy="5782885"/>
            <a:chOff x="0" y="0"/>
            <a:chExt cx="5786397" cy="771051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5786397" cy="5721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95"/>
                </a:lnSpc>
              </a:pPr>
              <a:r>
                <a:rPr lang="en-US" sz="2396" spc="23">
                  <a:solidFill>
                    <a:srgbClr val="182722"/>
                  </a:solidFill>
                  <a:latin typeface="Poppins Light"/>
                </a:rPr>
                <a:t> </a:t>
              </a:r>
              <a:r>
                <a:rPr lang="en-US" sz="2396" spc="23">
                  <a:solidFill>
                    <a:srgbClr val="182722"/>
                  </a:solidFill>
                  <a:latin typeface="Poppins Light Light"/>
                </a:rPr>
                <a:t>The parsnip package provides a unified syntax for the model fitting process in R.</a:t>
              </a:r>
            </a:p>
            <a:p>
              <a:pPr>
                <a:lnSpc>
                  <a:spcPts val="3595"/>
                </a:lnSpc>
              </a:pPr>
              <a:r>
                <a:rPr lang="en-US" sz="2396" spc="23">
                  <a:solidFill>
                    <a:srgbClr val="182722"/>
                  </a:solidFill>
                  <a:latin typeface="Poppins Light Light"/>
                </a:rPr>
                <a:t>With  parsnip , it is easy to define models using the various packages, or engines, that exist in the R ecosystem.</a:t>
              </a:r>
            </a:p>
            <a:p>
              <a:pPr>
                <a:lnSpc>
                  <a:spcPts val="2168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378619"/>
              <a:ext cx="5786397" cy="331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68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610286" y="6502912"/>
            <a:ext cx="28573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Open Rstudio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98090" y="1278890"/>
            <a:ext cx="4757420" cy="475742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10400" y="-2839072"/>
            <a:ext cx="4389120" cy="438912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-2454669">
            <a:off x="7216843" y="287931"/>
            <a:ext cx="4359374" cy="8128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2194560" y="5494555"/>
            <a:ext cx="4389120" cy="4389120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-2454669">
            <a:off x="-1891515" y="7072154"/>
            <a:ext cx="4359374" cy="8128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88172" y="4471378"/>
            <a:ext cx="2452796" cy="2843822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580448" y="523051"/>
            <a:ext cx="6166175" cy="3337328"/>
            <a:chOff x="0" y="0"/>
            <a:chExt cx="8221567" cy="444977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52643" y="2935984"/>
              <a:ext cx="8116281" cy="151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2"/>
                </a:lnSpc>
              </a:pPr>
              <a:r>
                <a:rPr lang="en-US" sz="2194" spc="219">
                  <a:solidFill>
                    <a:srgbClr val="FFFFFF"/>
                  </a:solidFill>
                  <a:latin typeface="Poppins Light Bold"/>
                </a:rPr>
                <a:t>USING YARDSTICK WHICH IS A PACKAGE FROM THE TIDYMODELS UNIVERSE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0"/>
              <a:ext cx="8221567" cy="2675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66"/>
                </a:lnSpc>
              </a:pPr>
              <a:r>
                <a:rPr lang="en-US" sz="4388" spc="-43">
                  <a:solidFill>
                    <a:srgbClr val="00E091"/>
                  </a:solidFill>
                  <a:latin typeface="Poppins Bold Bold Italics"/>
                </a:rPr>
                <a:t>Exploring estimated model parameters</a:t>
              </a:r>
            </a:p>
            <a:p>
              <a:pPr algn="ctr">
                <a:lnSpc>
                  <a:spcPts val="5266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491045" y="6517005"/>
            <a:ext cx="28573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Open Rstudio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46099" y="-775590"/>
            <a:ext cx="5062220" cy="506222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9005" y="5367487"/>
            <a:ext cx="2496440" cy="191913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1951" y="468607"/>
            <a:ext cx="6563066" cy="201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9"/>
              </a:lnSpc>
            </a:pPr>
            <a:r>
              <a:rPr lang="en-US" sz="4499" spc="-44">
                <a:solidFill>
                  <a:srgbClr val="FFFFFF"/>
                </a:solidFill>
                <a:latin typeface="Poppins Bold Bold"/>
              </a:rPr>
              <a:t>Predicting home selling prices</a:t>
            </a:r>
          </a:p>
          <a:p>
            <a:pPr>
              <a:lnSpc>
                <a:spcPts val="53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5680" y="2591381"/>
            <a:ext cx="6819338" cy="208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8"/>
              </a:lnSpc>
            </a:pPr>
            <a:r>
              <a:rPr lang="en-US" sz="2362">
                <a:solidFill>
                  <a:srgbClr val="FFFFFF"/>
                </a:solidFill>
                <a:latin typeface="Open Sans Light Bold Italics"/>
              </a:rPr>
              <a:t>After fitting a model using the training data, the next step is to use it to make predictions on the test dataset. The test dataset acts as a new source of data for the model and will allow you to evaluate how well it performs.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1045" y="6517005"/>
            <a:ext cx="28573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Open Rstudio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DAFG-2pedSE</dc:identifier>
  <dcterms:modified xsi:type="dcterms:W3CDTF">2011-08-01T06:04:30Z</dcterms:modified>
  <cp:revision>1</cp:revision>
  <dc:title>DeKUT {R} TidyModels Presentation</dc:title>
</cp:coreProperties>
</file>