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Quattrocento"/>
      <p:regular r:id="rId38"/>
      <p:bold r:id="rId39"/>
    </p:embeddedFont>
    <p:embeddedFont>
      <p:font typeface="Cinzel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A0CF17-E15C-4BD5-96CD-E423B97FB7F4}">
  <a:tblStyle styleId="{41A0CF17-E15C-4BD5-96CD-E423B97FB7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inzel-regular.fntdata"/><Relationship Id="rId20" Type="http://schemas.openxmlformats.org/officeDocument/2006/relationships/slide" Target="slides/slide15.xml"/><Relationship Id="rId41" Type="http://schemas.openxmlformats.org/officeDocument/2006/relationships/font" Target="fonts/Cinzel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Quattrocento-bold.fntdata"/><Relationship Id="rId16" Type="http://schemas.openxmlformats.org/officeDocument/2006/relationships/slide" Target="slides/slide11.xml"/><Relationship Id="rId38" Type="http://schemas.openxmlformats.org/officeDocument/2006/relationships/font" Target="fonts/Quattrocen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3f3f64ed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a3f3f64ed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a3f3f64ed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a3f3f64ed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3f3f64ed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a3f3f64ed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a3f3f64ed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a3f3f64ed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a3f3f64ed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a3f3f64ed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3f3f64ed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3f3f64ed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3fd4d34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a3fd4d34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a3fd4d342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a3fd4d34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a3fd4d342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a3fd4d342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a3fd4d34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a3fd4d34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a7d7d7565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a7d7d7565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a3fd4d342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a3fd4d342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a3fd4d342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a3fd4d342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a3fd4d342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a3fd4d342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a3fd4d342d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a3fd4d342d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a3fd4d342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a3fd4d342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a3fd4d342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a3fd4d342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a3fd4d342d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a3fd4d342d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a3fd4d342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a3fd4d342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a3fd4d342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a3fd4d342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a738b697fb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a738b697f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3f3f64e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3f3f64e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a738b697f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a738b697f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a738b697f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a738b697f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6365e7d6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6365e7d6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3f3f64ed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a3f3f64ed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a3f3f64e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a3f3f64e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a7d7d79b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a7d7d79b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a7d7d7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a7d7d7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a3f3f64ed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a3f3f64ed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3f3f64ed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a3f3f64ed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2850" y="10534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90600" y="1281300"/>
            <a:ext cx="4315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99150" y="3727325"/>
            <a:ext cx="43158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-465025" y="8878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713225" y="937142"/>
            <a:ext cx="8601300" cy="317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713225" y="1334725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713225" y="3152225"/>
            <a:ext cx="77175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/>
          <p:nvPr/>
        </p:nvSpPr>
        <p:spPr>
          <a:xfrm>
            <a:off x="-450975" y="763200"/>
            <a:ext cx="10055700" cy="352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3692050" y="0"/>
            <a:ext cx="6022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480675" y="-155000"/>
            <a:ext cx="56634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4968225" y="5723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>
            <a:off x="4444650" y="5723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968294" y="10826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3" type="title"/>
          </p:nvPr>
        </p:nvSpPr>
        <p:spPr>
          <a:xfrm>
            <a:off x="4968225" y="15860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4" type="title"/>
          </p:nvPr>
        </p:nvSpPr>
        <p:spPr>
          <a:xfrm>
            <a:off x="4444650" y="15860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5" type="subTitle"/>
          </p:nvPr>
        </p:nvSpPr>
        <p:spPr>
          <a:xfrm>
            <a:off x="4968294" y="20963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6" type="title"/>
          </p:nvPr>
        </p:nvSpPr>
        <p:spPr>
          <a:xfrm>
            <a:off x="4968225" y="25997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7" type="title"/>
          </p:nvPr>
        </p:nvSpPr>
        <p:spPr>
          <a:xfrm>
            <a:off x="4444650" y="25997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8" type="subTitle"/>
          </p:nvPr>
        </p:nvSpPr>
        <p:spPr>
          <a:xfrm>
            <a:off x="4968294" y="31100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9" type="title"/>
          </p:nvPr>
        </p:nvSpPr>
        <p:spPr>
          <a:xfrm>
            <a:off x="4968225" y="36134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13" type="title"/>
          </p:nvPr>
        </p:nvSpPr>
        <p:spPr>
          <a:xfrm>
            <a:off x="4444650" y="36134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4" type="subTitle"/>
          </p:nvPr>
        </p:nvSpPr>
        <p:spPr>
          <a:xfrm>
            <a:off x="4968294" y="41237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1660175" y="-90600"/>
            <a:ext cx="5823600" cy="52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388675" y="-439350"/>
            <a:ext cx="6366600" cy="59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2472300" y="217620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18300" y="357870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14"/>
          <p:cNvSpPr txBox="1"/>
          <p:nvPr>
            <p:ph hasCustomPrompt="1" idx="2" type="title"/>
          </p:nvPr>
        </p:nvSpPr>
        <p:spPr>
          <a:xfrm>
            <a:off x="3491250" y="72840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-729625" y="11164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13225" y="12820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1958875" y="1602150"/>
            <a:ext cx="4414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2923375" y="30046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5"/>
          <p:cNvSpPr txBox="1"/>
          <p:nvPr>
            <p:ph hasCustomPrompt="1" idx="2" type="title"/>
          </p:nvPr>
        </p:nvSpPr>
        <p:spPr>
          <a:xfrm>
            <a:off x="6269275" y="16021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1660175" y="-90600"/>
            <a:ext cx="5823600" cy="52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388675" y="-439350"/>
            <a:ext cx="6366600" cy="59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2472300" y="217620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1818300" y="357870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6"/>
          <p:cNvSpPr txBox="1"/>
          <p:nvPr>
            <p:ph hasCustomPrompt="1" idx="2" type="title"/>
          </p:nvPr>
        </p:nvSpPr>
        <p:spPr>
          <a:xfrm>
            <a:off x="3491250" y="72840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713225" y="10534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866875" y="384435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1458150" y="143745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7"/>
          <p:cNvSpPr/>
          <p:nvPr/>
        </p:nvSpPr>
        <p:spPr>
          <a:xfrm>
            <a:off x="-196225" y="8878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344575" y="2315650"/>
            <a:ext cx="2773800" cy="11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2461800" y="2210700"/>
            <a:ext cx="20841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2" type="subTitle"/>
          </p:nvPr>
        </p:nvSpPr>
        <p:spPr>
          <a:xfrm>
            <a:off x="4543100" y="2210700"/>
            <a:ext cx="20841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3" type="subTitle"/>
          </p:nvPr>
        </p:nvSpPr>
        <p:spPr>
          <a:xfrm>
            <a:off x="2461800" y="2714400"/>
            <a:ext cx="2084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4" type="subTitle"/>
          </p:nvPr>
        </p:nvSpPr>
        <p:spPr>
          <a:xfrm>
            <a:off x="4543100" y="2714402"/>
            <a:ext cx="2084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9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948600" y="24092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948600" y="3009854"/>
            <a:ext cx="23364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2" type="title"/>
          </p:nvPr>
        </p:nvSpPr>
        <p:spPr>
          <a:xfrm>
            <a:off x="3403800" y="24092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20"/>
          <p:cNvSpPr txBox="1"/>
          <p:nvPr>
            <p:ph idx="3" type="subTitle"/>
          </p:nvPr>
        </p:nvSpPr>
        <p:spPr>
          <a:xfrm>
            <a:off x="3403800" y="3009853"/>
            <a:ext cx="23364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4" type="title"/>
          </p:nvPr>
        </p:nvSpPr>
        <p:spPr>
          <a:xfrm>
            <a:off x="5859000" y="24121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20"/>
          <p:cNvSpPr txBox="1"/>
          <p:nvPr>
            <p:ph idx="5" type="subTitle"/>
          </p:nvPr>
        </p:nvSpPr>
        <p:spPr>
          <a:xfrm>
            <a:off x="5859000" y="3009854"/>
            <a:ext cx="23364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6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48775" y="12820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729625" y="11164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713225" y="29960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720000" y="1889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720000" y="24764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2" type="title"/>
          </p:nvPr>
        </p:nvSpPr>
        <p:spPr>
          <a:xfrm>
            <a:off x="3403800" y="1889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21"/>
          <p:cNvSpPr txBox="1"/>
          <p:nvPr>
            <p:ph idx="3" type="subTitle"/>
          </p:nvPr>
        </p:nvSpPr>
        <p:spPr>
          <a:xfrm>
            <a:off x="3403800" y="24764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4" type="title"/>
          </p:nvPr>
        </p:nvSpPr>
        <p:spPr>
          <a:xfrm>
            <a:off x="6087600" y="1889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21"/>
          <p:cNvSpPr txBox="1"/>
          <p:nvPr>
            <p:ph idx="5" type="subTitle"/>
          </p:nvPr>
        </p:nvSpPr>
        <p:spPr>
          <a:xfrm>
            <a:off x="6087600" y="24764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hasCustomPrompt="1" idx="6" type="title"/>
          </p:nvPr>
        </p:nvSpPr>
        <p:spPr>
          <a:xfrm>
            <a:off x="1133250" y="3413175"/>
            <a:ext cx="1509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1" name="Google Shape;131;p21"/>
          <p:cNvSpPr txBox="1"/>
          <p:nvPr>
            <p:ph hasCustomPrompt="1" idx="7" type="title"/>
          </p:nvPr>
        </p:nvSpPr>
        <p:spPr>
          <a:xfrm>
            <a:off x="6500850" y="3413175"/>
            <a:ext cx="1509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2" name="Google Shape;132;p21"/>
          <p:cNvSpPr txBox="1"/>
          <p:nvPr>
            <p:ph hasCustomPrompt="1" idx="8" type="title"/>
          </p:nvPr>
        </p:nvSpPr>
        <p:spPr>
          <a:xfrm>
            <a:off x="3817050" y="3413175"/>
            <a:ext cx="1509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" name="Google Shape;133;p21"/>
          <p:cNvSpPr txBox="1"/>
          <p:nvPr>
            <p:ph idx="9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2" type="title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22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4" type="title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22"/>
          <p:cNvSpPr txBox="1"/>
          <p:nvPr>
            <p:ph idx="5" type="subTitle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2"/>
          <p:cNvSpPr txBox="1"/>
          <p:nvPr>
            <p:ph idx="7" type="subTitle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8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738676" y="183525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738676" y="234557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2" type="title"/>
          </p:nvPr>
        </p:nvSpPr>
        <p:spPr>
          <a:xfrm>
            <a:off x="6461525" y="183525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23"/>
          <p:cNvSpPr txBox="1"/>
          <p:nvPr>
            <p:ph idx="3" type="subTitle"/>
          </p:nvPr>
        </p:nvSpPr>
        <p:spPr>
          <a:xfrm>
            <a:off x="6461526" y="234557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4" type="title"/>
          </p:nvPr>
        </p:nvSpPr>
        <p:spPr>
          <a:xfrm>
            <a:off x="738675" y="346420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23"/>
          <p:cNvSpPr txBox="1"/>
          <p:nvPr>
            <p:ph idx="5" type="subTitle"/>
          </p:nvPr>
        </p:nvSpPr>
        <p:spPr>
          <a:xfrm>
            <a:off x="738675" y="397452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6" type="title"/>
          </p:nvPr>
        </p:nvSpPr>
        <p:spPr>
          <a:xfrm>
            <a:off x="6461525" y="346420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23"/>
          <p:cNvSpPr txBox="1"/>
          <p:nvPr>
            <p:ph idx="7" type="subTitle"/>
          </p:nvPr>
        </p:nvSpPr>
        <p:spPr>
          <a:xfrm>
            <a:off x="6461526" y="397452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8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hasCustomPrompt="1" idx="9" type="title"/>
          </p:nvPr>
        </p:nvSpPr>
        <p:spPr>
          <a:xfrm>
            <a:off x="738675" y="1443588"/>
            <a:ext cx="704700" cy="42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23"/>
          <p:cNvSpPr txBox="1"/>
          <p:nvPr>
            <p:ph hasCustomPrompt="1" idx="13" type="title"/>
          </p:nvPr>
        </p:nvSpPr>
        <p:spPr>
          <a:xfrm>
            <a:off x="7726025" y="3080700"/>
            <a:ext cx="704700" cy="423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23"/>
          <p:cNvSpPr txBox="1"/>
          <p:nvPr>
            <p:ph hasCustomPrompt="1" idx="14" type="title"/>
          </p:nvPr>
        </p:nvSpPr>
        <p:spPr>
          <a:xfrm>
            <a:off x="7726025" y="1443588"/>
            <a:ext cx="704700" cy="423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23"/>
          <p:cNvSpPr txBox="1"/>
          <p:nvPr>
            <p:ph hasCustomPrompt="1" idx="15" type="title"/>
          </p:nvPr>
        </p:nvSpPr>
        <p:spPr>
          <a:xfrm>
            <a:off x="738700" y="3080700"/>
            <a:ext cx="704700" cy="4233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3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1195863" y="1835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1195863" y="2421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2" type="title"/>
          </p:nvPr>
        </p:nvSpPr>
        <p:spPr>
          <a:xfrm>
            <a:off x="5081043" y="1835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subTitle"/>
          </p:nvPr>
        </p:nvSpPr>
        <p:spPr>
          <a:xfrm>
            <a:off x="5081043" y="2421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4" type="title"/>
          </p:nvPr>
        </p:nvSpPr>
        <p:spPr>
          <a:xfrm>
            <a:off x="1195863" y="3497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subTitle"/>
          </p:nvPr>
        </p:nvSpPr>
        <p:spPr>
          <a:xfrm>
            <a:off x="1195863" y="4083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6" type="title"/>
          </p:nvPr>
        </p:nvSpPr>
        <p:spPr>
          <a:xfrm>
            <a:off x="5081043" y="3497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24"/>
          <p:cNvSpPr txBox="1"/>
          <p:nvPr>
            <p:ph idx="7" type="subTitle"/>
          </p:nvPr>
        </p:nvSpPr>
        <p:spPr>
          <a:xfrm>
            <a:off x="5081043" y="4083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8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BLANK_1_1_1_1_3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2" type="title"/>
          </p:nvPr>
        </p:nvSpPr>
        <p:spPr>
          <a:xfrm>
            <a:off x="3039646" y="2443521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725045" y="2063552"/>
            <a:ext cx="2052900" cy="75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3" type="title"/>
          </p:nvPr>
        </p:nvSpPr>
        <p:spPr>
          <a:xfrm>
            <a:off x="4626632" y="2443529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4" type="subTitle"/>
          </p:nvPr>
        </p:nvSpPr>
        <p:spPr>
          <a:xfrm>
            <a:off x="6378947" y="2063552"/>
            <a:ext cx="2052900" cy="75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5" type="title"/>
          </p:nvPr>
        </p:nvSpPr>
        <p:spPr>
          <a:xfrm>
            <a:off x="3039646" y="3928010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6" type="subTitle"/>
          </p:nvPr>
        </p:nvSpPr>
        <p:spPr>
          <a:xfrm>
            <a:off x="725045" y="3534141"/>
            <a:ext cx="2052900" cy="75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7" type="title"/>
          </p:nvPr>
        </p:nvSpPr>
        <p:spPr>
          <a:xfrm>
            <a:off x="4626632" y="3928010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8" type="subTitle"/>
          </p:nvPr>
        </p:nvSpPr>
        <p:spPr>
          <a:xfrm>
            <a:off x="6378947" y="3534141"/>
            <a:ext cx="2052900" cy="75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-23262" y="0"/>
            <a:ext cx="5666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-253125" y="-155000"/>
            <a:ext cx="61587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713225" y="1672700"/>
            <a:ext cx="4569900" cy="2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890252" y="147570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890252" y="183362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2" type="title"/>
          </p:nvPr>
        </p:nvSpPr>
        <p:spPr>
          <a:xfrm>
            <a:off x="4819725" y="383055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27"/>
          <p:cNvSpPr txBox="1"/>
          <p:nvPr>
            <p:ph idx="3" type="subTitle"/>
          </p:nvPr>
        </p:nvSpPr>
        <p:spPr>
          <a:xfrm>
            <a:off x="4819725" y="418847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4" type="title"/>
          </p:nvPr>
        </p:nvSpPr>
        <p:spPr>
          <a:xfrm>
            <a:off x="4819725" y="198195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27"/>
          <p:cNvSpPr txBox="1"/>
          <p:nvPr>
            <p:ph idx="5" type="subTitle"/>
          </p:nvPr>
        </p:nvSpPr>
        <p:spPr>
          <a:xfrm>
            <a:off x="4819725" y="233987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6" type="title"/>
          </p:nvPr>
        </p:nvSpPr>
        <p:spPr>
          <a:xfrm>
            <a:off x="890252" y="2463425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27"/>
          <p:cNvSpPr txBox="1"/>
          <p:nvPr>
            <p:ph idx="7" type="subTitle"/>
          </p:nvPr>
        </p:nvSpPr>
        <p:spPr>
          <a:xfrm>
            <a:off x="890252" y="2821350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8" type="title"/>
          </p:nvPr>
        </p:nvSpPr>
        <p:spPr>
          <a:xfrm>
            <a:off x="4819725" y="290625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27"/>
          <p:cNvSpPr txBox="1"/>
          <p:nvPr>
            <p:ph idx="9" type="subTitle"/>
          </p:nvPr>
        </p:nvSpPr>
        <p:spPr>
          <a:xfrm>
            <a:off x="4819725" y="326417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13" type="title"/>
          </p:nvPr>
        </p:nvSpPr>
        <p:spPr>
          <a:xfrm>
            <a:off x="890252" y="3405188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27"/>
          <p:cNvSpPr txBox="1"/>
          <p:nvPr>
            <p:ph idx="14" type="subTitle"/>
          </p:nvPr>
        </p:nvSpPr>
        <p:spPr>
          <a:xfrm>
            <a:off x="890252" y="3763113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5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27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hasCustomPrompt="1" type="title"/>
          </p:nvPr>
        </p:nvSpPr>
        <p:spPr>
          <a:xfrm>
            <a:off x="672000" y="1725752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28"/>
          <p:cNvSpPr txBox="1"/>
          <p:nvPr>
            <p:ph hasCustomPrompt="1" idx="2" type="title"/>
          </p:nvPr>
        </p:nvSpPr>
        <p:spPr>
          <a:xfrm>
            <a:off x="672000" y="2684850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28"/>
          <p:cNvSpPr txBox="1"/>
          <p:nvPr>
            <p:ph hasCustomPrompt="1" idx="3" type="title"/>
          </p:nvPr>
        </p:nvSpPr>
        <p:spPr>
          <a:xfrm>
            <a:off x="681300" y="3643950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28"/>
          <p:cNvSpPr txBox="1"/>
          <p:nvPr>
            <p:ph hasCustomPrompt="1" idx="4" type="title"/>
          </p:nvPr>
        </p:nvSpPr>
        <p:spPr>
          <a:xfrm>
            <a:off x="7774075" y="1725752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28"/>
          <p:cNvSpPr txBox="1"/>
          <p:nvPr>
            <p:ph hasCustomPrompt="1" idx="5" type="title"/>
          </p:nvPr>
        </p:nvSpPr>
        <p:spPr>
          <a:xfrm>
            <a:off x="7767350" y="2692825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28"/>
          <p:cNvSpPr txBox="1"/>
          <p:nvPr>
            <p:ph hasCustomPrompt="1" idx="6" type="title"/>
          </p:nvPr>
        </p:nvSpPr>
        <p:spPr>
          <a:xfrm>
            <a:off x="7767350" y="3659900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28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 txBox="1"/>
          <p:nvPr>
            <p:ph idx="1" type="subTitle"/>
          </p:nvPr>
        </p:nvSpPr>
        <p:spPr>
          <a:xfrm>
            <a:off x="1252500" y="1725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idx="7" type="subTitle"/>
          </p:nvPr>
        </p:nvSpPr>
        <p:spPr>
          <a:xfrm>
            <a:off x="1252500" y="36439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8"/>
          <p:cNvSpPr txBox="1"/>
          <p:nvPr>
            <p:ph idx="8" type="subTitle"/>
          </p:nvPr>
        </p:nvSpPr>
        <p:spPr>
          <a:xfrm>
            <a:off x="1252500" y="26848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9" type="subTitle"/>
          </p:nvPr>
        </p:nvSpPr>
        <p:spPr>
          <a:xfrm>
            <a:off x="5604195" y="36599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13" type="subTitle"/>
          </p:nvPr>
        </p:nvSpPr>
        <p:spPr>
          <a:xfrm>
            <a:off x="5604195" y="1725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14" type="subTitle"/>
          </p:nvPr>
        </p:nvSpPr>
        <p:spPr>
          <a:xfrm>
            <a:off x="5604195" y="26928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15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28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BLANK_1_1_1_1_1_2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9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9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29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9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29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29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9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29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" name="Google Shape;237;p29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9"/>
          <p:cNvSpPr txBox="1"/>
          <p:nvPr>
            <p:ph idx="15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29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/>
          <p:nvPr/>
        </p:nvSpPr>
        <p:spPr>
          <a:xfrm>
            <a:off x="3692050" y="0"/>
            <a:ext cx="6022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 txBox="1"/>
          <p:nvPr>
            <p:ph hasCustomPrompt="1" type="title"/>
          </p:nvPr>
        </p:nvSpPr>
        <p:spPr>
          <a:xfrm>
            <a:off x="4104075" y="540000"/>
            <a:ext cx="375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3" name="Google Shape;243;p30"/>
          <p:cNvSpPr txBox="1"/>
          <p:nvPr>
            <p:ph idx="1" type="subTitle"/>
          </p:nvPr>
        </p:nvSpPr>
        <p:spPr>
          <a:xfrm>
            <a:off x="4103975" y="1246025"/>
            <a:ext cx="375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0"/>
          <p:cNvSpPr txBox="1"/>
          <p:nvPr>
            <p:ph hasCustomPrompt="1" idx="2" type="title"/>
          </p:nvPr>
        </p:nvSpPr>
        <p:spPr>
          <a:xfrm>
            <a:off x="4104075" y="1996144"/>
            <a:ext cx="375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5" name="Google Shape;245;p30"/>
          <p:cNvSpPr txBox="1"/>
          <p:nvPr>
            <p:ph idx="3" type="subTitle"/>
          </p:nvPr>
        </p:nvSpPr>
        <p:spPr>
          <a:xfrm>
            <a:off x="4103975" y="2702169"/>
            <a:ext cx="375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0"/>
          <p:cNvSpPr txBox="1"/>
          <p:nvPr>
            <p:ph hasCustomPrompt="1" idx="4" type="title"/>
          </p:nvPr>
        </p:nvSpPr>
        <p:spPr>
          <a:xfrm>
            <a:off x="4104075" y="3452300"/>
            <a:ext cx="375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7" name="Google Shape;247;p30"/>
          <p:cNvSpPr txBox="1"/>
          <p:nvPr>
            <p:ph idx="5" type="subTitle"/>
          </p:nvPr>
        </p:nvSpPr>
        <p:spPr>
          <a:xfrm>
            <a:off x="4103975" y="4158325"/>
            <a:ext cx="375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/>
          <p:nvPr/>
        </p:nvSpPr>
        <p:spPr>
          <a:xfrm>
            <a:off x="3480675" y="-155000"/>
            <a:ext cx="56634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2">
  <p:cSld name="TITLE_AND_BODY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3">
  <p:cSld name="TITLE_AND_BODY_2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/>
          <p:nvPr/>
        </p:nvSpPr>
        <p:spPr>
          <a:xfrm>
            <a:off x="-62850" y="611712"/>
            <a:ext cx="8493600" cy="389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-465025" y="354450"/>
            <a:ext cx="10878900" cy="44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 txBox="1"/>
          <p:nvPr>
            <p:ph idx="1" type="subTitle"/>
          </p:nvPr>
        </p:nvSpPr>
        <p:spPr>
          <a:xfrm>
            <a:off x="713150" y="1379125"/>
            <a:ext cx="4293900" cy="12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7" name="Google Shape;267;p34"/>
          <p:cNvSpPr txBox="1"/>
          <p:nvPr/>
        </p:nvSpPr>
        <p:spPr>
          <a:xfrm>
            <a:off x="713225" y="3199925"/>
            <a:ext cx="42840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Quattrocento"/>
                <a:ea typeface="Quattrocento"/>
                <a:cs typeface="Quattrocento"/>
                <a:sym typeface="Quattrocen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Quattrocento"/>
                <a:ea typeface="Quattrocento"/>
                <a:cs typeface="Quattrocento"/>
                <a:sym typeface="Quattrocen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Quattrocento"/>
                <a:ea typeface="Quattrocento"/>
                <a:cs typeface="Quattrocento"/>
                <a:sym typeface="Quattrocen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713225" y="3650075"/>
            <a:ext cx="42840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269" name="Google Shape;269;p34"/>
          <p:cNvSpPr txBox="1"/>
          <p:nvPr>
            <p:ph type="ctrTitle"/>
          </p:nvPr>
        </p:nvSpPr>
        <p:spPr>
          <a:xfrm>
            <a:off x="718100" y="672450"/>
            <a:ext cx="4284000" cy="8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/>
          <p:nvPr/>
        </p:nvSpPr>
        <p:spPr>
          <a:xfrm>
            <a:off x="3692050" y="0"/>
            <a:ext cx="6022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3480675" y="-155000"/>
            <a:ext cx="56634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-62850" y="611712"/>
            <a:ext cx="8493600" cy="389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6"/>
          <p:cNvSpPr/>
          <p:nvPr/>
        </p:nvSpPr>
        <p:spPr>
          <a:xfrm>
            <a:off x="-465025" y="354450"/>
            <a:ext cx="10878900" cy="44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936250" y="2294325"/>
            <a:ext cx="3400200" cy="18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07900" y="2294325"/>
            <a:ext cx="3400200" cy="18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idx="3" type="title"/>
          </p:nvPr>
        </p:nvSpPr>
        <p:spPr>
          <a:xfrm>
            <a:off x="936250" y="1719150"/>
            <a:ext cx="3400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" name="Google Shape;32;p5"/>
          <p:cNvSpPr txBox="1"/>
          <p:nvPr>
            <p:ph idx="4" type="title"/>
          </p:nvPr>
        </p:nvSpPr>
        <p:spPr>
          <a:xfrm>
            <a:off x="4807900" y="1719150"/>
            <a:ext cx="3400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465025" y="887850"/>
            <a:ext cx="10878900" cy="366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699150" y="1101597"/>
            <a:ext cx="8493600" cy="323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388600" y="1458450"/>
            <a:ext cx="4043100" cy="15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388600" y="3132976"/>
            <a:ext cx="40431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713225" y="750800"/>
            <a:ext cx="8601300" cy="386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765150"/>
            <a:ext cx="7717500" cy="38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>
            <a:off x="-450975" y="539500"/>
            <a:ext cx="10055700" cy="428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713225" y="750800"/>
            <a:ext cx="8601300" cy="386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-450975" y="539500"/>
            <a:ext cx="10055700" cy="428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297850" y="1186200"/>
            <a:ext cx="45483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297850" y="2505075"/>
            <a:ext cx="4548300" cy="17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713225" y="40770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-324100" y="3951000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803500" y="4059850"/>
            <a:ext cx="5597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inzel"/>
              <a:buNone/>
              <a:defRPr sz="27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37553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attrocento"/>
              <a:buChar char="●"/>
              <a:defRPr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○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■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●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○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■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●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○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■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atasets/vaibhavkumar11/hindi-english-parallel-corpus" TargetMode="External"/><Relationship Id="rId4" Type="http://schemas.openxmlformats.org/officeDocument/2006/relationships/hyperlink" Target="https://www.kaggle.com/datasets/dhruvildave/en-fr-translation-dataset" TargetMode="External"/><Relationship Id="rId5" Type="http://schemas.openxmlformats.org/officeDocument/2006/relationships/slide" Target="/ppt/slides/slide2.xml"/><Relationship Id="rId6" Type="http://schemas.openxmlformats.org/officeDocument/2006/relationships/slide" Target="/ppt/slides/slide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slide" Target="/ppt/slides/slide2.xml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slide" Target="/ppt/slides/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Relationship Id="rId4" Type="http://schemas.openxmlformats.org/officeDocument/2006/relationships/slide" Target="/ppt/slides/slide2.xml"/><Relationship Id="rId5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Relationship Id="rId4" Type="http://schemas.openxmlformats.org/officeDocument/2006/relationships/slide" Target="/ppt/slides/slide2.xml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Relationship Id="rId4" Type="http://schemas.openxmlformats.org/officeDocument/2006/relationships/slide" Target="/ppt/slides/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Relationship Id="rId4" Type="http://schemas.openxmlformats.org/officeDocument/2006/relationships/slide" Target="/ppt/slides/slide2.xml"/><Relationship Id="rId5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Relationship Id="rId4" Type="http://schemas.openxmlformats.org/officeDocument/2006/relationships/slide" Target="/ppt/slides/slide2.xml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Relationship Id="rId4" Type="http://schemas.openxmlformats.org/officeDocument/2006/relationships/slide" Target="/ppt/slides/slide2.xml"/><Relationship Id="rId5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.xml"/><Relationship Id="rId4" Type="http://schemas.openxmlformats.org/officeDocument/2006/relationships/slide" Target="/ppt/slides/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slide" Target="/ppt/slides/slide3.xml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2.xml"/><Relationship Id="rId4" Type="http://schemas.openxmlformats.org/officeDocument/2006/relationships/slide" Target="/ppt/slides/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ctrTitle"/>
          </p:nvPr>
        </p:nvSpPr>
        <p:spPr>
          <a:xfrm>
            <a:off x="690600" y="1281300"/>
            <a:ext cx="4315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Prompt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Engineering</a:t>
            </a:r>
            <a:endParaRPr sz="2200"/>
          </a:p>
        </p:txBody>
      </p:sp>
      <p:sp>
        <p:nvSpPr>
          <p:cNvPr id="283" name="Google Shape;283;p37"/>
          <p:cNvSpPr txBox="1"/>
          <p:nvPr>
            <p:ph idx="1" type="subTitle"/>
          </p:nvPr>
        </p:nvSpPr>
        <p:spPr>
          <a:xfrm>
            <a:off x="5126375" y="3734925"/>
            <a:ext cx="43158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-LLM Whisperers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300"/>
              <a:t>Hindi - English Translation:- </a:t>
            </a:r>
            <a:endParaRPr b="1" sz="2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IIT Bombay English-Hindi Translation Dataset</a:t>
            </a:r>
            <a:r>
              <a:rPr lang="en" sz="1800"/>
              <a:t> - It contains 1,561,840 instances of Hindi - English Translation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300"/>
              <a:t>French</a:t>
            </a:r>
            <a:r>
              <a:rPr b="1" lang="en" sz="2300"/>
              <a:t> - English Translation:- </a:t>
            </a:r>
            <a:endParaRPr b="1" sz="2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English-French Translation Dataset</a:t>
            </a:r>
            <a:r>
              <a:rPr lang="en" sz="1800"/>
              <a:t>- Over 22.5 million sentences in French and English.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6">
            <a:hlinkClick action="ppaction://hlinksldjump" r:id="rId5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03" name="Google Shape;403;p46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6">
            <a:hlinkClick action="ppaction://hlinksldjump" r:id="rId6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5" name="Google Shape;405;p46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411" name="Google Shape;411;p47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2" name="Google Shape;412;p47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13" name="Google Shape;413;p47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7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5" name="Google Shape;415;p47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21" name="Google Shape;421;p48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8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3" name="Google Shape;423;p48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725" y="1987050"/>
            <a:ext cx="8272426" cy="21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8"/>
          <p:cNvSpPr txBox="1"/>
          <p:nvPr/>
        </p:nvSpPr>
        <p:spPr>
          <a:xfrm>
            <a:off x="787750" y="783100"/>
            <a:ext cx="823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We have kept the number of tokens for each learned prefix as -</a:t>
            </a:r>
            <a:endParaRPr sz="18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attrocento"/>
              <a:buChar char="●"/>
            </a:pPr>
            <a:r>
              <a:rPr lang="en"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16</a:t>
            </a:r>
            <a:endParaRPr sz="18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attrocento"/>
              <a:buChar char="●"/>
            </a:pPr>
            <a:r>
              <a:rPr lang="en"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32</a:t>
            </a:r>
            <a:endParaRPr sz="18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f</a:t>
            </a:r>
            <a:r>
              <a:rPr lang="en"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or both the Hindi-English and French -English language translation tasks. </a:t>
            </a:r>
            <a:endParaRPr sz="18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426" name="Google Shape;426;p48"/>
          <p:cNvSpPr txBox="1"/>
          <p:nvPr/>
        </p:nvSpPr>
        <p:spPr>
          <a:xfrm>
            <a:off x="3441838" y="4166400"/>
            <a:ext cx="2926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Program Architecture</a:t>
            </a:r>
            <a:endParaRPr b="1" sz="20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of Evaluation </a:t>
            </a:r>
            <a:endParaRPr/>
          </a:p>
        </p:txBody>
      </p:sp>
      <p:sp>
        <p:nvSpPr>
          <p:cNvPr id="432" name="Google Shape;432;p49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3" name="Google Shape;433;p49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34" name="Google Shape;434;p49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9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6" name="Google Shape;436;p49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500"/>
              <a:t>BLEU(Bilingual Evaluation Understudy):-</a:t>
            </a:r>
            <a:endParaRPr b="1"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700"/>
              <a:t>Bleu measures the similarity between a candidate machine translated text and one or more reference (human translated) texts. The score is between 0 to 1, with 1 being perfect translation.</a:t>
            </a:r>
            <a:endParaRPr sz="17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800"/>
              <a:t>Does not measure semantic accuracy or fluency. Human evaluation is still required for these aspects.</a:t>
            </a:r>
            <a:r>
              <a:rPr b="1" lang="en" sz="2500"/>
              <a:t> </a:t>
            </a:r>
            <a:endParaRPr b="1" sz="2500"/>
          </a:p>
        </p:txBody>
      </p:sp>
      <p:sp>
        <p:nvSpPr>
          <p:cNvPr id="442" name="Google Shape;442;p50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43" name="Google Shape;443;p50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0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5" name="Google Shape;445;p50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500"/>
              <a:t>METEOR(Metric for Evaluation of Translation with Explicit ORdering):-</a:t>
            </a:r>
            <a:endParaRPr b="1" sz="25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700"/>
              <a:t>Meteor measures the similarity between a machine translated sentence and reference human translations by considering exact word (or phrase) matching as well as stemmed and synonymous matches.</a:t>
            </a:r>
            <a:endParaRPr sz="17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1800"/>
              <a:t>METEOR shows a slightly better correlation with human judgment than BLEU, however, it relies on language-specific paraphrase tables. The quality of the table heavily influences the evaluation quality.</a:t>
            </a:r>
            <a:endParaRPr b="1" sz="2500"/>
          </a:p>
        </p:txBody>
      </p:sp>
      <p:sp>
        <p:nvSpPr>
          <p:cNvPr id="451" name="Google Shape;451;p51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52" name="Google Shape;452;p51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1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51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60" name="Google Shape;460;p52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61" name="Google Shape;461;p52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62" name="Google Shape;462;p52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2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4" name="Google Shape;464;p52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400"/>
              <a:t>Bleu Score Comparisons between different models</a:t>
            </a:r>
            <a:endParaRPr b="1" sz="2400"/>
          </a:p>
        </p:txBody>
      </p:sp>
      <p:sp>
        <p:nvSpPr>
          <p:cNvPr id="470" name="Google Shape;470;p53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71" name="Google Shape;471;p53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3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3" name="Google Shape;473;p53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3"/>
          <p:cNvSpPr txBox="1"/>
          <p:nvPr/>
        </p:nvSpPr>
        <p:spPr>
          <a:xfrm>
            <a:off x="2552700" y="1877675"/>
            <a:ext cx="5791200" cy="38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aphicFrame>
        <p:nvGraphicFramePr>
          <p:cNvPr id="475" name="Google Shape;475;p53"/>
          <p:cNvGraphicFramePr/>
          <p:nvPr/>
        </p:nvGraphicFramePr>
        <p:xfrm>
          <a:off x="1104900" y="186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{41A0CF17-E15C-4BD5-96CD-E423B97FB7F4}</a:tableStyleId>
              </a:tblPr>
              <a:tblGrid>
                <a:gridCol w="2413000"/>
                <a:gridCol w="2413000"/>
                <a:gridCol w="2413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Task and Parameters</a:t>
                      </a:r>
                      <a:endParaRPr>
                        <a:solidFill>
                          <a:schemeClr val="accent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Tuned Model</a:t>
                      </a:r>
                      <a:endParaRPr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K-shot 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=16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0.023340257043143433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0.016611024066471424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=32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0.0537013264396293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0.036188673930951334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English-French token length =16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0.3588867595233152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0.276690231568923021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English-French token length =32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0.34153207748487424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0.2675896527715929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400"/>
              <a:t>Meteor </a:t>
            </a:r>
            <a:r>
              <a:rPr b="1" lang="en" sz="2400"/>
              <a:t>Score Comparisons between different models</a:t>
            </a:r>
            <a:endParaRPr b="1" sz="2400"/>
          </a:p>
        </p:txBody>
      </p:sp>
      <p:sp>
        <p:nvSpPr>
          <p:cNvPr id="481" name="Google Shape;481;p54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82" name="Google Shape;482;p54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p54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 txBox="1"/>
          <p:nvPr/>
        </p:nvSpPr>
        <p:spPr>
          <a:xfrm>
            <a:off x="2552700" y="1877675"/>
            <a:ext cx="5791200" cy="38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aphicFrame>
        <p:nvGraphicFramePr>
          <p:cNvPr id="486" name="Google Shape;486;p54"/>
          <p:cNvGraphicFramePr/>
          <p:nvPr/>
        </p:nvGraphicFramePr>
        <p:xfrm>
          <a:off x="1104900" y="186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{41A0CF17-E15C-4BD5-96CD-E423B97FB7F4}</a:tableStyleId>
              </a:tblPr>
              <a:tblGrid>
                <a:gridCol w="2413000"/>
                <a:gridCol w="2413000"/>
                <a:gridCol w="2413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Models Tried</a:t>
                      </a:r>
                      <a:endParaRPr>
                        <a:solidFill>
                          <a:schemeClr val="accent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Tuned model</a:t>
                      </a:r>
                      <a:endParaRPr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K</a:t>
                      </a: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-shot 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=16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0.023340257043143433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0.016611024066471424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=32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0.023554671445517605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0.016611024066471424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English-French token length =16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0.22811963153760054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0.1508380019541109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English-French token length =32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0.22304764823829515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0.1508380019541109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400"/>
              <a:t>Bleu Score Comparisons between same model with different iterations</a:t>
            </a:r>
            <a:endParaRPr b="1" sz="2400"/>
          </a:p>
        </p:txBody>
      </p:sp>
      <p:sp>
        <p:nvSpPr>
          <p:cNvPr id="492" name="Google Shape;492;p55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493" name="Google Shape;493;p55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5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55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5"/>
          <p:cNvSpPr txBox="1"/>
          <p:nvPr/>
        </p:nvSpPr>
        <p:spPr>
          <a:xfrm>
            <a:off x="3756175" y="2470150"/>
            <a:ext cx="4826100" cy="38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aphicFrame>
        <p:nvGraphicFramePr>
          <p:cNvPr id="497" name="Google Shape;497;p55"/>
          <p:cNvGraphicFramePr/>
          <p:nvPr/>
        </p:nvGraphicFramePr>
        <p:xfrm>
          <a:off x="1343175" y="247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{41A0CF17-E15C-4BD5-96CD-E423B97FB7F4}</a:tableStyleId>
              </a:tblPr>
              <a:tblGrid>
                <a:gridCol w="2413000"/>
                <a:gridCol w="2413000"/>
                <a:gridCol w="2413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Task and Parameters</a:t>
                      </a:r>
                      <a:endParaRPr>
                        <a:solidFill>
                          <a:schemeClr val="accent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Tuned Model</a:t>
                      </a:r>
                      <a:endParaRPr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K-shot 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=16 1024 iterations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0.023340257043143433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0.016611024066471424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=16 2048 iterations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0.08726462188440703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0.036188673930951334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4968225" y="5723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9" name="Google Shape;289;p38"/>
          <p:cNvSpPr txBox="1"/>
          <p:nvPr>
            <p:ph idx="2" type="title"/>
          </p:nvPr>
        </p:nvSpPr>
        <p:spPr>
          <a:xfrm>
            <a:off x="4444650" y="5723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0" name="Google Shape;290;p38"/>
          <p:cNvSpPr txBox="1"/>
          <p:nvPr>
            <p:ph idx="1" type="subTitle"/>
          </p:nvPr>
        </p:nvSpPr>
        <p:spPr>
          <a:xfrm>
            <a:off x="4968294" y="10826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 the problem statement and the project aim</a:t>
            </a:r>
            <a:endParaRPr/>
          </a:p>
        </p:txBody>
      </p:sp>
      <p:sp>
        <p:nvSpPr>
          <p:cNvPr id="291" name="Google Shape;291;p38"/>
          <p:cNvSpPr txBox="1"/>
          <p:nvPr>
            <p:ph idx="3" type="title"/>
          </p:nvPr>
        </p:nvSpPr>
        <p:spPr>
          <a:xfrm>
            <a:off x="4968225" y="15860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tuning</a:t>
            </a:r>
            <a:endParaRPr/>
          </a:p>
        </p:txBody>
      </p:sp>
      <p:sp>
        <p:nvSpPr>
          <p:cNvPr id="292" name="Google Shape;292;p38"/>
          <p:cNvSpPr txBox="1"/>
          <p:nvPr>
            <p:ph idx="4" type="title"/>
          </p:nvPr>
        </p:nvSpPr>
        <p:spPr>
          <a:xfrm>
            <a:off x="4444650" y="15860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3" name="Google Shape;293;p38"/>
          <p:cNvSpPr txBox="1"/>
          <p:nvPr>
            <p:ph idx="5" type="subTitle"/>
          </p:nvPr>
        </p:nvSpPr>
        <p:spPr>
          <a:xfrm>
            <a:off x="4968294" y="20963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 the concepts of Prefix Tuning</a:t>
            </a:r>
            <a:endParaRPr/>
          </a:p>
        </p:txBody>
      </p:sp>
      <p:sp>
        <p:nvSpPr>
          <p:cNvPr id="294" name="Google Shape;294;p38"/>
          <p:cNvSpPr txBox="1"/>
          <p:nvPr>
            <p:ph idx="6" type="title"/>
          </p:nvPr>
        </p:nvSpPr>
        <p:spPr>
          <a:xfrm>
            <a:off x="4968225" y="25997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295" name="Google Shape;295;p38"/>
          <p:cNvSpPr txBox="1"/>
          <p:nvPr>
            <p:ph idx="7" type="title"/>
          </p:nvPr>
        </p:nvSpPr>
        <p:spPr>
          <a:xfrm>
            <a:off x="4444650" y="25997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6" name="Google Shape;296;p38"/>
          <p:cNvSpPr txBox="1"/>
          <p:nvPr>
            <p:ph idx="8" type="subTitle"/>
          </p:nvPr>
        </p:nvSpPr>
        <p:spPr>
          <a:xfrm>
            <a:off x="4968294" y="31100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discussion of the datasets.</a:t>
            </a:r>
            <a:endParaRPr/>
          </a:p>
        </p:txBody>
      </p:sp>
      <p:sp>
        <p:nvSpPr>
          <p:cNvPr id="297" name="Google Shape;297;p38"/>
          <p:cNvSpPr txBox="1"/>
          <p:nvPr>
            <p:ph idx="9" type="title"/>
          </p:nvPr>
        </p:nvSpPr>
        <p:spPr>
          <a:xfrm>
            <a:off x="4968225" y="36134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298" name="Google Shape;298;p38"/>
          <p:cNvSpPr txBox="1"/>
          <p:nvPr>
            <p:ph idx="13" type="title"/>
          </p:nvPr>
        </p:nvSpPr>
        <p:spPr>
          <a:xfrm>
            <a:off x="4444650" y="36134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9" name="Google Shape;299;p38"/>
          <p:cNvSpPr txBox="1"/>
          <p:nvPr>
            <p:ph idx="14" type="subTitle"/>
          </p:nvPr>
        </p:nvSpPr>
        <p:spPr>
          <a:xfrm>
            <a:off x="4968294" y="41237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architecture used</a:t>
            </a:r>
            <a:endParaRPr/>
          </a:p>
        </p:txBody>
      </p:sp>
      <p:cxnSp>
        <p:nvCxnSpPr>
          <p:cNvPr id="300" name="Google Shape;300;p38"/>
          <p:cNvCxnSpPr/>
          <p:nvPr/>
        </p:nvCxnSpPr>
        <p:spPr>
          <a:xfrm flipH="1">
            <a:off x="5100650" y="1045900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8"/>
          <p:cNvCxnSpPr/>
          <p:nvPr/>
        </p:nvCxnSpPr>
        <p:spPr>
          <a:xfrm flipH="1">
            <a:off x="5100650" y="3073817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8"/>
          <p:cNvCxnSpPr/>
          <p:nvPr/>
        </p:nvCxnSpPr>
        <p:spPr>
          <a:xfrm flipH="1">
            <a:off x="5100650" y="2059858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8"/>
          <p:cNvCxnSpPr/>
          <p:nvPr/>
        </p:nvCxnSpPr>
        <p:spPr>
          <a:xfrm flipH="1">
            <a:off x="5100650" y="4087775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4" name="Google Shape;304;p38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14052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8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06" name="Google Shape;306;p38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38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52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400"/>
              <a:t>Meteor Score Comparisons </a:t>
            </a:r>
            <a:r>
              <a:rPr b="1" lang="en" sz="2400"/>
              <a:t>between same model with different iterations</a:t>
            </a:r>
            <a:endParaRPr b="1" sz="2400"/>
          </a:p>
        </p:txBody>
      </p:sp>
      <p:sp>
        <p:nvSpPr>
          <p:cNvPr id="503" name="Google Shape;503;p56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04" name="Google Shape;504;p56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6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6" name="Google Shape;506;p56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6"/>
          <p:cNvSpPr txBox="1"/>
          <p:nvPr/>
        </p:nvSpPr>
        <p:spPr>
          <a:xfrm>
            <a:off x="3654025" y="2462500"/>
            <a:ext cx="4826100" cy="38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aphicFrame>
        <p:nvGraphicFramePr>
          <p:cNvPr id="508" name="Google Shape;508;p56"/>
          <p:cNvGraphicFramePr/>
          <p:nvPr/>
        </p:nvGraphicFramePr>
        <p:xfrm>
          <a:off x="1241025" y="246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{41A0CF17-E15C-4BD5-96CD-E423B97FB7F4}</a:tableStyleId>
              </a:tblPr>
              <a:tblGrid>
                <a:gridCol w="2413000"/>
                <a:gridCol w="2413000"/>
                <a:gridCol w="2413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Models Tried</a:t>
                      </a:r>
                      <a:endParaRPr>
                        <a:solidFill>
                          <a:schemeClr val="accent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Tuned Model</a:t>
                      </a:r>
                      <a:endParaRPr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K shot 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=16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0.023340257043143433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0.016611024066471424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English-Hindi token length =32 iterations =2048</a:t>
                      </a:r>
                      <a:endParaRPr sz="1200">
                        <a:solidFill>
                          <a:schemeClr val="dk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0.03695241928016461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0.016611024066471424</a:t>
                      </a:r>
                      <a:endParaRPr>
                        <a:solidFill>
                          <a:schemeClr val="dk2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514" name="Google Shape;514;p57"/>
          <p:cNvSpPr txBox="1"/>
          <p:nvPr>
            <p:ph idx="1" type="subTitle"/>
          </p:nvPr>
        </p:nvSpPr>
        <p:spPr>
          <a:xfrm>
            <a:off x="713225" y="29960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7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16" name="Google Shape;516;p57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17" name="Google Shape;517;p57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7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9" name="Google Shape;519;p57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"/>
          <p:cNvSpPr txBox="1"/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525" name="Google Shape;525;p58"/>
          <p:cNvSpPr txBox="1"/>
          <p:nvPr>
            <p:ph idx="1" type="body"/>
          </p:nvPr>
        </p:nvSpPr>
        <p:spPr>
          <a:xfrm>
            <a:off x="713225" y="1672700"/>
            <a:ext cx="45699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started off </a:t>
            </a:r>
            <a:r>
              <a:rPr lang="en"/>
              <a:t>with</a:t>
            </a:r>
            <a:r>
              <a:rPr lang="en"/>
              <a:t> a huge LM(GPT-3 equivalent) but leading to unexpected crash which we later figured out was due to limit on our RAM usage. Hence we later shifted to a </a:t>
            </a:r>
            <a:r>
              <a:rPr lang="en"/>
              <a:t>lighter model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tried using API, but it was taking a lot of time and there are limited free API calls to make. Hence we had to run models locally.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 extensive language translation dataset to capture all the intricacies of a translation task. Finding such a dataset was also a challenge in itself.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58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8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28" name="Google Shape;528;p58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8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0" name="Google Shape;530;p58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1" name="Google Shape;53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9"/>
          <p:cNvSpPr txBox="1"/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537" name="Google Shape;537;p59"/>
          <p:cNvSpPr txBox="1"/>
          <p:nvPr>
            <p:ph idx="1" type="body"/>
          </p:nvPr>
        </p:nvSpPr>
        <p:spPr>
          <a:xfrm>
            <a:off x="713225" y="1672700"/>
            <a:ext cx="45699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Unreasonable GPU power and RAM requirements demanded by language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Runtime for both training and calculating evaluation metrics.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of results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8" name="Google Shape;538;p59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9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40" name="Google Shape;540;p59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9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2" name="Google Shape;542;p59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0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and analysis </a:t>
            </a:r>
            <a:endParaRPr/>
          </a:p>
        </p:txBody>
      </p:sp>
      <p:sp>
        <p:nvSpPr>
          <p:cNvPr id="549" name="Google Shape;549;p60"/>
          <p:cNvSpPr txBox="1"/>
          <p:nvPr>
            <p:ph idx="1" type="subTitle"/>
          </p:nvPr>
        </p:nvSpPr>
        <p:spPr>
          <a:xfrm>
            <a:off x="713225" y="29960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550" name="Google Shape;550;p60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51" name="Google Shape;551;p60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52" name="Google Shape;552;p60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0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4" name="Google Shape;554;p60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1"/>
          <p:cNvSpPr txBox="1"/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</a:t>
            </a:r>
            <a:endParaRPr/>
          </a:p>
        </p:txBody>
      </p:sp>
      <p:sp>
        <p:nvSpPr>
          <p:cNvPr id="560" name="Google Shape;560;p61"/>
          <p:cNvSpPr txBox="1"/>
          <p:nvPr>
            <p:ph idx="1" type="body"/>
          </p:nvPr>
        </p:nvSpPr>
        <p:spPr>
          <a:xfrm>
            <a:off x="713225" y="1672700"/>
            <a:ext cx="4569900" cy="31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Tuning works better compared to K-shot model.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BLEU score is always higher compared to Meteor score for the same instance.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English-to-french translation and vice versa have better results compared to English-to-hindi and vice versa.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in the iterations increases your BLEU and Meteor Score.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1" name="Google Shape;561;p61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1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63" name="Google Shape;563;p61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1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5" name="Google Shape;565;p61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Google Shape;56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2"/>
          <p:cNvSpPr txBox="1"/>
          <p:nvPr>
            <p:ph type="title"/>
          </p:nvPr>
        </p:nvSpPr>
        <p:spPr>
          <a:xfrm>
            <a:off x="6099875" y="2098725"/>
            <a:ext cx="2910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72" name="Google Shape;572;p62"/>
          <p:cNvSpPr txBox="1"/>
          <p:nvPr>
            <p:ph idx="1" type="body"/>
          </p:nvPr>
        </p:nvSpPr>
        <p:spPr>
          <a:xfrm>
            <a:off x="713225" y="1672700"/>
            <a:ext cx="4569900" cy="2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6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75" y="288000"/>
            <a:ext cx="3556074" cy="219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6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050" y="2594400"/>
            <a:ext cx="3556074" cy="219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3"/>
          <p:cNvSpPr txBox="1"/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80" name="Google Shape;580;p63"/>
          <p:cNvSpPr txBox="1"/>
          <p:nvPr>
            <p:ph idx="1" type="body"/>
          </p:nvPr>
        </p:nvSpPr>
        <p:spPr>
          <a:xfrm>
            <a:off x="713225" y="1672700"/>
            <a:ext cx="45699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BLEU places a strong emphasis on precision based on n-grams. Since the reference translation is shorter than the machine-generated translation and the overlapping n-grams are correct, This explains why the bleu score is consistently higher than the meteor score.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English-French translation, both ways, tends to yield better results compared to English-Hindi due to a significant bias in the volume of available data. The disparity in the sizes of English-French and English-Hindi datasets plays a crucial role in this performance discrepancy.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1" name="Google Shape;581;p63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3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83" name="Google Shape;583;p63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3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5" name="Google Shape;585;p63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6" name="Google Shape;58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4"/>
          <p:cNvSpPr txBox="1"/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92" name="Google Shape;592;p64"/>
          <p:cNvSpPr txBox="1"/>
          <p:nvPr>
            <p:ph idx="1" type="body"/>
          </p:nvPr>
        </p:nvSpPr>
        <p:spPr>
          <a:xfrm>
            <a:off x="685175" y="1677375"/>
            <a:ext cx="4569900" cy="2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fine-tuned model outperforms the k-shot language model as the </a:t>
            </a:r>
            <a:r>
              <a:rPr lang="en"/>
              <a:t>empirical</a:t>
            </a:r>
            <a:r>
              <a:rPr lang="en"/>
              <a:t> study shown in the paper shows that fine tuning the </a:t>
            </a:r>
            <a:r>
              <a:rPr lang="en"/>
              <a:t>prefix</a:t>
            </a:r>
            <a:r>
              <a:rPr lang="en"/>
              <a:t> layer for task specific tasks is much faster and gives comparable performance to fine tuning all of the parameters of the language models which is time </a:t>
            </a:r>
            <a:r>
              <a:rPr lang="en"/>
              <a:t>taking and space consuming.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tuning also lets us handle special tokens in sentences efficiently compared to that of k-shot prompting method.</a:t>
            </a:r>
            <a:endParaRPr/>
          </a:p>
        </p:txBody>
      </p:sp>
      <p:pic>
        <p:nvPicPr>
          <p:cNvPr id="593" name="Google Shape;593;p64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4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595" name="Google Shape;595;p64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4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7" name="Google Shape;597;p64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8" name="Google Shape;598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6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5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604" name="Google Shape;604;p65"/>
          <p:cNvSpPr txBox="1"/>
          <p:nvPr>
            <p:ph idx="1" type="subTitle"/>
          </p:nvPr>
        </p:nvSpPr>
        <p:spPr>
          <a:xfrm>
            <a:off x="713225" y="29960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5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606" name="Google Shape;606;p65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607" name="Google Shape;607;p65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5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9" name="Google Shape;609;p65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4968225" y="5723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of evaluation</a:t>
            </a:r>
            <a:endParaRPr/>
          </a:p>
        </p:txBody>
      </p:sp>
      <p:sp>
        <p:nvSpPr>
          <p:cNvPr id="315" name="Google Shape;315;p39"/>
          <p:cNvSpPr txBox="1"/>
          <p:nvPr>
            <p:ph idx="2" type="title"/>
          </p:nvPr>
        </p:nvSpPr>
        <p:spPr>
          <a:xfrm>
            <a:off x="4444650" y="5723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6" name="Google Shape;316;p39"/>
          <p:cNvSpPr txBox="1"/>
          <p:nvPr>
            <p:ph idx="1" type="subTitle"/>
          </p:nvPr>
        </p:nvSpPr>
        <p:spPr>
          <a:xfrm>
            <a:off x="4968294" y="10826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discussion on BLEU and METEOR scores.</a:t>
            </a:r>
            <a:endParaRPr/>
          </a:p>
        </p:txBody>
      </p:sp>
      <p:sp>
        <p:nvSpPr>
          <p:cNvPr id="317" name="Google Shape;317;p39"/>
          <p:cNvSpPr txBox="1"/>
          <p:nvPr>
            <p:ph idx="3" type="title"/>
          </p:nvPr>
        </p:nvSpPr>
        <p:spPr>
          <a:xfrm>
            <a:off x="4968225" y="1586050"/>
            <a:ext cx="36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8" name="Google Shape;318;p39"/>
          <p:cNvSpPr txBox="1"/>
          <p:nvPr>
            <p:ph idx="4" type="title"/>
          </p:nvPr>
        </p:nvSpPr>
        <p:spPr>
          <a:xfrm>
            <a:off x="4444650" y="15860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9" name="Google Shape;319;p39"/>
          <p:cNvSpPr txBox="1"/>
          <p:nvPr>
            <p:ph idx="5" type="subTitle"/>
          </p:nvPr>
        </p:nvSpPr>
        <p:spPr>
          <a:xfrm>
            <a:off x="4968294" y="20963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while experimentation</a:t>
            </a:r>
            <a:endParaRPr/>
          </a:p>
        </p:txBody>
      </p:sp>
      <p:sp>
        <p:nvSpPr>
          <p:cNvPr id="320" name="Google Shape;320;p39"/>
          <p:cNvSpPr txBox="1"/>
          <p:nvPr>
            <p:ph idx="6" type="title"/>
          </p:nvPr>
        </p:nvSpPr>
        <p:spPr>
          <a:xfrm>
            <a:off x="4968225" y="25997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321" name="Google Shape;321;p39"/>
          <p:cNvSpPr txBox="1"/>
          <p:nvPr>
            <p:ph idx="7" type="title"/>
          </p:nvPr>
        </p:nvSpPr>
        <p:spPr>
          <a:xfrm>
            <a:off x="4444650" y="25997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22" name="Google Shape;322;p39"/>
          <p:cNvSpPr txBox="1"/>
          <p:nvPr>
            <p:ph idx="8" type="subTitle"/>
          </p:nvPr>
        </p:nvSpPr>
        <p:spPr>
          <a:xfrm>
            <a:off x="4968294" y="3110075"/>
            <a:ext cx="332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obtained for various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 txBox="1"/>
          <p:nvPr>
            <p:ph idx="9" type="title"/>
          </p:nvPr>
        </p:nvSpPr>
        <p:spPr>
          <a:xfrm>
            <a:off x="4968225" y="36134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Observation and analysis</a:t>
            </a:r>
            <a:endParaRPr sz="1800"/>
          </a:p>
        </p:txBody>
      </p:sp>
      <p:sp>
        <p:nvSpPr>
          <p:cNvPr id="324" name="Google Shape;324;p39"/>
          <p:cNvSpPr txBox="1"/>
          <p:nvPr>
            <p:ph idx="13" type="title"/>
          </p:nvPr>
        </p:nvSpPr>
        <p:spPr>
          <a:xfrm>
            <a:off x="4444650" y="36134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25" name="Google Shape;325;p39"/>
          <p:cNvSpPr txBox="1"/>
          <p:nvPr>
            <p:ph idx="14" type="subTitle"/>
          </p:nvPr>
        </p:nvSpPr>
        <p:spPr>
          <a:xfrm>
            <a:off x="4968294" y="41237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and analysis interpreted from Results</a:t>
            </a:r>
            <a:endParaRPr/>
          </a:p>
        </p:txBody>
      </p:sp>
      <p:cxnSp>
        <p:nvCxnSpPr>
          <p:cNvPr id="326" name="Google Shape;326;p39"/>
          <p:cNvCxnSpPr/>
          <p:nvPr/>
        </p:nvCxnSpPr>
        <p:spPr>
          <a:xfrm flipH="1">
            <a:off x="5100650" y="1045900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9"/>
          <p:cNvCxnSpPr/>
          <p:nvPr/>
        </p:nvCxnSpPr>
        <p:spPr>
          <a:xfrm flipH="1">
            <a:off x="5100650" y="3073817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9"/>
          <p:cNvCxnSpPr/>
          <p:nvPr/>
        </p:nvCxnSpPr>
        <p:spPr>
          <a:xfrm flipH="1">
            <a:off x="5100650" y="2059858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9"/>
          <p:cNvCxnSpPr/>
          <p:nvPr/>
        </p:nvCxnSpPr>
        <p:spPr>
          <a:xfrm flipH="1">
            <a:off x="5100650" y="4087775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0" name="Google Shape;330;p39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14052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9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32" name="Google Shape;332;p39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p39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52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6"/>
          <p:cNvSpPr txBox="1"/>
          <p:nvPr>
            <p:ph idx="1" type="body"/>
          </p:nvPr>
        </p:nvSpPr>
        <p:spPr>
          <a:xfrm>
            <a:off x="-402425" y="357875"/>
            <a:ext cx="48669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length 16 and iterations =1024 :-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5" name="Google Shape;61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0" y="1423125"/>
            <a:ext cx="5589250" cy="13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97575"/>
            <a:ext cx="5481751" cy="11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7"/>
          <p:cNvSpPr txBox="1"/>
          <p:nvPr>
            <p:ph idx="1" type="body"/>
          </p:nvPr>
        </p:nvSpPr>
        <p:spPr>
          <a:xfrm>
            <a:off x="-402425" y="357875"/>
            <a:ext cx="48669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length 32 and iterations =2048 :-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2" name="Google Shape;62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1775"/>
            <a:ext cx="5634151" cy="11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44525"/>
            <a:ext cx="5634151" cy="12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8"/>
          <p:cNvSpPr txBox="1"/>
          <p:nvPr>
            <p:ph type="title"/>
          </p:nvPr>
        </p:nvSpPr>
        <p:spPr>
          <a:xfrm>
            <a:off x="3237325" y="1870500"/>
            <a:ext cx="23748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29" name="Google Shape;629;p68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630" name="Google Shape;630;p68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8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2" name="Google Shape;632;p68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41" name="Google Shape;341;p40"/>
          <p:cNvSpPr txBox="1"/>
          <p:nvPr>
            <p:ph idx="1" type="subTitle"/>
          </p:nvPr>
        </p:nvSpPr>
        <p:spPr>
          <a:xfrm>
            <a:off x="713225" y="29960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0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3" name="Google Shape;343;p40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44" name="Google Shape;344;p40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0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6" name="Google Shape;346;p40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100"/>
              <a:t>The aim of the project is design a prompt which steers the LM to desired NLG task.​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100"/>
              <a:t>Since Prefix tuning is a task specific prompting method, we have decided to experiment on Language Translation.​</a:t>
            </a:r>
            <a:r>
              <a:rPr lang="en" sz="2100"/>
              <a:t>​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100"/>
              <a:t>Languages Considered ?</a:t>
            </a:r>
            <a:endParaRPr sz="21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Hindi - English and vice versa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French - English and vice versa</a:t>
            </a:r>
            <a:endParaRPr sz="1800"/>
          </a:p>
        </p:txBody>
      </p:sp>
      <p:sp>
        <p:nvSpPr>
          <p:cNvPr id="352" name="Google Shape;352;p41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53" name="Google Shape;353;p41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1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p41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</a:t>
            </a:r>
            <a:endParaRPr/>
          </a:p>
        </p:txBody>
      </p:sp>
      <p:sp>
        <p:nvSpPr>
          <p:cNvPr id="361" name="Google Shape;361;p42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2" name="Google Shape;362;p42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63" name="Google Shape;363;p42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5" name="Google Shape;365;p42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idx="1" type="subTitle"/>
          </p:nvPr>
        </p:nvSpPr>
        <p:spPr>
          <a:xfrm>
            <a:off x="871575" y="889800"/>
            <a:ext cx="79779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100"/>
              <a:t>What is Prefix?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100"/>
              <a:t>What is meant by Prefix tuning?​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100"/>
              <a:t>Intuition​ ?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Based on intuition from prompting, we believe that having a proper context can steer the LM without changing its parameters. Extending this intuition.​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71" name="Google Shape;371;p43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72" name="Google Shape;372;p43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3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4" name="Google Shape;374;p43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80" name="Google Shape;380;p44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4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2" name="Google Shape;382;p44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4"/>
          <p:cNvSpPr txBox="1"/>
          <p:nvPr/>
        </p:nvSpPr>
        <p:spPr>
          <a:xfrm>
            <a:off x="1234450" y="1036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A screen shot of a computer&#10;&#10;Description automatically generated" id="384" name="Google Shape;38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3375" y="857100"/>
            <a:ext cx="3331075" cy="376657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4"/>
          <p:cNvSpPr txBox="1"/>
          <p:nvPr/>
        </p:nvSpPr>
        <p:spPr>
          <a:xfrm>
            <a:off x="4548025" y="1957175"/>
            <a:ext cx="42291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An Overview of Prefix Tuning</a:t>
            </a:r>
            <a:endParaRPr sz="32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</a:t>
            </a:r>
            <a:endParaRPr/>
          </a:p>
        </p:txBody>
      </p:sp>
      <p:sp>
        <p:nvSpPr>
          <p:cNvPr id="391" name="Google Shape;391;p45"/>
          <p:cNvSpPr txBox="1"/>
          <p:nvPr>
            <p:ph idx="1" type="subTitle"/>
          </p:nvPr>
        </p:nvSpPr>
        <p:spPr>
          <a:xfrm>
            <a:off x="713225" y="29960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5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3" name="Google Shape;393;p45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394" name="Google Shape;394;p45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5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6" name="Google Shape;396;p45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Korean Simple Style Consulting toolkit XL by Slidesgo">
  <a:themeElements>
    <a:clrScheme name="Simple Light">
      <a:dk1>
        <a:srgbClr val="806248"/>
      </a:dk1>
      <a:lt1>
        <a:srgbClr val="FFFFFF"/>
      </a:lt1>
      <a:dk2>
        <a:srgbClr val="A29B92"/>
      </a:dk2>
      <a:lt2>
        <a:srgbClr val="EEEEEE"/>
      </a:lt2>
      <a:accent1>
        <a:srgbClr val="EFE6DE"/>
      </a:accent1>
      <a:accent2>
        <a:srgbClr val="F9F4F0"/>
      </a:accent2>
      <a:accent3>
        <a:srgbClr val="E9DBCF"/>
      </a:accent3>
      <a:accent4>
        <a:srgbClr val="FFFFFF"/>
      </a:accent4>
      <a:accent5>
        <a:srgbClr val="FFFFFF"/>
      </a:accent5>
      <a:accent6>
        <a:srgbClr val="FFFFFF"/>
      </a:accent6>
      <a:hlink>
        <a:srgbClr val="8062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