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96" r:id="rId17"/>
    <p:sldId id="273" r:id="rId18"/>
    <p:sldId id="274" r:id="rId19"/>
    <p:sldId id="275" r:id="rId20"/>
    <p:sldId id="276" r:id="rId21"/>
    <p:sldId id="277" r:id="rId22"/>
    <p:sldId id="278" r:id="rId23"/>
    <p:sldId id="280" r:id="rId24"/>
    <p:sldId id="281" r:id="rId25"/>
    <p:sldId id="282" r:id="rId26"/>
    <p:sldId id="283" r:id="rId27"/>
    <p:sldId id="286" r:id="rId28"/>
    <p:sldId id="287" r:id="rId29"/>
    <p:sldId id="288" r:id="rId30"/>
    <p:sldId id="285" r:id="rId31"/>
    <p:sldId id="289" r:id="rId32"/>
    <p:sldId id="290" r:id="rId33"/>
    <p:sldId id="291" r:id="rId34"/>
    <p:sldId id="292"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7E035-21E7-5603-1A8C-DA2679ADA85B}" v="619" dt="2023-08-22T07:12:12.651"/>
    <p1510:client id="{3FE83D16-1790-A37D-D4BF-ABDFAE1A2F40}" v="59" dt="2023-08-24T10:28:17.691"/>
    <p1510:client id="{5C39414F-9154-46F1-8C4C-CA3EE6FE94B5}" v="1594" dt="2023-08-22T05:06:18.147"/>
    <p1510:client id="{6D7A5186-A23B-B44E-C003-64F7BA138658}" v="308" dt="2023-08-23T01:52:22.055"/>
    <p1510:client id="{6F20584A-90B6-9431-B399-930A14CA7082}" v="4" dt="2023-08-24T06:18:20.355"/>
    <p1510:client id="{8A80E38C-4545-24FE-2647-BDFA161D9CF2}" v="56" dt="2023-08-24T05:26:19.639"/>
    <p1510:client id="{8BDD19F0-3B38-CC64-AC4D-9091E1D93450}" v="1" dt="2023-08-22T10:16:04.513"/>
    <p1510:client id="{9FF2CE5C-B8F9-D630-982D-66342491905D}" v="6" dt="2023-08-22T13:44:29.385"/>
    <p1510:client id="{C81811D0-944F-4A88-BFCA-EC1543C76C73}" v="62" dt="2023-08-15T05:55:25.151"/>
    <p1510:client id="{E6698844-D2DE-9F88-5B30-0CB7392532A5}" v="7" dt="2023-08-22T13:05:06.221"/>
    <p1510:client id="{FADC6AD7-6FA1-F846-0BEC-77FB8C06E579}" v="65" dt="2023-08-23T07:23:09.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Prompt Engineering</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Team – LLM Whisperers</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paper with black text&#10;&#10;Description automatically generated">
            <a:extLst>
              <a:ext uri="{FF2B5EF4-FFF2-40B4-BE49-F238E27FC236}">
                <a16:creationId xmlns:a16="http://schemas.microsoft.com/office/drawing/2014/main" id="{246C83C6-CAF7-3A73-0ABB-B218A343ECD3}"/>
              </a:ext>
            </a:extLst>
          </p:cNvPr>
          <p:cNvPicPr>
            <a:picLocks noChangeAspect="1"/>
          </p:cNvPicPr>
          <p:nvPr/>
        </p:nvPicPr>
        <p:blipFill>
          <a:blip r:embed="rId2"/>
          <a:stretch>
            <a:fillRect/>
          </a:stretch>
        </p:blipFill>
        <p:spPr>
          <a:xfrm>
            <a:off x="1240814" y="1578611"/>
            <a:ext cx="9704663" cy="4934133"/>
          </a:xfrm>
          <a:prstGeom prst="rect">
            <a:avLst/>
          </a:prstGeom>
        </p:spPr>
      </p:pic>
      <p:sp>
        <p:nvSpPr>
          <p:cNvPr id="6" name="Title 5">
            <a:extLst>
              <a:ext uri="{FF2B5EF4-FFF2-40B4-BE49-F238E27FC236}">
                <a16:creationId xmlns:a16="http://schemas.microsoft.com/office/drawing/2014/main" id="{7B611FD1-03CE-DE6D-7160-F4D613039B2F}"/>
              </a:ext>
            </a:extLst>
          </p:cNvPr>
          <p:cNvSpPr>
            <a:spLocks noGrp="1"/>
          </p:cNvSpPr>
          <p:nvPr>
            <p:ph type="title"/>
          </p:nvPr>
        </p:nvSpPr>
        <p:spPr>
          <a:xfrm>
            <a:off x="4026017" y="239290"/>
            <a:ext cx="4139967" cy="1339544"/>
          </a:xfrm>
        </p:spPr>
        <p:txBody>
          <a:bodyPr/>
          <a:lstStyle/>
          <a:p>
            <a:r>
              <a:rPr lang="en-US" b="1">
                <a:ea typeface="+mj-lt"/>
                <a:cs typeface="+mj-lt"/>
              </a:rPr>
              <a:t>Prompting Basics</a:t>
            </a:r>
            <a:endParaRPr lang="en-US" b="1">
              <a:ea typeface="Calibri Light"/>
              <a:cs typeface="Calibri Light"/>
            </a:endParaRPr>
          </a:p>
        </p:txBody>
      </p:sp>
    </p:spTree>
    <p:extLst>
      <p:ext uri="{BB962C8B-B14F-4D97-AF65-F5344CB8AC3E}">
        <p14:creationId xmlns:p14="http://schemas.microsoft.com/office/powerpoint/2010/main" val="90118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57BD-29F6-E1F7-EED4-92E43364DA11}"/>
              </a:ext>
            </a:extLst>
          </p:cNvPr>
          <p:cNvSpPr>
            <a:spLocks noGrp="1"/>
          </p:cNvSpPr>
          <p:nvPr>
            <p:ph type="title"/>
          </p:nvPr>
        </p:nvSpPr>
        <p:spPr/>
        <p:txBody>
          <a:bodyPr/>
          <a:lstStyle/>
          <a:p>
            <a:r>
              <a:rPr lang="en-US" b="1">
                <a:ea typeface="+mj-lt"/>
                <a:cs typeface="+mj-lt"/>
              </a:rPr>
              <a:t>Prompt Addition</a:t>
            </a:r>
            <a:endParaRPr lang="en-US" b="1">
              <a:ea typeface="Calibri Light"/>
              <a:cs typeface="Calibri Light"/>
            </a:endParaRPr>
          </a:p>
        </p:txBody>
      </p:sp>
      <p:sp>
        <p:nvSpPr>
          <p:cNvPr id="3" name="Content Placeholder 2">
            <a:extLst>
              <a:ext uri="{FF2B5EF4-FFF2-40B4-BE49-F238E27FC236}">
                <a16:creationId xmlns:a16="http://schemas.microsoft.com/office/drawing/2014/main" id="{15971B06-1BCE-690A-41E9-EED82A52326D}"/>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In this step a prompting function </a:t>
            </a:r>
            <a:r>
              <a:rPr lang="en-US" err="1">
                <a:ea typeface="+mn-lt"/>
                <a:cs typeface="+mn-lt"/>
              </a:rPr>
              <a:t>f</a:t>
            </a:r>
            <a:r>
              <a:rPr lang="en-US" baseline="-25000" err="1">
                <a:ea typeface="+mn-lt"/>
                <a:cs typeface="+mn-lt"/>
              </a:rPr>
              <a:t>prompt</a:t>
            </a:r>
            <a:r>
              <a:rPr lang="en-US">
                <a:ea typeface="+mn-lt"/>
                <a:cs typeface="+mn-lt"/>
              </a:rPr>
              <a:t> (·) is applied to modify the input text x into a prompt x</a:t>
            </a:r>
            <a:r>
              <a:rPr lang="en-US" baseline="-25000">
                <a:ea typeface="+mn-lt"/>
                <a:cs typeface="+mn-lt"/>
              </a:rPr>
              <a:t>0</a:t>
            </a:r>
            <a:r>
              <a:rPr lang="en-US">
                <a:ea typeface="+mn-lt"/>
                <a:cs typeface="+mn-lt"/>
              </a:rPr>
              <a:t> = </a:t>
            </a:r>
            <a:r>
              <a:rPr lang="en-US" err="1">
                <a:ea typeface="+mn-lt"/>
                <a:cs typeface="+mn-lt"/>
              </a:rPr>
              <a:t>f</a:t>
            </a:r>
            <a:r>
              <a:rPr lang="en-US" baseline="-25000" err="1">
                <a:ea typeface="+mn-lt"/>
                <a:cs typeface="+mn-lt"/>
              </a:rPr>
              <a:t>prompt</a:t>
            </a:r>
            <a:r>
              <a:rPr lang="en-US" baseline="-25000">
                <a:ea typeface="+mn-lt"/>
                <a:cs typeface="+mn-lt"/>
              </a:rPr>
              <a:t> </a:t>
            </a:r>
            <a:r>
              <a:rPr lang="en-US">
                <a:ea typeface="+mn-lt"/>
                <a:cs typeface="+mn-lt"/>
              </a:rPr>
              <a:t>(x). </a:t>
            </a:r>
          </a:p>
          <a:p>
            <a:r>
              <a:rPr lang="en-US">
                <a:ea typeface="+mn-lt"/>
                <a:cs typeface="+mn-lt"/>
              </a:rPr>
              <a:t>This function consists of a two-step process:</a:t>
            </a:r>
            <a:endParaRPr lang="en-US"/>
          </a:p>
          <a:p>
            <a:pPr lvl="1"/>
            <a:r>
              <a:rPr lang="en-US">
                <a:ea typeface="+mn-lt"/>
                <a:cs typeface="+mn-lt"/>
              </a:rPr>
              <a:t>Apply a template, which is a textual string that has two slots: an input slot [X] for input x and an answer slot [Z] for an intermediate generated answer text z that will later be mapped into y.</a:t>
            </a:r>
          </a:p>
          <a:p>
            <a:pPr lvl="1"/>
            <a:r>
              <a:rPr lang="en-US">
                <a:ea typeface="+mn-lt"/>
                <a:cs typeface="+mn-lt"/>
              </a:rPr>
              <a:t>Fill slot [X] with the input text x.</a:t>
            </a:r>
          </a:p>
          <a:p>
            <a:r>
              <a:rPr lang="en-US">
                <a:ea typeface="+mn-lt"/>
                <a:cs typeface="+mn-lt"/>
              </a:rPr>
              <a:t>Now, while generating this prompt we need to introduce a slot for z. For this task we have 2 options:</a:t>
            </a:r>
          </a:p>
          <a:p>
            <a:pPr lvl="1"/>
            <a:r>
              <a:rPr lang="en-US">
                <a:ea typeface="+mn-lt"/>
                <a:cs typeface="+mn-lt"/>
              </a:rPr>
              <a:t>Cloze Prompt – We can put the slot in the middle.</a:t>
            </a:r>
          </a:p>
          <a:p>
            <a:pPr lvl="1"/>
            <a:r>
              <a:rPr lang="en-US">
                <a:ea typeface="+mn-lt"/>
                <a:cs typeface="+mn-lt"/>
              </a:rPr>
              <a:t>Prefix Prompt – The input text comes entirely before z as a prefix.</a:t>
            </a:r>
          </a:p>
          <a:p>
            <a:endParaRPr lang="en-US">
              <a:ea typeface="+mn-lt"/>
              <a:cs typeface="+mn-lt"/>
            </a:endParaRPr>
          </a:p>
          <a:p>
            <a:endParaRPr lang="en-US">
              <a:ea typeface="+mn-lt"/>
              <a:cs typeface="+mn-lt"/>
            </a:endParaRPr>
          </a:p>
          <a:p>
            <a:pPr lvl="1"/>
            <a:endParaRPr lang="en-US">
              <a:ea typeface="+mn-lt"/>
              <a:cs typeface="+mn-lt"/>
            </a:endParaRPr>
          </a:p>
        </p:txBody>
      </p:sp>
    </p:spTree>
    <p:extLst>
      <p:ext uri="{BB962C8B-B14F-4D97-AF65-F5344CB8AC3E}">
        <p14:creationId xmlns:p14="http://schemas.microsoft.com/office/powerpoint/2010/main" val="10456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D7B0-6F2B-CF76-CB15-67CC380592A4}"/>
              </a:ext>
            </a:extLst>
          </p:cNvPr>
          <p:cNvSpPr>
            <a:spLocks noGrp="1"/>
          </p:cNvSpPr>
          <p:nvPr>
            <p:ph type="title"/>
          </p:nvPr>
        </p:nvSpPr>
        <p:spPr/>
        <p:txBody>
          <a:bodyPr/>
          <a:lstStyle/>
          <a:p>
            <a:r>
              <a:rPr lang="en-US" b="1">
                <a:ea typeface="+mj-lt"/>
                <a:cs typeface="+mj-lt"/>
              </a:rPr>
              <a:t>Answer Search</a:t>
            </a:r>
            <a:endParaRPr lang="en-US" b="1">
              <a:ea typeface="Calibri Light"/>
              <a:cs typeface="Calibri Light"/>
            </a:endParaRPr>
          </a:p>
        </p:txBody>
      </p:sp>
      <p:sp>
        <p:nvSpPr>
          <p:cNvPr id="3" name="Content Placeholder 2">
            <a:extLst>
              <a:ext uri="{FF2B5EF4-FFF2-40B4-BE49-F238E27FC236}">
                <a16:creationId xmlns:a16="http://schemas.microsoft.com/office/drawing/2014/main" id="{CBF57183-E5B0-D287-6DDF-73AD210762DD}"/>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We search for the highest-scoring text ẑ that maximizes the score of the LM. We first define Z as a set of permissible values for z.</a:t>
            </a:r>
          </a:p>
          <a:p>
            <a:r>
              <a:rPr lang="en-US">
                <a:ea typeface="+mn-lt"/>
                <a:cs typeface="+mn-lt"/>
              </a:rPr>
              <a:t>We define a function </a:t>
            </a:r>
            <a:r>
              <a:rPr lang="en-US" err="1">
                <a:ea typeface="+mn-lt"/>
                <a:cs typeface="+mn-lt"/>
              </a:rPr>
              <a:t>f</a:t>
            </a:r>
            <a:r>
              <a:rPr lang="en-US" baseline="-25000" err="1">
                <a:ea typeface="+mn-lt"/>
                <a:cs typeface="+mn-lt"/>
              </a:rPr>
              <a:t>fill</a:t>
            </a:r>
            <a:r>
              <a:rPr lang="en-US">
                <a:ea typeface="+mn-lt"/>
                <a:cs typeface="+mn-lt"/>
              </a:rPr>
              <a:t> (x</a:t>
            </a:r>
            <a:r>
              <a:rPr lang="en-US" baseline="-25000">
                <a:ea typeface="+mn-lt"/>
                <a:cs typeface="+mn-lt"/>
              </a:rPr>
              <a:t>0</a:t>
            </a:r>
            <a:r>
              <a:rPr lang="en-US">
                <a:ea typeface="+mn-lt"/>
                <a:cs typeface="+mn-lt"/>
              </a:rPr>
              <a:t> , z) that fills in the location [Z] in prompt x</a:t>
            </a:r>
            <a:r>
              <a:rPr lang="en-US" baseline="-25000">
                <a:ea typeface="+mn-lt"/>
                <a:cs typeface="+mn-lt"/>
              </a:rPr>
              <a:t>0</a:t>
            </a:r>
            <a:r>
              <a:rPr lang="en-US">
                <a:ea typeface="+mn-lt"/>
                <a:cs typeface="+mn-lt"/>
              </a:rPr>
              <a:t> with the potential answer z. </a:t>
            </a:r>
          </a:p>
          <a:p>
            <a:r>
              <a:rPr lang="en-US">
                <a:ea typeface="+mn-lt"/>
                <a:cs typeface="+mn-lt"/>
              </a:rPr>
              <a:t>We will call any prompt that has gone through this process as a filled prompt. If the prompt is filled with a true answer, we will refer to it as an answered prompt.</a:t>
            </a:r>
          </a:p>
          <a:p>
            <a:r>
              <a:rPr lang="en-US">
                <a:ea typeface="+mn-lt"/>
                <a:cs typeface="+mn-lt"/>
              </a:rPr>
              <a:t> Finally, we search over the set of potential answers z by calculating the probability of their corresponding filled prompts using a pre-trained LM P (·; θ).</a:t>
            </a:r>
          </a:p>
          <a:p>
            <a:r>
              <a:rPr lang="en-US">
                <a:ea typeface="+mn-lt"/>
                <a:cs typeface="+mn-lt"/>
              </a:rPr>
              <a:t>This search function could be an argmax search that searches for the highest-scoring output, or sampling that randomly generates outputs following the probability distribution of the LM.</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pic>
        <p:nvPicPr>
          <p:cNvPr id="4" name="Picture 3" descr="A black text on a white background&#10;&#10;Description automatically generated">
            <a:extLst>
              <a:ext uri="{FF2B5EF4-FFF2-40B4-BE49-F238E27FC236}">
                <a16:creationId xmlns:a16="http://schemas.microsoft.com/office/drawing/2014/main" id="{7A7F86E3-D01C-2FA6-72F0-65630C84BF47}"/>
              </a:ext>
            </a:extLst>
          </p:cNvPr>
          <p:cNvPicPr>
            <a:picLocks noChangeAspect="1"/>
          </p:cNvPicPr>
          <p:nvPr/>
        </p:nvPicPr>
        <p:blipFill>
          <a:blip r:embed="rId2"/>
          <a:stretch>
            <a:fillRect/>
          </a:stretch>
        </p:blipFill>
        <p:spPr>
          <a:xfrm>
            <a:off x="4725798" y="6174861"/>
            <a:ext cx="2743200" cy="503959"/>
          </a:xfrm>
          <a:prstGeom prst="rect">
            <a:avLst/>
          </a:prstGeom>
        </p:spPr>
      </p:pic>
    </p:spTree>
    <p:extLst>
      <p:ext uri="{BB962C8B-B14F-4D97-AF65-F5344CB8AC3E}">
        <p14:creationId xmlns:p14="http://schemas.microsoft.com/office/powerpoint/2010/main" val="235772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235-574E-6B73-24F4-E84C9489C2E2}"/>
              </a:ext>
            </a:extLst>
          </p:cNvPr>
          <p:cNvSpPr>
            <a:spLocks noGrp="1"/>
          </p:cNvSpPr>
          <p:nvPr>
            <p:ph type="title"/>
          </p:nvPr>
        </p:nvSpPr>
        <p:spPr/>
        <p:txBody>
          <a:bodyPr/>
          <a:lstStyle/>
          <a:p>
            <a:r>
              <a:rPr lang="en-US" b="1">
                <a:ea typeface="+mj-lt"/>
                <a:cs typeface="+mj-lt"/>
              </a:rPr>
              <a:t>Answer Mapping</a:t>
            </a:r>
            <a:endParaRPr lang="en-US" b="1">
              <a:ea typeface="Calibri Light"/>
              <a:cs typeface="Calibri Light"/>
            </a:endParaRPr>
          </a:p>
        </p:txBody>
      </p:sp>
      <p:sp>
        <p:nvSpPr>
          <p:cNvPr id="3" name="Content Placeholder 2">
            <a:extLst>
              <a:ext uri="{FF2B5EF4-FFF2-40B4-BE49-F238E27FC236}">
                <a16:creationId xmlns:a16="http://schemas.microsoft.com/office/drawing/2014/main" id="{379C1E0D-EFBF-DCEB-AFE8-1ED0E3932DE7}"/>
              </a:ext>
            </a:extLst>
          </p:cNvPr>
          <p:cNvSpPr>
            <a:spLocks noGrp="1"/>
          </p:cNvSpPr>
          <p:nvPr>
            <p:ph idx="1"/>
          </p:nvPr>
        </p:nvSpPr>
        <p:spPr/>
        <p:txBody>
          <a:bodyPr vert="horz" lIns="91440" tIns="45720" rIns="91440" bIns="45720" rtlCol="0" anchor="t">
            <a:normAutofit/>
          </a:bodyPr>
          <a:lstStyle/>
          <a:p>
            <a:r>
              <a:rPr lang="en-US">
                <a:ea typeface="+mn-lt"/>
                <a:cs typeface="+mn-lt"/>
              </a:rPr>
              <a:t>Finally, we would like to go from the highest-scoring answer ẑ to the highest-scoring output ŷ. This is trivial in some cases, where the answer itself is the output (as in language generation tasks such as translation), but there are also other cases where multiple answers could result in the same output. For example, one may use multiple different sentiment-bearing words (e.g., “excellent”, “fabulous”, “wonderful”) to represent a single class (e.g., “++”), in which case it is necessary to have a mapping between the searched answer and the output value.</a:t>
            </a:r>
            <a:endParaRPr lang="en-US"/>
          </a:p>
        </p:txBody>
      </p:sp>
    </p:spTree>
    <p:extLst>
      <p:ext uri="{BB962C8B-B14F-4D97-AF65-F5344CB8AC3E}">
        <p14:creationId xmlns:p14="http://schemas.microsoft.com/office/powerpoint/2010/main" val="163087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9559DCF-E8DE-E9BE-5EDB-74ED04547371}"/>
              </a:ext>
            </a:extLst>
          </p:cNvPr>
          <p:cNvPicPr>
            <a:picLocks noChangeAspect="1"/>
          </p:cNvPicPr>
          <p:nvPr/>
        </p:nvPicPr>
        <p:blipFill>
          <a:blip r:embed="rId2"/>
          <a:stretch>
            <a:fillRect/>
          </a:stretch>
        </p:blipFill>
        <p:spPr>
          <a:xfrm>
            <a:off x="1708907" y="89523"/>
            <a:ext cx="8093278" cy="6493348"/>
          </a:xfrm>
          <a:prstGeom prst="rect">
            <a:avLst/>
          </a:prstGeom>
        </p:spPr>
      </p:pic>
    </p:spTree>
    <p:extLst>
      <p:ext uri="{BB962C8B-B14F-4D97-AF65-F5344CB8AC3E}">
        <p14:creationId xmlns:p14="http://schemas.microsoft.com/office/powerpoint/2010/main" val="230838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5F76-0427-EC32-1860-BEB1D2F372EA}"/>
              </a:ext>
            </a:extLst>
          </p:cNvPr>
          <p:cNvSpPr>
            <a:spLocks noGrp="1"/>
          </p:cNvSpPr>
          <p:nvPr>
            <p:ph type="title"/>
          </p:nvPr>
        </p:nvSpPr>
        <p:spPr/>
        <p:txBody>
          <a:bodyPr/>
          <a:lstStyle/>
          <a:p>
            <a:r>
              <a:rPr lang="en-US" b="1">
                <a:ea typeface="+mj-lt"/>
                <a:cs typeface="+mj-lt"/>
              </a:rPr>
              <a:t>Design Considerations for Prompting</a:t>
            </a:r>
          </a:p>
        </p:txBody>
      </p:sp>
      <p:sp>
        <p:nvSpPr>
          <p:cNvPr id="3" name="Content Placeholder 2">
            <a:extLst>
              <a:ext uri="{FF2B5EF4-FFF2-40B4-BE49-F238E27FC236}">
                <a16:creationId xmlns:a16="http://schemas.microsoft.com/office/drawing/2014/main" id="{772AE297-7C3C-40E9-A7A9-D38C70AEDD73}"/>
              </a:ext>
            </a:extLst>
          </p:cNvPr>
          <p:cNvSpPr>
            <a:spLocks noGrp="1"/>
          </p:cNvSpPr>
          <p:nvPr>
            <p:ph idx="1"/>
          </p:nvPr>
        </p:nvSpPr>
        <p:spPr>
          <a:xfrm>
            <a:off x="838200" y="1825625"/>
            <a:ext cx="10515600" cy="4651943"/>
          </a:xfrm>
        </p:spPr>
        <p:txBody>
          <a:bodyPr vert="horz" lIns="91440" tIns="45720" rIns="91440" bIns="45720" rtlCol="0" anchor="t">
            <a:normAutofit/>
          </a:bodyPr>
          <a:lstStyle/>
          <a:p>
            <a:r>
              <a:rPr lang="en-US" b="1">
                <a:ea typeface="+mn-lt"/>
                <a:cs typeface="+mn-lt"/>
              </a:rPr>
              <a:t>Pre-trained Model Choice: </a:t>
            </a:r>
            <a:r>
              <a:rPr lang="en-US">
                <a:ea typeface="+mn-lt"/>
                <a:cs typeface="+mn-lt"/>
              </a:rPr>
              <a:t>There are a wide variety of pre-trained LMs that could be used to calculate P (x; θ). </a:t>
            </a:r>
          </a:p>
          <a:p>
            <a:r>
              <a:rPr lang="en-US" b="1">
                <a:ea typeface="+mn-lt"/>
                <a:cs typeface="+mn-lt"/>
              </a:rPr>
              <a:t>Prompt Engineering:</a:t>
            </a:r>
            <a:r>
              <a:rPr lang="en-US">
                <a:ea typeface="+mn-lt"/>
                <a:cs typeface="+mn-lt"/>
              </a:rPr>
              <a:t> Given that the prompt specifies the task, choosing a proper prompt has a large effect not only on the accuracy, but also on which task the model performs in the first place. </a:t>
            </a:r>
          </a:p>
          <a:p>
            <a:r>
              <a:rPr lang="en-US" b="1">
                <a:ea typeface="+mn-lt"/>
                <a:cs typeface="+mn-lt"/>
              </a:rPr>
              <a:t>Answer Engineering:</a:t>
            </a:r>
            <a:r>
              <a:rPr lang="en-US">
                <a:ea typeface="+mn-lt"/>
                <a:cs typeface="+mn-lt"/>
              </a:rPr>
              <a:t> Depending on the task, we may want to design Z differently, possibly along with the mapping function. </a:t>
            </a:r>
          </a:p>
          <a:p>
            <a:r>
              <a:rPr lang="en-US" b="1">
                <a:ea typeface="+mn-lt"/>
                <a:cs typeface="+mn-lt"/>
              </a:rPr>
              <a:t>Prompt-based Training Strategies:</a:t>
            </a:r>
            <a:r>
              <a:rPr lang="en-US">
                <a:ea typeface="+mn-lt"/>
                <a:cs typeface="+mn-lt"/>
              </a:rPr>
              <a:t> There are also methods to train parameters, either of the prompt, the LM, or both.</a:t>
            </a:r>
          </a:p>
          <a:p>
            <a:pPr marL="0" indent="0">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183459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0C1F-B26F-966A-87DF-567CB0913608}"/>
              </a:ext>
            </a:extLst>
          </p:cNvPr>
          <p:cNvSpPr>
            <a:spLocks noGrp="1"/>
          </p:cNvSpPr>
          <p:nvPr>
            <p:ph type="title"/>
          </p:nvPr>
        </p:nvSpPr>
        <p:spPr/>
        <p:txBody>
          <a:bodyPr/>
          <a:lstStyle/>
          <a:p>
            <a:r>
              <a:rPr lang="en-US" b="1" dirty="0">
                <a:cs typeface="Calibri Light"/>
              </a:rPr>
              <a:t>Different architectures for pre-trained LMs</a:t>
            </a:r>
          </a:p>
        </p:txBody>
      </p:sp>
      <p:pic>
        <p:nvPicPr>
          <p:cNvPr id="4" name="Content Placeholder 3" descr="A table of text with black text&#10;&#10;Description automatically generated">
            <a:extLst>
              <a:ext uri="{FF2B5EF4-FFF2-40B4-BE49-F238E27FC236}">
                <a16:creationId xmlns:a16="http://schemas.microsoft.com/office/drawing/2014/main" id="{7B5A4B0A-A2A8-DE93-B9A8-384884A9A883}"/>
              </a:ext>
            </a:extLst>
          </p:cNvPr>
          <p:cNvPicPr>
            <a:picLocks noGrp="1" noChangeAspect="1"/>
          </p:cNvPicPr>
          <p:nvPr>
            <p:ph idx="1"/>
          </p:nvPr>
        </p:nvPicPr>
        <p:blipFill>
          <a:blip r:embed="rId2"/>
          <a:stretch>
            <a:fillRect/>
          </a:stretch>
        </p:blipFill>
        <p:spPr>
          <a:xfrm>
            <a:off x="838200" y="2426871"/>
            <a:ext cx="10515600" cy="3327439"/>
          </a:xfrm>
        </p:spPr>
      </p:pic>
    </p:spTree>
    <p:extLst>
      <p:ext uri="{BB962C8B-B14F-4D97-AF65-F5344CB8AC3E}">
        <p14:creationId xmlns:p14="http://schemas.microsoft.com/office/powerpoint/2010/main" val="116520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8719-B789-4529-B7E2-2AEAE9129BEB}"/>
              </a:ext>
            </a:extLst>
          </p:cNvPr>
          <p:cNvSpPr>
            <a:spLocks noGrp="1"/>
          </p:cNvSpPr>
          <p:nvPr>
            <p:ph type="title"/>
          </p:nvPr>
        </p:nvSpPr>
        <p:spPr/>
        <p:txBody>
          <a:bodyPr/>
          <a:lstStyle/>
          <a:p>
            <a:r>
              <a:rPr lang="en-US" b="1">
                <a:ea typeface="Calibri Light"/>
                <a:cs typeface="Calibri Light"/>
              </a:rPr>
              <a:t>Prompt Engineering</a:t>
            </a:r>
            <a:endParaRPr lang="en-US"/>
          </a:p>
        </p:txBody>
      </p:sp>
      <p:sp>
        <p:nvSpPr>
          <p:cNvPr id="3" name="Content Placeholder 2">
            <a:extLst>
              <a:ext uri="{FF2B5EF4-FFF2-40B4-BE49-F238E27FC236}">
                <a16:creationId xmlns:a16="http://schemas.microsoft.com/office/drawing/2014/main" id="{A13A48C0-1279-7497-6484-47ED9E6F5854}"/>
              </a:ext>
            </a:extLst>
          </p:cNvPr>
          <p:cNvSpPr>
            <a:spLocks noGrp="1"/>
          </p:cNvSpPr>
          <p:nvPr>
            <p:ph idx="1"/>
          </p:nvPr>
        </p:nvSpPr>
        <p:spPr/>
        <p:txBody>
          <a:bodyPr vert="horz" lIns="91440" tIns="45720" rIns="91440" bIns="45720" rtlCol="0" anchor="t">
            <a:normAutofit/>
          </a:bodyPr>
          <a:lstStyle/>
          <a:p>
            <a:r>
              <a:rPr lang="en-US">
                <a:ea typeface="+mn-lt"/>
                <a:cs typeface="+mn-lt"/>
              </a:rPr>
              <a:t>Prompt engineering is the process of creating a prompting function </a:t>
            </a:r>
            <a:r>
              <a:rPr lang="en-US" err="1">
                <a:ea typeface="+mn-lt"/>
                <a:cs typeface="+mn-lt"/>
              </a:rPr>
              <a:t>f</a:t>
            </a:r>
            <a:r>
              <a:rPr lang="en-US" baseline="-25000" err="1">
                <a:ea typeface="+mn-lt"/>
                <a:cs typeface="+mn-lt"/>
              </a:rPr>
              <a:t>prompt</a:t>
            </a:r>
            <a:r>
              <a:rPr lang="en-US" baseline="-25000">
                <a:ea typeface="+mn-lt"/>
                <a:cs typeface="+mn-lt"/>
              </a:rPr>
              <a:t> </a:t>
            </a:r>
            <a:r>
              <a:rPr lang="en-US">
                <a:ea typeface="+mn-lt"/>
                <a:cs typeface="+mn-lt"/>
              </a:rPr>
              <a:t>(x) that results in the most effective performance on the downstream task. </a:t>
            </a:r>
          </a:p>
          <a:p>
            <a:r>
              <a:rPr lang="en-US">
                <a:ea typeface="+mn-lt"/>
                <a:cs typeface="+mn-lt"/>
              </a:rPr>
              <a:t>In many previous works, this has involved prompt template engineering, where a human engineer or algorithm searches for the best template for each task the model is expected to perform.</a:t>
            </a:r>
          </a:p>
          <a:p>
            <a:endParaRPr lang="en-US">
              <a:ea typeface="Calibri"/>
              <a:cs typeface="Calibri"/>
            </a:endParaRPr>
          </a:p>
        </p:txBody>
      </p:sp>
    </p:spTree>
    <p:extLst>
      <p:ext uri="{BB962C8B-B14F-4D97-AF65-F5344CB8AC3E}">
        <p14:creationId xmlns:p14="http://schemas.microsoft.com/office/powerpoint/2010/main" val="3541967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E7FB-7055-E196-D974-BCD167840FF5}"/>
              </a:ext>
            </a:extLst>
          </p:cNvPr>
          <p:cNvSpPr>
            <a:spLocks noGrp="1"/>
          </p:cNvSpPr>
          <p:nvPr>
            <p:ph type="title"/>
          </p:nvPr>
        </p:nvSpPr>
        <p:spPr/>
        <p:txBody>
          <a:bodyPr/>
          <a:lstStyle/>
          <a:p>
            <a:r>
              <a:rPr lang="en-US" b="1">
                <a:ea typeface="Calibri Light"/>
                <a:cs typeface="Calibri Light"/>
              </a:rPr>
              <a:t>Prompt Shape (Cloze vs Prefix)</a:t>
            </a:r>
            <a:endParaRPr lang="en-US"/>
          </a:p>
        </p:txBody>
      </p:sp>
      <p:sp>
        <p:nvSpPr>
          <p:cNvPr id="3" name="Content Placeholder 2">
            <a:extLst>
              <a:ext uri="{FF2B5EF4-FFF2-40B4-BE49-F238E27FC236}">
                <a16:creationId xmlns:a16="http://schemas.microsoft.com/office/drawing/2014/main" id="{6B0BAE23-2873-1A61-FCB8-0F2B99FC745A}"/>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The prompt shape to be chosen will depend both on the task and the model that is being used to solve the task. </a:t>
            </a:r>
          </a:p>
          <a:p>
            <a:r>
              <a:rPr lang="en-US">
                <a:ea typeface="+mn-lt"/>
                <a:cs typeface="+mn-lt"/>
              </a:rPr>
              <a:t>In general, for tasks regarding generation, or tasks being solved using a standard auto-regressive LM, prefix prompts tend to be more conducive, as they mesh well with the left-to-right nature of the model. </a:t>
            </a:r>
          </a:p>
          <a:p>
            <a:r>
              <a:rPr lang="en-US">
                <a:ea typeface="+mn-lt"/>
                <a:cs typeface="+mn-lt"/>
              </a:rPr>
              <a:t>For tasks that are solved using masked LMs, cloze prompts are a good fit, as they very closely match the form of the pre-training task. </a:t>
            </a:r>
          </a:p>
          <a:p>
            <a:r>
              <a:rPr lang="en-US">
                <a:ea typeface="+mn-lt"/>
                <a:cs typeface="+mn-lt"/>
              </a:rPr>
              <a:t>Finally, for some tasks regarding multiple inputs such as text pair classification, prompt templates must contain space for two inputs, [X1] and [X2], or more.</a:t>
            </a:r>
            <a:endParaRPr lang="en-US"/>
          </a:p>
        </p:txBody>
      </p:sp>
    </p:spTree>
    <p:extLst>
      <p:ext uri="{BB962C8B-B14F-4D97-AF65-F5344CB8AC3E}">
        <p14:creationId xmlns:p14="http://schemas.microsoft.com/office/powerpoint/2010/main" val="426085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2913-D7A9-6261-566C-05F80E7D0818}"/>
              </a:ext>
            </a:extLst>
          </p:cNvPr>
          <p:cNvSpPr>
            <a:spLocks noGrp="1"/>
          </p:cNvSpPr>
          <p:nvPr>
            <p:ph type="title"/>
          </p:nvPr>
        </p:nvSpPr>
        <p:spPr/>
        <p:txBody>
          <a:bodyPr/>
          <a:lstStyle/>
          <a:p>
            <a:r>
              <a:rPr lang="en-US" b="1">
                <a:ea typeface="+mj-lt"/>
                <a:cs typeface="+mj-lt"/>
              </a:rPr>
              <a:t>Manual and Automated Template Engineering</a:t>
            </a:r>
            <a:endParaRPr lang="en-US" b="1">
              <a:cs typeface="Calibri Light"/>
            </a:endParaRPr>
          </a:p>
        </p:txBody>
      </p:sp>
      <p:sp>
        <p:nvSpPr>
          <p:cNvPr id="3" name="Content Placeholder 2">
            <a:extLst>
              <a:ext uri="{FF2B5EF4-FFF2-40B4-BE49-F238E27FC236}">
                <a16:creationId xmlns:a16="http://schemas.microsoft.com/office/drawing/2014/main" id="{303D5CF2-F07F-23AE-BA78-860731FEBD6F}"/>
              </a:ext>
            </a:extLst>
          </p:cNvPr>
          <p:cNvSpPr>
            <a:spLocks noGrp="1"/>
          </p:cNvSpPr>
          <p:nvPr>
            <p:ph idx="1"/>
          </p:nvPr>
        </p:nvSpPr>
        <p:spPr>
          <a:xfrm>
            <a:off x="838200" y="1825625"/>
            <a:ext cx="10515600" cy="4656138"/>
          </a:xfrm>
        </p:spPr>
        <p:txBody>
          <a:bodyPr vert="horz" lIns="91440" tIns="45720" rIns="91440" bIns="45720" rtlCol="0" anchor="t">
            <a:normAutofit fontScale="85000" lnSpcReduction="20000"/>
          </a:bodyPr>
          <a:lstStyle/>
          <a:p>
            <a:r>
              <a:rPr lang="en-US">
                <a:ea typeface="+mn-lt"/>
                <a:cs typeface="+mn-lt"/>
              </a:rPr>
              <a:t>Perhaps the most natural way to create prompts is to manually create intuitive templates based on human introspection.</a:t>
            </a:r>
          </a:p>
          <a:p>
            <a:r>
              <a:rPr lang="en-US">
                <a:ea typeface="+mn-lt"/>
                <a:cs typeface="+mn-lt"/>
              </a:rPr>
              <a:t>The above approach seems intuitive and even gives positive results. But there are also several issues with this approach: </a:t>
            </a:r>
          </a:p>
          <a:p>
            <a:pPr lvl="1"/>
            <a:r>
              <a:rPr lang="en-US">
                <a:ea typeface="+mn-lt"/>
                <a:cs typeface="+mn-lt"/>
              </a:rPr>
              <a:t>Creating and experimenting with these prompts is an art that takes time and experience, particularly for some complicated tasks such as semantic parsing.</a:t>
            </a:r>
          </a:p>
          <a:p>
            <a:pPr lvl="1"/>
            <a:r>
              <a:rPr lang="en-US">
                <a:ea typeface="+mn-lt"/>
                <a:cs typeface="+mn-lt"/>
              </a:rPr>
              <a:t>Even experienced prompt designers may fail to manually discover optimal prompts.</a:t>
            </a:r>
          </a:p>
          <a:p>
            <a:r>
              <a:rPr lang="en-US">
                <a:cs typeface="Calibri"/>
              </a:rPr>
              <a:t>Here the automated template engineering comes to rescue.</a:t>
            </a:r>
          </a:p>
          <a:p>
            <a:r>
              <a:rPr lang="en-US">
                <a:ea typeface="+mn-lt"/>
                <a:cs typeface="+mn-lt"/>
              </a:rPr>
              <a:t>The automatically induced prompts can be further separated into discrete prompts, where the prompt is an actual text string, and continuous prompts, where the prompt is instead described directly in the embedding space of the underlying LM. </a:t>
            </a:r>
          </a:p>
          <a:p>
            <a:r>
              <a:rPr lang="en-US">
                <a:ea typeface="+mn-lt"/>
                <a:cs typeface="+mn-lt"/>
              </a:rPr>
              <a:t>Another crucial design consideration is whether the prompting function </a:t>
            </a:r>
            <a:r>
              <a:rPr lang="en-US" err="1">
                <a:ea typeface="+mn-lt"/>
                <a:cs typeface="+mn-lt"/>
              </a:rPr>
              <a:t>f</a:t>
            </a:r>
            <a:r>
              <a:rPr lang="en-US" baseline="-25000" err="1">
                <a:ea typeface="+mn-lt"/>
                <a:cs typeface="+mn-lt"/>
              </a:rPr>
              <a:t>prompt</a:t>
            </a:r>
            <a:r>
              <a:rPr lang="en-US">
                <a:ea typeface="+mn-lt"/>
                <a:cs typeface="+mn-lt"/>
              </a:rPr>
              <a:t> (x) is static, using essentially the same prompt template for each input, or dynamic, generating a custom template for each input.</a:t>
            </a:r>
          </a:p>
          <a:p>
            <a:pPr lvl="1"/>
            <a:endParaRPr lang="en-US" sz="2800">
              <a:cs typeface="Calibri"/>
            </a:endParaRPr>
          </a:p>
        </p:txBody>
      </p:sp>
    </p:spTree>
    <p:extLst>
      <p:ext uri="{BB962C8B-B14F-4D97-AF65-F5344CB8AC3E}">
        <p14:creationId xmlns:p14="http://schemas.microsoft.com/office/powerpoint/2010/main" val="20460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67C3-909E-2594-05F2-C50B0D50D567}"/>
              </a:ext>
            </a:extLst>
          </p:cNvPr>
          <p:cNvSpPr>
            <a:spLocks noGrp="1"/>
          </p:cNvSpPr>
          <p:nvPr>
            <p:ph type="title"/>
          </p:nvPr>
        </p:nvSpPr>
        <p:spPr/>
        <p:txBody>
          <a:bodyPr/>
          <a:lstStyle/>
          <a:p>
            <a:r>
              <a:rPr lang="en-US" b="1">
                <a:ea typeface="Calibri Light"/>
                <a:cs typeface="Calibri Light"/>
              </a:rPr>
              <a:t>Introduction</a:t>
            </a:r>
          </a:p>
        </p:txBody>
      </p:sp>
      <p:sp>
        <p:nvSpPr>
          <p:cNvPr id="3" name="Content Placeholder 2">
            <a:extLst>
              <a:ext uri="{FF2B5EF4-FFF2-40B4-BE49-F238E27FC236}">
                <a16:creationId xmlns:a16="http://schemas.microsoft.com/office/drawing/2014/main" id="{C8EBE8EC-0FFB-DC61-BB86-7C9368D88FA7}"/>
              </a:ext>
            </a:extLst>
          </p:cNvPr>
          <p:cNvSpPr>
            <a:spLocks noGrp="1"/>
          </p:cNvSpPr>
          <p:nvPr>
            <p:ph idx="1"/>
          </p:nvPr>
        </p:nvSpPr>
        <p:spPr/>
        <p:txBody>
          <a:bodyPr vert="horz" lIns="91440" tIns="45720" rIns="91440" bIns="45720" rtlCol="0" anchor="t">
            <a:normAutofit/>
          </a:bodyPr>
          <a:lstStyle/>
          <a:p>
            <a:r>
              <a:rPr lang="en-US">
                <a:ea typeface="+mn-lt"/>
                <a:cs typeface="+mn-lt"/>
              </a:rPr>
              <a:t>Traditional supervised learning trains a model to take in an input x and predict an output y as P (</a:t>
            </a:r>
            <a:r>
              <a:rPr lang="en-US" err="1">
                <a:ea typeface="+mn-lt"/>
                <a:cs typeface="+mn-lt"/>
              </a:rPr>
              <a:t>y|x</a:t>
            </a:r>
            <a:r>
              <a:rPr lang="en-US">
                <a:ea typeface="+mn-lt"/>
                <a:cs typeface="+mn-lt"/>
              </a:rPr>
              <a:t>).</a:t>
            </a:r>
          </a:p>
          <a:p>
            <a:r>
              <a:rPr lang="en-US">
                <a:ea typeface="+mn-lt"/>
                <a:cs typeface="+mn-lt"/>
              </a:rPr>
              <a:t>Prompt-based learning is based on language models that model the probability of text directly.</a:t>
            </a:r>
          </a:p>
          <a:p>
            <a:r>
              <a:rPr lang="en-US">
                <a:ea typeface="+mn-lt"/>
                <a:cs typeface="+mn-lt"/>
              </a:rPr>
              <a:t> To use these models to perform prediction tasks, the original input x is modified using a template into a textual string prompt x</a:t>
            </a:r>
            <a:r>
              <a:rPr lang="en-US" baseline="-25000">
                <a:ea typeface="+mn-lt"/>
                <a:cs typeface="+mn-lt"/>
              </a:rPr>
              <a:t>0</a:t>
            </a:r>
            <a:r>
              <a:rPr lang="en-US">
                <a:ea typeface="+mn-lt"/>
                <a:cs typeface="+mn-lt"/>
              </a:rPr>
              <a:t> that has some unfilled slots, and then the language model is used to probabilistically fill the unfilled information to obtain a final string x̂, from which the final output y can be derived. </a:t>
            </a:r>
            <a:endParaRPr lang="en-US">
              <a:ea typeface="Calibri"/>
              <a:cs typeface="Calibri"/>
            </a:endParaRPr>
          </a:p>
        </p:txBody>
      </p:sp>
      <p:pic>
        <p:nvPicPr>
          <p:cNvPr id="4" name="Picture 3" descr="A black text with a black arrow pointing to a black line&#10;&#10;Description automatically generated">
            <a:extLst>
              <a:ext uri="{FF2B5EF4-FFF2-40B4-BE49-F238E27FC236}">
                <a16:creationId xmlns:a16="http://schemas.microsoft.com/office/drawing/2014/main" id="{48C1F46E-60E3-FBF1-5E75-544290129505}"/>
              </a:ext>
            </a:extLst>
          </p:cNvPr>
          <p:cNvPicPr>
            <a:picLocks noChangeAspect="1"/>
          </p:cNvPicPr>
          <p:nvPr/>
        </p:nvPicPr>
        <p:blipFill>
          <a:blip r:embed="rId2"/>
          <a:stretch>
            <a:fillRect/>
          </a:stretch>
        </p:blipFill>
        <p:spPr>
          <a:xfrm>
            <a:off x="4316777" y="5819381"/>
            <a:ext cx="3556000" cy="727311"/>
          </a:xfrm>
          <a:prstGeom prst="rect">
            <a:avLst/>
          </a:prstGeom>
        </p:spPr>
      </p:pic>
    </p:spTree>
    <p:extLst>
      <p:ext uri="{BB962C8B-B14F-4D97-AF65-F5344CB8AC3E}">
        <p14:creationId xmlns:p14="http://schemas.microsoft.com/office/powerpoint/2010/main" val="1671112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7DD4-24E6-9BE0-105A-6B18F897A2C5}"/>
              </a:ext>
            </a:extLst>
          </p:cNvPr>
          <p:cNvSpPr>
            <a:spLocks noGrp="1"/>
          </p:cNvSpPr>
          <p:nvPr>
            <p:ph type="title"/>
          </p:nvPr>
        </p:nvSpPr>
        <p:spPr/>
        <p:txBody>
          <a:bodyPr/>
          <a:lstStyle/>
          <a:p>
            <a:r>
              <a:rPr lang="en-US" b="1">
                <a:ea typeface="+mj-lt"/>
                <a:cs typeface="+mj-lt"/>
              </a:rPr>
              <a:t>Discrete Prompts</a:t>
            </a:r>
          </a:p>
        </p:txBody>
      </p:sp>
      <p:sp>
        <p:nvSpPr>
          <p:cNvPr id="3" name="Content Placeholder 2">
            <a:extLst>
              <a:ext uri="{FF2B5EF4-FFF2-40B4-BE49-F238E27FC236}">
                <a16:creationId xmlns:a16="http://schemas.microsoft.com/office/drawing/2014/main" id="{82A32B15-F2DB-CA17-1B6E-ED2B9B61DEAB}"/>
              </a:ext>
            </a:extLst>
          </p:cNvPr>
          <p:cNvSpPr>
            <a:spLocks noGrp="1"/>
          </p:cNvSpPr>
          <p:nvPr>
            <p:ph idx="1"/>
          </p:nvPr>
        </p:nvSpPr>
        <p:spPr/>
        <p:txBody>
          <a:bodyPr vert="horz" lIns="91440" tIns="45720" rIns="91440" bIns="45720" rtlCol="0" anchor="t">
            <a:normAutofit/>
          </a:bodyPr>
          <a:lstStyle/>
          <a:p>
            <a:r>
              <a:rPr lang="en-US">
                <a:ea typeface="+mn-lt"/>
                <a:cs typeface="+mn-lt"/>
              </a:rPr>
              <a:t>Works on discovering discrete prompts (hard prompts) automatically search for templates described in a discrete space, usually corresponding to natural language phrases. Several methods have been proposed for the same - </a:t>
            </a:r>
            <a:endParaRPr lang="en-US"/>
          </a:p>
          <a:p>
            <a:pPr marL="514350" indent="-514350">
              <a:buAutoNum type="arabicPeriod"/>
            </a:pPr>
            <a:r>
              <a:rPr lang="en-US">
                <a:ea typeface="+mn-lt"/>
                <a:cs typeface="+mn-lt"/>
              </a:rPr>
              <a:t>Prompt Mining - Find templates given a set of training inputs x and outputs y. This method scrapes a large text corpus (e.g., Wikipedia) for strings containing x and y, and finds either the middle words or dependency paths between the inputs and outputs. Frequent middle words or dependency paths can serve as a template as in “[X] middle words [Z]”.</a:t>
            </a:r>
            <a:endParaRPr lang="en-US"/>
          </a:p>
          <a:p>
            <a:endParaRPr lang="en-US">
              <a:cs typeface="Calibri"/>
            </a:endParaRPr>
          </a:p>
        </p:txBody>
      </p:sp>
    </p:spTree>
    <p:extLst>
      <p:ext uri="{BB962C8B-B14F-4D97-AF65-F5344CB8AC3E}">
        <p14:creationId xmlns:p14="http://schemas.microsoft.com/office/powerpoint/2010/main" val="367840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3D85-D43C-089C-FC7C-F82413F15A84}"/>
              </a:ext>
            </a:extLst>
          </p:cNvPr>
          <p:cNvSpPr>
            <a:spLocks noGrp="1"/>
          </p:cNvSpPr>
          <p:nvPr>
            <p:ph type="title"/>
          </p:nvPr>
        </p:nvSpPr>
        <p:spPr>
          <a:xfrm>
            <a:off x="838200" y="365125"/>
            <a:ext cx="10515600" cy="878151"/>
          </a:xfrm>
        </p:spPr>
        <p:txBody>
          <a:bodyPr/>
          <a:lstStyle/>
          <a:p>
            <a:r>
              <a:rPr lang="en-US" b="1">
                <a:ea typeface="+mj-lt"/>
                <a:cs typeface="+mj-lt"/>
              </a:rPr>
              <a:t>Discrete Prompts</a:t>
            </a:r>
            <a:endParaRPr lang="en-US">
              <a:ea typeface="+mj-lt"/>
              <a:cs typeface="+mj-lt"/>
            </a:endParaRPr>
          </a:p>
        </p:txBody>
      </p:sp>
      <p:sp>
        <p:nvSpPr>
          <p:cNvPr id="3" name="Content Placeholder 2">
            <a:extLst>
              <a:ext uri="{FF2B5EF4-FFF2-40B4-BE49-F238E27FC236}">
                <a16:creationId xmlns:a16="http://schemas.microsoft.com/office/drawing/2014/main" id="{DC551731-81F2-955E-85A1-AD8CD89745AA}"/>
              </a:ext>
            </a:extLst>
          </p:cNvPr>
          <p:cNvSpPr>
            <a:spLocks noGrp="1"/>
          </p:cNvSpPr>
          <p:nvPr>
            <p:ph idx="1"/>
          </p:nvPr>
        </p:nvSpPr>
        <p:spPr>
          <a:xfrm>
            <a:off x="838200" y="1378213"/>
            <a:ext cx="10515600" cy="4798750"/>
          </a:xfrm>
        </p:spPr>
        <p:txBody>
          <a:bodyPr vert="horz" lIns="91440" tIns="45720" rIns="91440" bIns="45720" rtlCol="0" anchor="t">
            <a:normAutofit/>
          </a:bodyPr>
          <a:lstStyle/>
          <a:p>
            <a:pPr marL="0" indent="0">
              <a:buNone/>
            </a:pPr>
            <a:r>
              <a:rPr lang="en-US">
                <a:cs typeface="Calibri" panose="020F0502020204030204"/>
              </a:rPr>
              <a:t>2. </a:t>
            </a:r>
            <a:r>
              <a:rPr lang="en-US" b="1">
                <a:ea typeface="+mn-lt"/>
                <a:cs typeface="+mn-lt"/>
              </a:rPr>
              <a:t>Prompt Paraphrasing - </a:t>
            </a:r>
            <a:r>
              <a:rPr lang="en-US">
                <a:ea typeface="+mn-lt"/>
                <a:cs typeface="+mn-lt"/>
              </a:rPr>
              <a:t> Paraphrasing-based approaches take in an existing seed prompt (e.g., manually constructed or mined), and paraphrases it into a set of other candidate prompts, then selects the one that achieves the highest training accuracy on the target task. This paraphrasing can be done in several ways, </a:t>
            </a:r>
            <a:endParaRPr lang="en-US"/>
          </a:p>
          <a:p>
            <a:pPr marL="457200" indent="-457200"/>
            <a:r>
              <a:rPr lang="en-US">
                <a:ea typeface="+mn-lt"/>
                <a:cs typeface="+mn-lt"/>
              </a:rPr>
              <a:t>using round-trip translation of the prompt into another language then back.</a:t>
            </a:r>
          </a:p>
          <a:p>
            <a:pPr marL="457200" indent="-457200"/>
            <a:r>
              <a:rPr lang="en-US">
                <a:ea typeface="+mn-lt"/>
                <a:cs typeface="+mn-lt"/>
              </a:rPr>
              <a:t> using replacement of phrases from a thesaurus</a:t>
            </a:r>
          </a:p>
          <a:p>
            <a:pPr marL="457200" indent="-457200"/>
            <a:r>
              <a:rPr lang="en-US">
                <a:ea typeface="+mn-lt"/>
                <a:cs typeface="+mn-lt"/>
              </a:rPr>
              <a:t>One can also perform paraphrasing after the input x is input into the prompt template, allowing a different paraphrase to be generated for each individual input.</a:t>
            </a:r>
            <a:r>
              <a:rPr lang="en-US">
                <a:cs typeface="Calibri" panose="020F0502020204030204"/>
              </a:rPr>
              <a:t> </a:t>
            </a:r>
            <a:endParaRPr lang="en-US">
              <a:ea typeface="Calibri"/>
              <a:cs typeface="Calibri" panose="020F0502020204030204"/>
            </a:endParaRPr>
          </a:p>
        </p:txBody>
      </p:sp>
    </p:spTree>
    <p:extLst>
      <p:ext uri="{BB962C8B-B14F-4D97-AF65-F5344CB8AC3E}">
        <p14:creationId xmlns:p14="http://schemas.microsoft.com/office/powerpoint/2010/main" val="1653369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E1C8-49BF-4168-CE7D-14C08941131C}"/>
              </a:ext>
            </a:extLst>
          </p:cNvPr>
          <p:cNvSpPr>
            <a:spLocks noGrp="1"/>
          </p:cNvSpPr>
          <p:nvPr>
            <p:ph type="title"/>
          </p:nvPr>
        </p:nvSpPr>
        <p:spPr/>
        <p:txBody>
          <a:bodyPr/>
          <a:lstStyle/>
          <a:p>
            <a:r>
              <a:rPr lang="en-US" b="1">
                <a:ea typeface="+mj-lt"/>
                <a:cs typeface="+mj-lt"/>
              </a:rPr>
              <a:t>Discrete Prompts</a:t>
            </a:r>
            <a:endParaRPr lang="en-US">
              <a:ea typeface="+mj-lt"/>
              <a:cs typeface="+mj-lt"/>
            </a:endParaRPr>
          </a:p>
        </p:txBody>
      </p:sp>
      <p:sp>
        <p:nvSpPr>
          <p:cNvPr id="3" name="Content Placeholder 2">
            <a:extLst>
              <a:ext uri="{FF2B5EF4-FFF2-40B4-BE49-F238E27FC236}">
                <a16:creationId xmlns:a16="http://schemas.microsoft.com/office/drawing/2014/main" id="{0ABD61A7-52DF-1BCA-88D1-88807C5D70E3}"/>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3. </a:t>
            </a:r>
            <a:r>
              <a:rPr lang="en-US" b="1" dirty="0">
                <a:ea typeface="+mn-lt"/>
                <a:cs typeface="+mn-lt"/>
              </a:rPr>
              <a:t>Gradient-based Search -</a:t>
            </a:r>
            <a:r>
              <a:rPr lang="en-US" dirty="0">
                <a:ea typeface="+mn-lt"/>
                <a:cs typeface="+mn-lt"/>
              </a:rPr>
              <a:t> We can apply a gradient-based search over actual tokens to find short sequences that can trigger the underlying pre-trained LM to generate the desired target prediction. </a:t>
            </a:r>
            <a:endParaRPr lang="en-US"/>
          </a:p>
          <a:p>
            <a:pPr marL="457200" indent="-457200"/>
            <a:r>
              <a:rPr lang="en-US" dirty="0">
                <a:ea typeface="+mn-lt"/>
                <a:cs typeface="+mn-lt"/>
              </a:rPr>
              <a:t>This search is done in an iterative fashion, stepping through tokens in the prompt . </a:t>
            </a:r>
          </a:p>
          <a:p>
            <a:pPr marL="457200" indent="-457200"/>
            <a:r>
              <a:rPr lang="en-US" dirty="0">
                <a:ea typeface="+mn-lt"/>
                <a:cs typeface="+mn-lt"/>
              </a:rPr>
              <a:t>Built upon this method we can automatically search for template tokens using downstream application training samples. This method shows an improved performance.</a:t>
            </a:r>
            <a:endParaRPr lang="en-US" dirty="0">
              <a:cs typeface="Calibri" panose="020F0502020204030204"/>
            </a:endParaRPr>
          </a:p>
        </p:txBody>
      </p:sp>
    </p:spTree>
    <p:extLst>
      <p:ext uri="{BB962C8B-B14F-4D97-AF65-F5344CB8AC3E}">
        <p14:creationId xmlns:p14="http://schemas.microsoft.com/office/powerpoint/2010/main" val="157057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3110-2B51-923B-8071-7CC3C87CE6CA}"/>
              </a:ext>
            </a:extLst>
          </p:cNvPr>
          <p:cNvSpPr>
            <a:spLocks noGrp="1"/>
          </p:cNvSpPr>
          <p:nvPr>
            <p:ph type="title"/>
          </p:nvPr>
        </p:nvSpPr>
        <p:spPr/>
        <p:txBody>
          <a:bodyPr/>
          <a:lstStyle/>
          <a:p>
            <a:r>
              <a:rPr lang="en-US" b="1">
                <a:ea typeface="+mj-lt"/>
                <a:cs typeface="+mj-lt"/>
              </a:rPr>
              <a:t>Discrete Prompts</a:t>
            </a:r>
            <a:endParaRPr lang="en-US">
              <a:ea typeface="+mj-lt"/>
              <a:cs typeface="+mj-lt"/>
            </a:endParaRPr>
          </a:p>
        </p:txBody>
      </p:sp>
      <p:sp>
        <p:nvSpPr>
          <p:cNvPr id="3" name="Content Placeholder 2">
            <a:extLst>
              <a:ext uri="{FF2B5EF4-FFF2-40B4-BE49-F238E27FC236}">
                <a16:creationId xmlns:a16="http://schemas.microsoft.com/office/drawing/2014/main" id="{02A747A2-3E2E-A73E-A7AE-3824E8D0D465}"/>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4.</a:t>
            </a:r>
            <a:r>
              <a:rPr lang="en-US" b="1">
                <a:ea typeface="+mn-lt"/>
                <a:cs typeface="+mn-lt"/>
              </a:rPr>
              <a:t> Prompt Scoring -</a:t>
            </a:r>
            <a:r>
              <a:rPr lang="en-US">
                <a:ea typeface="+mn-lt"/>
                <a:cs typeface="+mn-lt"/>
              </a:rPr>
              <a:t> Davison et al. (2019) investigate the task of knowledge base completion and design a template for an input using LMs. </a:t>
            </a:r>
          </a:p>
          <a:p>
            <a:r>
              <a:rPr lang="en-US">
                <a:ea typeface="+mn-lt"/>
                <a:cs typeface="+mn-lt"/>
              </a:rPr>
              <a:t>They hand-crafted a set of templates as potential candidates and fill the input and answer slots to form a filled prompt. </a:t>
            </a:r>
          </a:p>
          <a:p>
            <a:r>
              <a:rPr lang="en-US">
                <a:ea typeface="+mn-lt"/>
                <a:cs typeface="+mn-lt"/>
              </a:rPr>
              <a:t>They then use a unidirectional LM to score those filled prompts, selecting the one with the highest LM probability. </a:t>
            </a:r>
          </a:p>
          <a:p>
            <a:r>
              <a:rPr lang="en-US">
                <a:ea typeface="+mn-lt"/>
                <a:cs typeface="+mn-lt"/>
              </a:rPr>
              <a:t>This will result in custom template for each individual input.</a:t>
            </a:r>
            <a:endParaRPr lang="en-US">
              <a:cs typeface="Calibri" panose="020F0502020204030204"/>
            </a:endParaRPr>
          </a:p>
        </p:txBody>
      </p:sp>
    </p:spTree>
    <p:extLst>
      <p:ext uri="{BB962C8B-B14F-4D97-AF65-F5344CB8AC3E}">
        <p14:creationId xmlns:p14="http://schemas.microsoft.com/office/powerpoint/2010/main" val="312243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C92C-2C27-5E09-5D55-DEDE7FF0B9C1}"/>
              </a:ext>
            </a:extLst>
          </p:cNvPr>
          <p:cNvSpPr>
            <a:spLocks noGrp="1"/>
          </p:cNvSpPr>
          <p:nvPr>
            <p:ph type="title"/>
          </p:nvPr>
        </p:nvSpPr>
        <p:spPr/>
        <p:txBody>
          <a:bodyPr/>
          <a:lstStyle/>
          <a:p>
            <a:r>
              <a:rPr lang="en-US" b="1">
                <a:cs typeface="Calibri Light"/>
              </a:rPr>
              <a:t>Continuous Prompts</a:t>
            </a:r>
            <a:endParaRPr lang="en-US"/>
          </a:p>
        </p:txBody>
      </p:sp>
      <p:sp>
        <p:nvSpPr>
          <p:cNvPr id="3" name="Content Placeholder 2">
            <a:extLst>
              <a:ext uri="{FF2B5EF4-FFF2-40B4-BE49-F238E27FC236}">
                <a16:creationId xmlns:a16="http://schemas.microsoft.com/office/drawing/2014/main" id="{65486D7B-D96C-4D55-6939-9BC34E63491F}"/>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Because the purpose of prompt construction is to find a method that allows an LM to effectively perform a task, rather than being for human consumption, it is not necessary to limit the prompt to human-interpretable natural language. Because of this, there are also methods that examine continuous prompts (a.k.a. soft prompts) that perform prompting directly in the embedding space of the model. Specifically, continuous prompts remove two constraints:</a:t>
            </a:r>
            <a:endParaRPr lang="en-US">
              <a:cs typeface="Calibri"/>
            </a:endParaRPr>
          </a:p>
          <a:p>
            <a:pPr lvl="1" indent="-457200">
              <a:buAutoNum type="arabicPeriod"/>
            </a:pPr>
            <a:r>
              <a:rPr lang="en-US">
                <a:ea typeface="+mn-lt"/>
                <a:cs typeface="+mn-lt"/>
              </a:rPr>
              <a:t>relax the constraint that the embeddings of template words be the embeddings of natural language (e.g., English)words. </a:t>
            </a:r>
          </a:p>
          <a:p>
            <a:pPr lvl="1" indent="-457200">
              <a:buAutoNum type="arabicPeriod"/>
            </a:pPr>
            <a:r>
              <a:rPr lang="en-US">
                <a:ea typeface="+mn-lt"/>
                <a:cs typeface="+mn-lt"/>
              </a:rPr>
              <a:t>Remove the restriction that the template is parameterized by the pre-trained LM’s parameters. Instead, templates have their own parameters that can be tuned based on training data from the downstream task.</a:t>
            </a:r>
          </a:p>
          <a:p>
            <a:pPr marL="228600" lvl="1" indent="0">
              <a:buNone/>
            </a:pPr>
            <a:r>
              <a:rPr lang="en-US" sz="3000">
                <a:ea typeface="+mn-lt"/>
                <a:cs typeface="+mn-lt"/>
              </a:rPr>
              <a:t>Several such methods have been explored such as -</a:t>
            </a:r>
            <a:endParaRPr lang="en-US" sz="3000"/>
          </a:p>
        </p:txBody>
      </p:sp>
    </p:spTree>
    <p:extLst>
      <p:ext uri="{BB962C8B-B14F-4D97-AF65-F5344CB8AC3E}">
        <p14:creationId xmlns:p14="http://schemas.microsoft.com/office/powerpoint/2010/main" val="369970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CDC3-6914-5F89-1093-79EB46579AC4}"/>
              </a:ext>
            </a:extLst>
          </p:cNvPr>
          <p:cNvSpPr>
            <a:spLocks noGrp="1"/>
          </p:cNvSpPr>
          <p:nvPr>
            <p:ph type="title"/>
          </p:nvPr>
        </p:nvSpPr>
        <p:spPr/>
        <p:txBody>
          <a:bodyPr/>
          <a:lstStyle/>
          <a:p>
            <a:r>
              <a:rPr lang="en-US" b="1">
                <a:ea typeface="+mj-lt"/>
                <a:cs typeface="+mj-lt"/>
              </a:rPr>
              <a:t>Continuous Prompts</a:t>
            </a:r>
            <a:endParaRPr lang="en-US">
              <a:ea typeface="+mj-lt"/>
              <a:cs typeface="+mj-lt"/>
            </a:endParaRPr>
          </a:p>
        </p:txBody>
      </p:sp>
      <p:sp>
        <p:nvSpPr>
          <p:cNvPr id="3" name="Content Placeholder 2">
            <a:extLst>
              <a:ext uri="{FF2B5EF4-FFF2-40B4-BE49-F238E27FC236}">
                <a16:creationId xmlns:a16="http://schemas.microsoft.com/office/drawing/2014/main" id="{E49B07F1-B603-B79A-1260-D6827642C1CF}"/>
              </a:ext>
            </a:extLst>
          </p:cNvPr>
          <p:cNvSpPr>
            <a:spLocks noGrp="1"/>
          </p:cNvSpPr>
          <p:nvPr>
            <p:ph idx="1"/>
          </p:nvPr>
        </p:nvSpPr>
        <p:spPr>
          <a:xfrm>
            <a:off x="838200" y="1520825"/>
            <a:ext cx="10515600" cy="4656138"/>
          </a:xfrm>
        </p:spPr>
        <p:txBody>
          <a:bodyPr vert="horz" lIns="91440" tIns="45720" rIns="91440" bIns="45720" rtlCol="0" anchor="t">
            <a:normAutofit fontScale="92500" lnSpcReduction="10000"/>
          </a:bodyPr>
          <a:lstStyle/>
          <a:p>
            <a:pPr marL="0" indent="0">
              <a:buNone/>
            </a:pPr>
            <a:r>
              <a:rPr lang="en-US" b="1" dirty="0">
                <a:ea typeface="+mn-lt"/>
                <a:cs typeface="+mn-lt"/>
              </a:rPr>
              <a:t>1. Prefix Tuning – </a:t>
            </a:r>
            <a:r>
              <a:rPr lang="en-US" dirty="0">
                <a:ea typeface="+mn-lt"/>
                <a:cs typeface="+mn-lt"/>
              </a:rPr>
              <a:t>It(Li and Liang, 2021) is a method that prepends a sequence of continuous task-specific vectors to the input, while keeping the LM parameters frozen.</a:t>
            </a:r>
            <a:endParaRPr lang="en-US" dirty="0"/>
          </a:p>
          <a:p>
            <a:r>
              <a:rPr lang="en-US" dirty="0">
                <a:ea typeface="+mn-lt"/>
                <a:cs typeface="+mn-lt"/>
              </a:rPr>
              <a:t>Like Li and Liang,2021, Lester et al. (2021) prepend the input sequence with special tokens to form a template and tune the embeddings of these </a:t>
            </a:r>
            <a:r>
              <a:rPr lang="en-US">
                <a:ea typeface="+mn-lt"/>
                <a:cs typeface="+mn-lt"/>
              </a:rPr>
              <a:t>tokens directly. </a:t>
            </a:r>
            <a:endParaRPr lang="en-US" dirty="0">
              <a:ea typeface="+mn-lt"/>
              <a:cs typeface="+mn-lt"/>
            </a:endParaRPr>
          </a:p>
          <a:p>
            <a:r>
              <a:rPr lang="en-US" dirty="0" err="1">
                <a:ea typeface="+mn-lt"/>
                <a:cs typeface="+mn-lt"/>
              </a:rPr>
              <a:t>Tsimpoukelli</a:t>
            </a:r>
            <a:r>
              <a:rPr lang="en-US" dirty="0">
                <a:ea typeface="+mn-lt"/>
                <a:cs typeface="+mn-lt"/>
              </a:rPr>
              <a:t> et al. (2021) train a vision encoder that encodes an image into a sequence of embeddings that can be used to prompt a frozen auto-regressive LM to generate the appropriate caption. They show that the resulting model can perform few-shot learning for vision-language tasks such as visual question answering etc. Different from the above two works, the prefix used in (</a:t>
            </a:r>
            <a:r>
              <a:rPr lang="en-US" dirty="0" err="1">
                <a:ea typeface="+mn-lt"/>
                <a:cs typeface="+mn-lt"/>
              </a:rPr>
              <a:t>Tsimpoukelli</a:t>
            </a:r>
            <a:r>
              <a:rPr lang="en-US" dirty="0">
                <a:ea typeface="+mn-lt"/>
                <a:cs typeface="+mn-lt"/>
              </a:rPr>
              <a:t> et al., 2021) is sample-dependent, namely a representation of input images, instead of a task embedding.</a:t>
            </a:r>
            <a:endParaRPr lang="en-US">
              <a:cs typeface="Calibri"/>
            </a:endParaRPr>
          </a:p>
        </p:txBody>
      </p:sp>
    </p:spTree>
    <p:extLst>
      <p:ext uri="{BB962C8B-B14F-4D97-AF65-F5344CB8AC3E}">
        <p14:creationId xmlns:p14="http://schemas.microsoft.com/office/powerpoint/2010/main" val="3974236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2A07-C63A-9480-CFA9-45BEB6D4F842}"/>
              </a:ext>
            </a:extLst>
          </p:cNvPr>
          <p:cNvSpPr>
            <a:spLocks noGrp="1"/>
          </p:cNvSpPr>
          <p:nvPr>
            <p:ph type="title"/>
          </p:nvPr>
        </p:nvSpPr>
        <p:spPr/>
        <p:txBody>
          <a:bodyPr/>
          <a:lstStyle/>
          <a:p>
            <a:r>
              <a:rPr lang="en-US" b="1">
                <a:ea typeface="+mj-lt"/>
                <a:cs typeface="+mj-lt"/>
              </a:rPr>
              <a:t>Continuous Prompts</a:t>
            </a:r>
            <a:endParaRPr lang="en-US">
              <a:ea typeface="+mj-lt"/>
              <a:cs typeface="+mj-lt"/>
            </a:endParaRPr>
          </a:p>
        </p:txBody>
      </p:sp>
      <p:sp>
        <p:nvSpPr>
          <p:cNvPr id="3" name="Content Placeholder 2">
            <a:extLst>
              <a:ext uri="{FF2B5EF4-FFF2-40B4-BE49-F238E27FC236}">
                <a16:creationId xmlns:a16="http://schemas.microsoft.com/office/drawing/2014/main" id="{D78453DC-9761-B955-1582-E8021D63FADB}"/>
              </a:ext>
            </a:extLst>
          </p:cNvPr>
          <p:cNvSpPr>
            <a:spLocks noGrp="1"/>
          </p:cNvSpPr>
          <p:nvPr>
            <p:ph idx="1"/>
          </p:nvPr>
        </p:nvSpPr>
        <p:spPr>
          <a:xfrm>
            <a:off x="838200" y="1825625"/>
            <a:ext cx="10515600" cy="4706938"/>
          </a:xfrm>
        </p:spPr>
        <p:txBody>
          <a:bodyPr vert="horz" lIns="91440" tIns="45720" rIns="91440" bIns="45720" rtlCol="0" anchor="t">
            <a:normAutofit lnSpcReduction="10000"/>
          </a:bodyPr>
          <a:lstStyle/>
          <a:p>
            <a:pPr marL="0" indent="0">
              <a:buNone/>
            </a:pPr>
            <a:r>
              <a:rPr lang="en-US" b="1">
                <a:ea typeface="+mn-lt"/>
                <a:cs typeface="+mn-lt"/>
              </a:rPr>
              <a:t>2. Tuning Initialized with Discrete Prompts -</a:t>
            </a:r>
            <a:r>
              <a:rPr lang="en-US">
                <a:ea typeface="+mn-lt"/>
                <a:cs typeface="+mn-lt"/>
              </a:rPr>
              <a:t> There are also methods that initialize the search for a continuous prompt using a prompt that has already been created or discovered using discrete prompt search methods. </a:t>
            </a:r>
            <a:endParaRPr lang="en-US"/>
          </a:p>
          <a:p>
            <a:r>
              <a:rPr lang="en-US" sz="2400">
                <a:ea typeface="+mn-lt"/>
                <a:cs typeface="+mn-lt"/>
              </a:rPr>
              <a:t>For example, Zhong et al. (2021b) first define a template using a discrete search method such as AUTOPROMPT(Shin et al., 2020)’s, initialize virtual tokens based on this discovered prompt, then fine-tune the embeddings to increase task accuracy. This work found that initializing with manual templates can provide a better starting point for the search process. </a:t>
            </a:r>
          </a:p>
          <a:p>
            <a:r>
              <a:rPr lang="en-US" sz="2400">
                <a:ea typeface="+mn-lt"/>
                <a:cs typeface="+mn-lt"/>
              </a:rPr>
              <a:t>Qin and Eisner (2021) propose to learn a mixture of soft templates for each input where the weights and parameters for each template are jointly learned using training samples. The initial set of templates they use are either manually crafted ones or those obtained using the “prompt mining” method. </a:t>
            </a:r>
            <a:endParaRPr lang="en-US" sz="2400">
              <a:cs typeface="Calibri"/>
            </a:endParaRPr>
          </a:p>
        </p:txBody>
      </p:sp>
    </p:spTree>
    <p:extLst>
      <p:ext uri="{BB962C8B-B14F-4D97-AF65-F5344CB8AC3E}">
        <p14:creationId xmlns:p14="http://schemas.microsoft.com/office/powerpoint/2010/main" val="3632653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C7B3-1F2F-2996-5049-744E35853049}"/>
              </a:ext>
            </a:extLst>
          </p:cNvPr>
          <p:cNvSpPr>
            <a:spLocks noGrp="1"/>
          </p:cNvSpPr>
          <p:nvPr>
            <p:ph type="title"/>
          </p:nvPr>
        </p:nvSpPr>
        <p:spPr>
          <a:xfrm>
            <a:off x="838200" y="365125"/>
            <a:ext cx="10515600" cy="836206"/>
          </a:xfrm>
        </p:spPr>
        <p:txBody>
          <a:bodyPr/>
          <a:lstStyle/>
          <a:p>
            <a:r>
              <a:rPr lang="en-US" b="1">
                <a:ea typeface="Calibri Light"/>
                <a:cs typeface="Calibri Light"/>
              </a:rPr>
              <a:t>Answer Engineering</a:t>
            </a:r>
            <a:endParaRPr lang="en-US"/>
          </a:p>
        </p:txBody>
      </p:sp>
      <p:sp>
        <p:nvSpPr>
          <p:cNvPr id="3" name="Content Placeholder 2">
            <a:extLst>
              <a:ext uri="{FF2B5EF4-FFF2-40B4-BE49-F238E27FC236}">
                <a16:creationId xmlns:a16="http://schemas.microsoft.com/office/drawing/2014/main" id="{4C240D15-CDBD-0D98-7E93-F08E36A64027}"/>
              </a:ext>
            </a:extLst>
          </p:cNvPr>
          <p:cNvSpPr>
            <a:spLocks noGrp="1"/>
          </p:cNvSpPr>
          <p:nvPr>
            <p:ph idx="1"/>
          </p:nvPr>
        </p:nvSpPr>
        <p:spPr>
          <a:xfrm>
            <a:off x="838200" y="1056635"/>
            <a:ext cx="10515600" cy="5120328"/>
          </a:xfrm>
        </p:spPr>
        <p:txBody>
          <a:bodyPr vert="horz" lIns="91440" tIns="45720" rIns="91440" bIns="45720" rtlCol="0" anchor="t">
            <a:normAutofit lnSpcReduction="10000"/>
          </a:bodyPr>
          <a:lstStyle/>
          <a:p>
            <a:r>
              <a:rPr lang="en-US">
                <a:ea typeface="+mn-lt"/>
                <a:cs typeface="+mn-lt"/>
              </a:rPr>
              <a:t>Answer engineering aims to search for an answer space Z and a map to the original output Y that results in an effective predictive model.</a:t>
            </a:r>
          </a:p>
          <a:p>
            <a:r>
              <a:rPr lang="en-US">
                <a:ea typeface="+mn-lt"/>
                <a:cs typeface="+mn-lt"/>
              </a:rPr>
              <a:t>Two dimensions that must be considered when performing answer engineering are :</a:t>
            </a:r>
          </a:p>
          <a:p>
            <a:pPr marL="514350" indent="-514350">
              <a:buAutoNum type="arabicPeriod"/>
            </a:pPr>
            <a:r>
              <a:rPr lang="en-US" b="1">
                <a:ea typeface="+mn-lt"/>
                <a:cs typeface="+mn-lt"/>
              </a:rPr>
              <a:t>Answer Shape - </a:t>
            </a:r>
            <a:r>
              <a:rPr lang="en-US">
                <a:ea typeface="+mn-lt"/>
                <a:cs typeface="+mn-lt"/>
              </a:rPr>
              <a:t>The shape of an answer characterizes its granularity. Some common choices include:</a:t>
            </a:r>
            <a:endParaRPr lang="en-US">
              <a:ea typeface="Calibri"/>
              <a:cs typeface="Calibri"/>
            </a:endParaRPr>
          </a:p>
          <a:p>
            <a:pPr lvl="1"/>
            <a:r>
              <a:rPr lang="en-US">
                <a:ea typeface="+mn-lt"/>
                <a:cs typeface="+mn-lt"/>
              </a:rPr>
              <a:t>Tokens: One of the tokens in the pre-trained LM’s vocabulary, or a subset of the vocabulary.</a:t>
            </a:r>
            <a:endParaRPr lang="en-US">
              <a:ea typeface="Calibri"/>
              <a:cs typeface="Calibri"/>
            </a:endParaRPr>
          </a:p>
          <a:p>
            <a:pPr lvl="1"/>
            <a:r>
              <a:rPr lang="en-US">
                <a:ea typeface="+mn-lt"/>
                <a:cs typeface="+mn-lt"/>
              </a:rPr>
              <a:t>Span: A short multi-token span. These are usually used together with cloze prompts.</a:t>
            </a:r>
            <a:endParaRPr lang="en-US">
              <a:ea typeface="Calibri"/>
              <a:cs typeface="Calibri"/>
            </a:endParaRPr>
          </a:p>
          <a:p>
            <a:pPr lvl="1"/>
            <a:r>
              <a:rPr lang="en-US">
                <a:ea typeface="+mn-lt"/>
                <a:cs typeface="+mn-lt"/>
              </a:rPr>
              <a:t>Sentence: A sentence or document. These are commonly used with prefix prompts.</a:t>
            </a:r>
          </a:p>
          <a:p>
            <a:pPr marL="457200" lvl="1" indent="0">
              <a:buNone/>
            </a:pPr>
            <a:r>
              <a:rPr lang="en-US">
                <a:ea typeface="+mn-lt"/>
                <a:cs typeface="+mn-lt"/>
              </a:rPr>
              <a:t>In practice, how to choose the shape of acceptable answers depends on the task we want to perform.</a:t>
            </a:r>
          </a:p>
          <a:p>
            <a:pPr marL="457200" lvl="1" indent="0">
              <a:buNone/>
            </a:pPr>
            <a:endParaRPr lang="en-US">
              <a:ea typeface="Calibri" panose="020F0502020204030204"/>
              <a:cs typeface="Calibri" panose="020F0502020204030204"/>
            </a:endParaRPr>
          </a:p>
          <a:p>
            <a:pPr marL="457200" lvl="1" indent="0">
              <a:buNone/>
            </a:pPr>
            <a:endParaRPr lang="en-US" sz="2800">
              <a:ea typeface="+mn-lt"/>
              <a:cs typeface="+mn-lt"/>
            </a:endParaRPr>
          </a:p>
          <a:p>
            <a:pPr marL="457200" lvl="1" indent="0">
              <a:buNone/>
            </a:pPr>
            <a:endParaRPr lang="en-US">
              <a:ea typeface="+mn-lt"/>
              <a:cs typeface="+mn-lt"/>
            </a:endParaRPr>
          </a:p>
        </p:txBody>
      </p:sp>
    </p:spTree>
    <p:extLst>
      <p:ext uri="{BB962C8B-B14F-4D97-AF65-F5344CB8AC3E}">
        <p14:creationId xmlns:p14="http://schemas.microsoft.com/office/powerpoint/2010/main" val="829234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6DD2E0-B9C7-1435-0882-71F8B53C08A4}"/>
              </a:ext>
            </a:extLst>
          </p:cNvPr>
          <p:cNvSpPr>
            <a:spLocks noGrp="1"/>
          </p:cNvSpPr>
          <p:nvPr>
            <p:ph type="title"/>
          </p:nvPr>
        </p:nvSpPr>
        <p:spPr>
          <a:xfrm>
            <a:off x="838200" y="365125"/>
            <a:ext cx="10515600" cy="836206"/>
          </a:xfrm>
        </p:spPr>
        <p:txBody>
          <a:bodyPr/>
          <a:lstStyle/>
          <a:p>
            <a:r>
              <a:rPr lang="en-US" b="1">
                <a:ea typeface="Calibri Light"/>
                <a:cs typeface="Calibri Light"/>
              </a:rPr>
              <a:t>Answer Engineering</a:t>
            </a:r>
            <a:endParaRPr lang="en-US"/>
          </a:p>
        </p:txBody>
      </p:sp>
      <p:sp>
        <p:nvSpPr>
          <p:cNvPr id="11" name="Content Placeholder 2">
            <a:extLst>
              <a:ext uri="{FF2B5EF4-FFF2-40B4-BE49-F238E27FC236}">
                <a16:creationId xmlns:a16="http://schemas.microsoft.com/office/drawing/2014/main" id="{2A6DE67E-E91D-80B4-5974-3A9AB7284F7B}"/>
              </a:ext>
            </a:extLst>
          </p:cNvPr>
          <p:cNvSpPr>
            <a:spLocks noGrp="1"/>
          </p:cNvSpPr>
          <p:nvPr>
            <p:ph idx="1"/>
          </p:nvPr>
        </p:nvSpPr>
        <p:spPr>
          <a:xfrm>
            <a:off x="838200" y="1056635"/>
            <a:ext cx="10515600" cy="5120328"/>
          </a:xfrm>
        </p:spPr>
        <p:txBody>
          <a:bodyPr vert="horz" lIns="91440" tIns="45720" rIns="91440" bIns="45720" rtlCol="0" anchor="t">
            <a:normAutofit fontScale="92500" lnSpcReduction="10000"/>
          </a:bodyPr>
          <a:lstStyle/>
          <a:p>
            <a:pPr marL="0" indent="0">
              <a:buNone/>
            </a:pPr>
            <a:r>
              <a:rPr lang="en-US" b="1">
                <a:ea typeface="+mn-lt"/>
                <a:cs typeface="+mn-lt"/>
              </a:rPr>
              <a:t>2. Answer Space Design Methods - </a:t>
            </a:r>
            <a:r>
              <a:rPr lang="en-US">
                <a:ea typeface="+mn-lt"/>
                <a:cs typeface="+mn-lt"/>
              </a:rPr>
              <a:t>The next step is how to design the appropriate answer space Z, as well as the mapping to the output space Y if the answers are not used as the final outputs.</a:t>
            </a:r>
          </a:p>
          <a:p>
            <a:pPr marL="457200" indent="-457200"/>
            <a:r>
              <a:rPr lang="en-US" b="1">
                <a:ea typeface="+mn-lt"/>
                <a:cs typeface="+mn-lt"/>
              </a:rPr>
              <a:t>Manual Design: </a:t>
            </a:r>
            <a:r>
              <a:rPr lang="en-US">
                <a:ea typeface="+mn-lt"/>
                <a:cs typeface="+mn-lt"/>
              </a:rPr>
              <a:t>In manual design, the space of potential answers Z and its mapping to Y are crafted manually by an interested system or benchmark designer. There are several strategies that can be taken to perform this design. </a:t>
            </a:r>
          </a:p>
          <a:p>
            <a:pPr lvl="1"/>
            <a:r>
              <a:rPr lang="en-US">
                <a:ea typeface="+mn-lt"/>
                <a:cs typeface="+mn-lt"/>
              </a:rPr>
              <a:t>Unconstrained Spaces - In many cases, the answer space Z is the space of all tokens, fixed-length spans, or token sequences. In these cases, it is most common to directly map answer z to the final output y using the identity mapping.</a:t>
            </a:r>
            <a:endParaRPr lang="en-US">
              <a:ea typeface="Calibri"/>
              <a:cs typeface="Calibri"/>
            </a:endParaRPr>
          </a:p>
          <a:p>
            <a:pPr lvl="1"/>
            <a:r>
              <a:rPr lang="en-US">
                <a:ea typeface="+mn-lt"/>
                <a:cs typeface="+mn-lt"/>
              </a:rPr>
              <a:t>Constrained Spaces - There are also cases where the space of possible outputs is constrained. This is often performed for tasks with a limited label space such as text classification or entity recognition, or multiple- choice question answering. In these cases, it is necessary to have a mapping between the answer Z and the underlying class Y.</a:t>
            </a:r>
            <a:endParaRPr lang="en-US">
              <a:ea typeface="Calibri"/>
              <a:cs typeface="Calibri"/>
            </a:endParaRPr>
          </a:p>
          <a:p>
            <a:pPr marL="457200" lvl="1" indent="0">
              <a:buNone/>
            </a:pPr>
            <a:endParaRPr lang="en-US" sz="2800">
              <a:ea typeface="+mn-lt"/>
              <a:cs typeface="+mn-lt"/>
            </a:endParaRPr>
          </a:p>
          <a:p>
            <a:pPr marL="457200" lvl="1" indent="0">
              <a:buNone/>
            </a:pPr>
            <a:endParaRPr lang="en-US">
              <a:ea typeface="+mn-lt"/>
              <a:cs typeface="+mn-lt"/>
            </a:endParaRPr>
          </a:p>
        </p:txBody>
      </p:sp>
    </p:spTree>
    <p:extLst>
      <p:ext uri="{BB962C8B-B14F-4D97-AF65-F5344CB8AC3E}">
        <p14:creationId xmlns:p14="http://schemas.microsoft.com/office/powerpoint/2010/main" val="3915134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96509FA-C879-FB04-D5C2-6A90D877B08C}"/>
              </a:ext>
            </a:extLst>
          </p:cNvPr>
          <p:cNvSpPr>
            <a:spLocks noGrp="1"/>
          </p:cNvSpPr>
          <p:nvPr>
            <p:ph type="title"/>
          </p:nvPr>
        </p:nvSpPr>
        <p:spPr>
          <a:xfrm>
            <a:off x="838200" y="365125"/>
            <a:ext cx="10515600" cy="836206"/>
          </a:xfrm>
        </p:spPr>
        <p:txBody>
          <a:bodyPr/>
          <a:lstStyle/>
          <a:p>
            <a:r>
              <a:rPr lang="en-US" b="1">
                <a:ea typeface="Calibri Light"/>
                <a:cs typeface="Calibri Light"/>
              </a:rPr>
              <a:t>Answer Engineering</a:t>
            </a:r>
            <a:endParaRPr lang="en-US"/>
          </a:p>
        </p:txBody>
      </p:sp>
      <p:sp>
        <p:nvSpPr>
          <p:cNvPr id="7" name="Content Placeholder 2">
            <a:extLst>
              <a:ext uri="{FF2B5EF4-FFF2-40B4-BE49-F238E27FC236}">
                <a16:creationId xmlns:a16="http://schemas.microsoft.com/office/drawing/2014/main" id="{C1B82925-365A-4BD4-2C8A-1867EC9A0F4B}"/>
              </a:ext>
            </a:extLst>
          </p:cNvPr>
          <p:cNvSpPr>
            <a:spLocks noGrp="1"/>
          </p:cNvSpPr>
          <p:nvPr>
            <p:ph idx="1"/>
          </p:nvPr>
        </p:nvSpPr>
        <p:spPr>
          <a:xfrm>
            <a:off x="838200" y="1056635"/>
            <a:ext cx="10515600" cy="5120328"/>
          </a:xfrm>
        </p:spPr>
        <p:txBody>
          <a:bodyPr vert="horz" lIns="91440" tIns="45720" rIns="91440" bIns="45720" rtlCol="0" anchor="t">
            <a:normAutofit/>
          </a:bodyPr>
          <a:lstStyle/>
          <a:p>
            <a:pPr marL="514350" indent="-514350">
              <a:buAutoNum type="arabicPeriod"/>
            </a:pPr>
            <a:r>
              <a:rPr lang="en-US" b="1">
                <a:ea typeface="+mn-lt"/>
                <a:cs typeface="+mn-lt"/>
              </a:rPr>
              <a:t>Discrete Answer Search: </a:t>
            </a:r>
            <a:r>
              <a:rPr lang="en-US">
                <a:ea typeface="+mn-lt"/>
                <a:cs typeface="+mn-lt"/>
              </a:rPr>
              <a:t>As with manually created prompts, it is possible that manually created answers are sub-optimal for getting the LM to achieve ideal prediction performance.</a:t>
            </a:r>
            <a:endParaRPr lang="en-US"/>
          </a:p>
          <a:p>
            <a:r>
              <a:rPr lang="en-US" b="1">
                <a:ea typeface="+mn-lt"/>
                <a:cs typeface="+mn-lt"/>
              </a:rPr>
              <a:t>Answer Paraphrasing</a:t>
            </a:r>
            <a:r>
              <a:rPr lang="en-US">
                <a:ea typeface="+mn-lt"/>
                <a:cs typeface="+mn-lt"/>
              </a:rPr>
              <a:t> These methods start with an initial answer space, and then use paraphrasing to expand this answer space to broaden its coverage. Given a pair of answer and output, we define a function that generates a paraphrased set of answers. The probability P of the final output is then defined as the marginal probability all of the answers in this paraphrase set. This paraphrasing can be performed using any method.</a:t>
            </a:r>
          </a:p>
        </p:txBody>
      </p:sp>
      <p:pic>
        <p:nvPicPr>
          <p:cNvPr id="2" name="Picture 1" descr="A black and white symbol&#10;&#10;Description automatically generated">
            <a:extLst>
              <a:ext uri="{FF2B5EF4-FFF2-40B4-BE49-F238E27FC236}">
                <a16:creationId xmlns:a16="http://schemas.microsoft.com/office/drawing/2014/main" id="{75FDBC70-1310-C957-E1D3-CCA3E0AF2DD6}"/>
              </a:ext>
            </a:extLst>
          </p:cNvPr>
          <p:cNvPicPr>
            <a:picLocks noChangeAspect="1"/>
          </p:cNvPicPr>
          <p:nvPr/>
        </p:nvPicPr>
        <p:blipFill>
          <a:blip r:embed="rId2"/>
          <a:stretch>
            <a:fillRect/>
          </a:stretch>
        </p:blipFill>
        <p:spPr>
          <a:xfrm>
            <a:off x="1164021" y="5113469"/>
            <a:ext cx="2743200" cy="795787"/>
          </a:xfrm>
          <a:prstGeom prst="rect">
            <a:avLst/>
          </a:prstGeom>
        </p:spPr>
      </p:pic>
      <p:sp>
        <p:nvSpPr>
          <p:cNvPr id="3" name="TextBox 2">
            <a:extLst>
              <a:ext uri="{FF2B5EF4-FFF2-40B4-BE49-F238E27FC236}">
                <a16:creationId xmlns:a16="http://schemas.microsoft.com/office/drawing/2014/main" id="{46789D3D-5C5D-D846-BE78-E4272C31D4E9}"/>
              </a:ext>
            </a:extLst>
          </p:cNvPr>
          <p:cNvSpPr txBox="1"/>
          <p:nvPr/>
        </p:nvSpPr>
        <p:spPr>
          <a:xfrm>
            <a:off x="4368362" y="5123793"/>
            <a:ext cx="75543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where para(.) is the function that generates a paraphrased set of answers.</a:t>
            </a:r>
          </a:p>
          <a:p>
            <a:r>
              <a:rPr lang="en-US">
                <a:cs typeface="Calibri"/>
              </a:rPr>
              <a:t>y is the final output.</a:t>
            </a:r>
          </a:p>
          <a:p>
            <a:r>
              <a:rPr lang="en-US">
                <a:cs typeface="Calibri"/>
              </a:rPr>
              <a:t>z'  </a:t>
            </a:r>
            <a:r>
              <a:rPr lang="en-US" err="1">
                <a:cs typeface="Calibri"/>
              </a:rPr>
              <a:t>scc</a:t>
            </a:r>
            <a:r>
              <a:rPr lang="en-US">
                <a:cs typeface="Calibri"/>
              </a:rPr>
              <a:t>, where Z is the </a:t>
            </a:r>
            <a:r>
              <a:rPr lang="en-US" err="1">
                <a:cs typeface="Calibri"/>
              </a:rPr>
              <a:t>intial</a:t>
            </a:r>
            <a:r>
              <a:rPr lang="en-US">
                <a:cs typeface="Calibri"/>
              </a:rPr>
              <a:t> answer space.</a:t>
            </a:r>
          </a:p>
        </p:txBody>
      </p:sp>
      <p:pic>
        <p:nvPicPr>
          <p:cNvPr id="4" name="Picture 3" descr="A black letter with a white background&#10;&#10;Description automatically generated">
            <a:extLst>
              <a:ext uri="{FF2B5EF4-FFF2-40B4-BE49-F238E27FC236}">
                <a16:creationId xmlns:a16="http://schemas.microsoft.com/office/drawing/2014/main" id="{32091722-A548-6B91-6C7D-887E2B8374E8}"/>
              </a:ext>
            </a:extLst>
          </p:cNvPr>
          <p:cNvPicPr>
            <a:picLocks noChangeAspect="1"/>
          </p:cNvPicPr>
          <p:nvPr/>
        </p:nvPicPr>
        <p:blipFill>
          <a:blip r:embed="rId3"/>
          <a:stretch>
            <a:fillRect/>
          </a:stretch>
        </p:blipFill>
        <p:spPr>
          <a:xfrm>
            <a:off x="4607143" y="5678540"/>
            <a:ext cx="376404" cy="368523"/>
          </a:xfrm>
          <a:prstGeom prst="rect">
            <a:avLst/>
          </a:prstGeom>
        </p:spPr>
      </p:pic>
    </p:spTree>
    <p:extLst>
      <p:ext uri="{BB962C8B-B14F-4D97-AF65-F5344CB8AC3E}">
        <p14:creationId xmlns:p14="http://schemas.microsoft.com/office/powerpoint/2010/main" val="33938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7700-2A13-DEA1-F1D0-A67ACF390AA6}"/>
              </a:ext>
            </a:extLst>
          </p:cNvPr>
          <p:cNvSpPr>
            <a:spLocks noGrp="1"/>
          </p:cNvSpPr>
          <p:nvPr>
            <p:ph type="title"/>
          </p:nvPr>
        </p:nvSpPr>
        <p:spPr/>
        <p:txBody>
          <a:bodyPr/>
          <a:lstStyle/>
          <a:p>
            <a:r>
              <a:rPr lang="en-US" b="1">
                <a:ea typeface="Calibri Light"/>
                <a:cs typeface="Calibri Light"/>
              </a:rPr>
              <a:t>Why use prompt-based learning</a:t>
            </a:r>
            <a:endParaRPr lang="en-US">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E997CEA1-0BDE-6331-65B9-785CC1A6B1D3}"/>
              </a:ext>
            </a:extLst>
          </p:cNvPr>
          <p:cNvSpPr>
            <a:spLocks noGrp="1"/>
          </p:cNvSpPr>
          <p:nvPr>
            <p:ph idx="1"/>
          </p:nvPr>
        </p:nvSpPr>
        <p:spPr/>
        <p:txBody>
          <a:bodyPr vert="horz" lIns="91440" tIns="45720" rIns="91440" bIns="45720" rtlCol="0" anchor="t">
            <a:normAutofit/>
          </a:bodyPr>
          <a:lstStyle/>
          <a:p>
            <a:r>
              <a:rPr lang="en-US" sz="2400">
                <a:ea typeface="Calibri"/>
                <a:cs typeface="Calibri"/>
              </a:rPr>
              <a:t>This framework is powerful and attractive for several reasons: it allows the language model to be pre-trained on massive amounts of raw text, and by defining a new prompting function the model can perform few-shot or even zero-shot learning, adapting to new scenarios with few or no labeled data.</a:t>
            </a:r>
          </a:p>
          <a:p>
            <a:endParaRPr lang="en-US">
              <a:ea typeface="Calibri"/>
              <a:cs typeface="Calibri"/>
            </a:endParaRPr>
          </a:p>
        </p:txBody>
      </p:sp>
    </p:spTree>
    <p:extLst>
      <p:ext uri="{BB962C8B-B14F-4D97-AF65-F5344CB8AC3E}">
        <p14:creationId xmlns:p14="http://schemas.microsoft.com/office/powerpoint/2010/main" val="1937072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72D3-20DB-83E8-BDA3-CDD7B8F3F1BA}"/>
              </a:ext>
            </a:extLst>
          </p:cNvPr>
          <p:cNvSpPr>
            <a:spLocks noGrp="1"/>
          </p:cNvSpPr>
          <p:nvPr>
            <p:ph type="title"/>
          </p:nvPr>
        </p:nvSpPr>
        <p:spPr>
          <a:xfrm>
            <a:off x="838200" y="365125"/>
            <a:ext cx="10515600" cy="898581"/>
          </a:xfrm>
        </p:spPr>
        <p:txBody>
          <a:bodyPr/>
          <a:lstStyle/>
          <a:p>
            <a:r>
              <a:rPr lang="en-US" b="1">
                <a:cs typeface="Calibri Light"/>
              </a:rPr>
              <a:t>Answer Engineering</a:t>
            </a:r>
            <a:endParaRPr lang="en-US"/>
          </a:p>
        </p:txBody>
      </p:sp>
      <p:sp>
        <p:nvSpPr>
          <p:cNvPr id="3" name="Content Placeholder 2">
            <a:extLst>
              <a:ext uri="{FF2B5EF4-FFF2-40B4-BE49-F238E27FC236}">
                <a16:creationId xmlns:a16="http://schemas.microsoft.com/office/drawing/2014/main" id="{7548062E-1118-8A70-C17E-3197F01296C9}"/>
              </a:ext>
            </a:extLst>
          </p:cNvPr>
          <p:cNvSpPr>
            <a:spLocks noGrp="1"/>
          </p:cNvSpPr>
          <p:nvPr>
            <p:ph idx="1"/>
          </p:nvPr>
        </p:nvSpPr>
        <p:spPr>
          <a:xfrm>
            <a:off x="838200" y="1319815"/>
            <a:ext cx="10515600" cy="4857148"/>
          </a:xfrm>
        </p:spPr>
        <p:txBody>
          <a:bodyPr vert="horz" lIns="91440" tIns="45720" rIns="91440" bIns="45720" rtlCol="0" anchor="t">
            <a:normAutofit/>
          </a:bodyPr>
          <a:lstStyle/>
          <a:p>
            <a:r>
              <a:rPr lang="en-US" b="1" dirty="0">
                <a:ea typeface="+mn-lt"/>
                <a:cs typeface="+mn-lt"/>
              </a:rPr>
              <a:t>Prune-then-Search</a:t>
            </a:r>
            <a:r>
              <a:rPr lang="en-US" dirty="0">
                <a:ea typeface="+mn-lt"/>
                <a:cs typeface="+mn-lt"/>
              </a:rPr>
              <a:t> In these methods, first, an initial pruned answer space of several plausible answers Z is generated, and then an algorithm further searches over this pruned space to select a final set of answers.  </a:t>
            </a:r>
            <a:endParaRPr lang="en-US" dirty="0"/>
          </a:p>
          <a:p>
            <a:pPr lvl="1"/>
            <a:r>
              <a:rPr lang="en-US" dirty="0">
                <a:ea typeface="+mn-lt"/>
                <a:cs typeface="+mn-lt"/>
              </a:rPr>
              <a:t>Gao et al. (2021) first construct a pruned search space Z by selecting top-k vocabulary words based on their generation probability at the [Z] position determined by training samples. Then the search space is further pruned down by only selecting a subset of words within Z based on their zero-shot accuracy on the training samples.</a:t>
            </a:r>
            <a:endParaRPr lang="en-US" dirty="0">
              <a:cs typeface="Calibri"/>
            </a:endParaRPr>
          </a:p>
        </p:txBody>
      </p:sp>
    </p:spTree>
    <p:extLst>
      <p:ext uri="{BB962C8B-B14F-4D97-AF65-F5344CB8AC3E}">
        <p14:creationId xmlns:p14="http://schemas.microsoft.com/office/powerpoint/2010/main" val="619519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72D3-20DB-83E8-BDA3-CDD7B8F3F1BA}"/>
              </a:ext>
            </a:extLst>
          </p:cNvPr>
          <p:cNvSpPr>
            <a:spLocks noGrp="1"/>
          </p:cNvSpPr>
          <p:nvPr>
            <p:ph type="title"/>
          </p:nvPr>
        </p:nvSpPr>
        <p:spPr>
          <a:xfrm>
            <a:off x="838200" y="365125"/>
            <a:ext cx="10515600" cy="898581"/>
          </a:xfrm>
        </p:spPr>
        <p:txBody>
          <a:bodyPr/>
          <a:lstStyle/>
          <a:p>
            <a:r>
              <a:rPr lang="en-US" b="1">
                <a:cs typeface="Calibri Light"/>
              </a:rPr>
              <a:t>Answer Engineering</a:t>
            </a:r>
            <a:endParaRPr lang="en-US"/>
          </a:p>
        </p:txBody>
      </p:sp>
      <p:sp>
        <p:nvSpPr>
          <p:cNvPr id="3" name="Content Placeholder 2">
            <a:extLst>
              <a:ext uri="{FF2B5EF4-FFF2-40B4-BE49-F238E27FC236}">
                <a16:creationId xmlns:a16="http://schemas.microsoft.com/office/drawing/2014/main" id="{7548062E-1118-8A70-C17E-3197F01296C9}"/>
              </a:ext>
            </a:extLst>
          </p:cNvPr>
          <p:cNvSpPr>
            <a:spLocks noGrp="1"/>
          </p:cNvSpPr>
          <p:nvPr>
            <p:ph idx="1"/>
          </p:nvPr>
        </p:nvSpPr>
        <p:spPr>
          <a:xfrm>
            <a:off x="838200" y="1319815"/>
            <a:ext cx="10515600" cy="4857148"/>
          </a:xfrm>
        </p:spPr>
        <p:txBody>
          <a:bodyPr vert="horz" lIns="91440" tIns="45720" rIns="91440" bIns="45720" rtlCol="0" anchor="t">
            <a:normAutofit/>
          </a:bodyPr>
          <a:lstStyle/>
          <a:p>
            <a:pPr marL="0" indent="0">
              <a:buNone/>
            </a:pPr>
            <a:r>
              <a:rPr lang="en-US" b="1">
                <a:ea typeface="+mn-lt"/>
                <a:cs typeface="+mn-lt"/>
              </a:rPr>
              <a:t>2. Continuous Answer Search: </a:t>
            </a:r>
            <a:r>
              <a:rPr lang="en-US">
                <a:ea typeface="+mn-lt"/>
                <a:cs typeface="+mn-lt"/>
              </a:rPr>
              <a:t>Very few works explore the possibility of using soft answer tokens which can be optimized through gradient descent.</a:t>
            </a:r>
            <a:endParaRPr lang="en-US"/>
          </a:p>
          <a:p>
            <a:r>
              <a:rPr lang="en-US">
                <a:ea typeface="+mn-lt"/>
                <a:cs typeface="+mn-lt"/>
              </a:rPr>
              <a:t>Hambardzumyan et al. (2021) assign a virtual token for each class label and optimize the token embedding for each class together with prompt embeddings. </a:t>
            </a:r>
            <a:endParaRPr lang="en-US">
              <a:cs typeface="Calibri" panose="020F0502020204030204"/>
            </a:endParaRPr>
          </a:p>
        </p:txBody>
      </p:sp>
    </p:spTree>
    <p:extLst>
      <p:ext uri="{BB962C8B-B14F-4D97-AF65-F5344CB8AC3E}">
        <p14:creationId xmlns:p14="http://schemas.microsoft.com/office/powerpoint/2010/main" val="1711272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4A7C-3582-6867-2CFB-3931972FE296}"/>
              </a:ext>
            </a:extLst>
          </p:cNvPr>
          <p:cNvSpPr>
            <a:spLocks noGrp="1"/>
          </p:cNvSpPr>
          <p:nvPr>
            <p:ph type="title"/>
          </p:nvPr>
        </p:nvSpPr>
        <p:spPr/>
        <p:txBody>
          <a:bodyPr/>
          <a:lstStyle/>
          <a:p>
            <a:r>
              <a:rPr lang="en-US" b="1">
                <a:ea typeface="Calibri Light"/>
                <a:cs typeface="Calibri Light"/>
              </a:rPr>
              <a:t>Application</a:t>
            </a:r>
            <a:endParaRPr lang="en-US">
              <a:ea typeface="Calibri Light"/>
              <a:cs typeface="Calibri Light"/>
            </a:endParaRPr>
          </a:p>
        </p:txBody>
      </p:sp>
      <p:sp>
        <p:nvSpPr>
          <p:cNvPr id="3" name="Content Placeholder 2">
            <a:extLst>
              <a:ext uri="{FF2B5EF4-FFF2-40B4-BE49-F238E27FC236}">
                <a16:creationId xmlns:a16="http://schemas.microsoft.com/office/drawing/2014/main" id="{83C41DB2-5273-4599-0610-58932458A78F}"/>
              </a:ext>
            </a:extLst>
          </p:cNvPr>
          <p:cNvSpPr>
            <a:spLocks noGrp="1"/>
          </p:cNvSpPr>
          <p:nvPr>
            <p:ph idx="1"/>
          </p:nvPr>
        </p:nvSpPr>
        <p:spPr>
          <a:xfrm>
            <a:off x="838200" y="1504047"/>
            <a:ext cx="10515600" cy="4672916"/>
          </a:xfrm>
        </p:spPr>
        <p:txBody>
          <a:bodyPr vert="horz" lIns="91440" tIns="45720" rIns="91440" bIns="45720" rtlCol="0" anchor="t">
            <a:normAutofit/>
          </a:bodyPr>
          <a:lstStyle/>
          <a:p>
            <a:r>
              <a:rPr lang="en-US" b="1">
                <a:ea typeface="+mn-lt"/>
                <a:cs typeface="+mn-lt"/>
              </a:rPr>
              <a:t>Factual Probing : </a:t>
            </a:r>
            <a:r>
              <a:rPr lang="en-US">
                <a:ea typeface="+mn-lt"/>
                <a:cs typeface="+mn-lt"/>
              </a:rPr>
              <a:t>Factual probing (a.k.a. fact retrieval) is one of the earliest scenarios with respect to which prompting methods were applied.</a:t>
            </a:r>
            <a:endParaRPr lang="en-US"/>
          </a:p>
          <a:p>
            <a:pPr lvl="1"/>
            <a:r>
              <a:rPr lang="en-US">
                <a:ea typeface="+mn-lt"/>
                <a:cs typeface="+mn-lt"/>
              </a:rPr>
              <a:t>The motivation for exploring this task is to quantify how much factual knowledge the pre-trained LM’s internal representations bear. </a:t>
            </a:r>
          </a:p>
          <a:p>
            <a:pPr lvl="1"/>
            <a:r>
              <a:rPr lang="en-US">
                <a:ea typeface="+mn-lt"/>
                <a:cs typeface="+mn-lt"/>
              </a:rPr>
              <a:t>In this task, parameters of pre-trained models are usually fixed, and knowledge is retrieved by transforming the original input into a cloze prompt, which can be manually crafted or automatically discovered. </a:t>
            </a:r>
            <a:endParaRPr lang="en-US">
              <a:ea typeface="Calibri"/>
              <a:cs typeface="Calibri"/>
            </a:endParaRPr>
          </a:p>
          <a:p>
            <a:pPr lvl="1"/>
            <a:r>
              <a:rPr lang="en-US">
                <a:ea typeface="+mn-lt"/>
                <a:cs typeface="+mn-lt"/>
              </a:rPr>
              <a:t>Since the answers are pre-defined, fact retrieval only focuses on finding effective templates and analyzing the results of different models using these templates.</a:t>
            </a:r>
            <a:endParaRPr lang="en-US">
              <a:ea typeface="Calibri"/>
              <a:cs typeface="Calibri"/>
            </a:endParaRPr>
          </a:p>
        </p:txBody>
      </p:sp>
    </p:spTree>
    <p:extLst>
      <p:ext uri="{BB962C8B-B14F-4D97-AF65-F5344CB8AC3E}">
        <p14:creationId xmlns:p14="http://schemas.microsoft.com/office/powerpoint/2010/main" val="597261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8C5B36A-8B3F-B100-7AD0-B69798775E09}"/>
              </a:ext>
            </a:extLst>
          </p:cNvPr>
          <p:cNvSpPr>
            <a:spLocks noGrp="1"/>
          </p:cNvSpPr>
          <p:nvPr>
            <p:ph type="title"/>
          </p:nvPr>
        </p:nvSpPr>
        <p:spPr>
          <a:xfrm>
            <a:off x="838200" y="365125"/>
            <a:ext cx="10515600" cy="1325563"/>
          </a:xfrm>
        </p:spPr>
        <p:txBody>
          <a:bodyPr/>
          <a:lstStyle/>
          <a:p>
            <a:r>
              <a:rPr lang="en-US" b="1">
                <a:ea typeface="Calibri Light"/>
                <a:cs typeface="Calibri Light"/>
              </a:rPr>
              <a:t>Application</a:t>
            </a:r>
            <a:endParaRPr lang="en-US">
              <a:ea typeface="Calibri Light"/>
              <a:cs typeface="Calibri Light"/>
            </a:endParaRPr>
          </a:p>
        </p:txBody>
      </p:sp>
      <p:sp>
        <p:nvSpPr>
          <p:cNvPr id="7" name="Content Placeholder 2">
            <a:extLst>
              <a:ext uri="{FF2B5EF4-FFF2-40B4-BE49-F238E27FC236}">
                <a16:creationId xmlns:a16="http://schemas.microsoft.com/office/drawing/2014/main" id="{86CC2A28-5B33-1B2F-09D5-8B395389722F}"/>
              </a:ext>
            </a:extLst>
          </p:cNvPr>
          <p:cNvSpPr>
            <a:spLocks noGrp="1"/>
          </p:cNvSpPr>
          <p:nvPr>
            <p:ph idx="1"/>
          </p:nvPr>
        </p:nvSpPr>
        <p:spPr>
          <a:xfrm>
            <a:off x="838200" y="1504047"/>
            <a:ext cx="10515600" cy="4672916"/>
          </a:xfrm>
        </p:spPr>
        <p:txBody>
          <a:bodyPr vert="horz" lIns="91440" tIns="45720" rIns="91440" bIns="45720" rtlCol="0" anchor="t">
            <a:normAutofit/>
          </a:bodyPr>
          <a:lstStyle/>
          <a:p>
            <a:r>
              <a:rPr lang="en-US" b="1">
                <a:ea typeface="+mn-lt"/>
                <a:cs typeface="+mn-lt"/>
              </a:rPr>
              <a:t>Named Entity Recognition:</a:t>
            </a:r>
            <a:r>
              <a:rPr lang="en-US">
                <a:ea typeface="+mn-lt"/>
                <a:cs typeface="+mn-lt"/>
              </a:rPr>
              <a:t> Named entity recognition (NER) is a task of identifying named entities (e.g., person, name, location) in a given sentence. </a:t>
            </a:r>
          </a:p>
          <a:p>
            <a:pPr lvl="1"/>
            <a:r>
              <a:rPr lang="en-US">
                <a:ea typeface="+mn-lt"/>
                <a:cs typeface="+mn-lt"/>
              </a:rPr>
              <a:t>Cui et al. (2021) proposed a template-based NER model using BART, which enumerates text spans and considers the generation probability of each type within manually crafted templates. </a:t>
            </a:r>
          </a:p>
          <a:p>
            <a:pPr lvl="1"/>
            <a:r>
              <a:rPr lang="en-US">
                <a:ea typeface="+mn-lt"/>
                <a:cs typeface="+mn-lt"/>
              </a:rPr>
              <a:t>For example, given an input “Mike went to New York yesterday”, to determine what type of entity “Mike” is, they use the template “Mike is a [Z] entity”, and the answer space Z consists of values such as “person” or “organization”.</a:t>
            </a:r>
            <a:endParaRPr lang="en-US">
              <a:ea typeface="Calibri"/>
              <a:cs typeface="Calibri"/>
            </a:endParaRPr>
          </a:p>
        </p:txBody>
      </p:sp>
    </p:spTree>
    <p:extLst>
      <p:ext uri="{BB962C8B-B14F-4D97-AF65-F5344CB8AC3E}">
        <p14:creationId xmlns:p14="http://schemas.microsoft.com/office/powerpoint/2010/main" val="2533333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5B4014-5849-AFF5-1795-CF51FCE4CA66}"/>
              </a:ext>
            </a:extLst>
          </p:cNvPr>
          <p:cNvSpPr>
            <a:spLocks noGrp="1"/>
          </p:cNvSpPr>
          <p:nvPr>
            <p:ph type="title"/>
          </p:nvPr>
        </p:nvSpPr>
        <p:spPr>
          <a:xfrm>
            <a:off x="838200" y="365125"/>
            <a:ext cx="10515600" cy="1325563"/>
          </a:xfrm>
        </p:spPr>
        <p:txBody>
          <a:bodyPr/>
          <a:lstStyle/>
          <a:p>
            <a:r>
              <a:rPr lang="en-US" b="1">
                <a:ea typeface="Calibri Light"/>
                <a:cs typeface="Calibri Light"/>
              </a:rPr>
              <a:t>Application</a:t>
            </a:r>
            <a:endParaRPr lang="en-US">
              <a:ea typeface="Calibri Light"/>
              <a:cs typeface="Calibri Light"/>
            </a:endParaRPr>
          </a:p>
        </p:txBody>
      </p:sp>
      <p:sp>
        <p:nvSpPr>
          <p:cNvPr id="7" name="Content Placeholder 2">
            <a:extLst>
              <a:ext uri="{FF2B5EF4-FFF2-40B4-BE49-F238E27FC236}">
                <a16:creationId xmlns:a16="http://schemas.microsoft.com/office/drawing/2014/main" id="{B051816A-8706-FC11-B8A9-3E7D628512B3}"/>
              </a:ext>
            </a:extLst>
          </p:cNvPr>
          <p:cNvSpPr>
            <a:spLocks noGrp="1"/>
          </p:cNvSpPr>
          <p:nvPr>
            <p:ph idx="1"/>
          </p:nvPr>
        </p:nvSpPr>
        <p:spPr>
          <a:xfrm>
            <a:off x="838200" y="1504047"/>
            <a:ext cx="10515600" cy="4966530"/>
          </a:xfrm>
        </p:spPr>
        <p:txBody>
          <a:bodyPr vert="horz" lIns="91440" tIns="45720" rIns="91440" bIns="45720" rtlCol="0" anchor="t">
            <a:normAutofit fontScale="92500" lnSpcReduction="10000"/>
          </a:bodyPr>
          <a:lstStyle/>
          <a:p>
            <a:r>
              <a:rPr lang="en-US" b="1">
                <a:ea typeface="+mn-lt"/>
                <a:cs typeface="+mn-lt"/>
              </a:rPr>
              <a:t>Commonsense Reasoning: </a:t>
            </a:r>
            <a:r>
              <a:rPr lang="en-US">
                <a:ea typeface="+mn-lt"/>
                <a:cs typeface="+mn-lt"/>
              </a:rPr>
              <a:t>Some commonly attempted tasks involve identifying the antecedent of an ambiguous pronoun within context or involve completing a sentence given multiple choices. </a:t>
            </a:r>
          </a:p>
          <a:p>
            <a:r>
              <a:rPr lang="en-US">
                <a:ea typeface="+mn-lt"/>
                <a:cs typeface="+mn-lt"/>
              </a:rPr>
              <a:t>For example, the given sentence is “The trophy doesn’t fit into the brown suitcase because it is too large.” and the model must infer whether “it” refers to the trophy or the “suitcase”. By replacing “it” with its potential candidates in the original sentences and calculating the probability of the different choices, pre-trained LMs can perform quite well by choosing the choice that achieves the highest probability. </a:t>
            </a:r>
          </a:p>
          <a:p>
            <a:r>
              <a:rPr lang="en-US">
                <a:ea typeface="+mn-lt"/>
                <a:cs typeface="+mn-lt"/>
              </a:rPr>
              <a:t>For example, the given sentence can be “Eleanor offered to fix her visitor some coffee. Then she realized she didn’t have a clean [Z].”. The candidate choices are “cup”, “bowl” and “spoon”. The task for the pre-trained LM is to choose the one from the three candidates that most conforms to common sense.</a:t>
            </a:r>
            <a:endParaRPr lang="en-US">
              <a:cs typeface="Calibri"/>
            </a:endParaRPr>
          </a:p>
        </p:txBody>
      </p:sp>
    </p:spTree>
    <p:extLst>
      <p:ext uri="{BB962C8B-B14F-4D97-AF65-F5344CB8AC3E}">
        <p14:creationId xmlns:p14="http://schemas.microsoft.com/office/powerpoint/2010/main" val="680079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E68F0E9-2F9D-5AF1-E65E-21E622AF164E}"/>
              </a:ext>
            </a:extLst>
          </p:cNvPr>
          <p:cNvSpPr>
            <a:spLocks noGrp="1"/>
          </p:cNvSpPr>
          <p:nvPr>
            <p:ph type="title"/>
          </p:nvPr>
        </p:nvSpPr>
        <p:spPr>
          <a:xfrm>
            <a:off x="838200" y="365125"/>
            <a:ext cx="10515600" cy="1325563"/>
          </a:xfrm>
        </p:spPr>
        <p:txBody>
          <a:bodyPr/>
          <a:lstStyle/>
          <a:p>
            <a:r>
              <a:rPr lang="en-US" b="1">
                <a:ea typeface="Calibri Light"/>
                <a:cs typeface="Calibri Light"/>
              </a:rPr>
              <a:t>Application</a:t>
            </a:r>
            <a:endParaRPr lang="en-US">
              <a:ea typeface="Calibri Light"/>
              <a:cs typeface="Calibri Light"/>
            </a:endParaRPr>
          </a:p>
        </p:txBody>
      </p:sp>
      <p:sp>
        <p:nvSpPr>
          <p:cNvPr id="7" name="Content Placeholder 2">
            <a:extLst>
              <a:ext uri="{FF2B5EF4-FFF2-40B4-BE49-F238E27FC236}">
                <a16:creationId xmlns:a16="http://schemas.microsoft.com/office/drawing/2014/main" id="{5C86062E-CA4E-C02E-66A9-6D672E8A2556}"/>
              </a:ext>
            </a:extLst>
          </p:cNvPr>
          <p:cNvSpPr>
            <a:spLocks noGrp="1"/>
          </p:cNvSpPr>
          <p:nvPr>
            <p:ph idx="1"/>
          </p:nvPr>
        </p:nvSpPr>
        <p:spPr>
          <a:xfrm>
            <a:off x="838200" y="1504047"/>
            <a:ext cx="10515600" cy="4966530"/>
          </a:xfrm>
        </p:spPr>
        <p:txBody>
          <a:bodyPr vert="horz" lIns="91440" tIns="45720" rIns="91440" bIns="45720" rtlCol="0" anchor="t">
            <a:normAutofit/>
          </a:bodyPr>
          <a:lstStyle/>
          <a:p>
            <a:r>
              <a:rPr lang="en-US" b="1">
                <a:ea typeface="+mn-lt"/>
                <a:cs typeface="+mn-lt"/>
              </a:rPr>
              <a:t>Text Generation: </a:t>
            </a:r>
            <a:r>
              <a:rPr lang="en-US">
                <a:ea typeface="+mn-lt"/>
                <a:cs typeface="+mn-lt"/>
              </a:rPr>
              <a:t>Text generation is a family of tasks that involve generating text, usually conditioned on some other piece of information. Prompting methods can be easily applied to these tasks by using prefix prompts together with autoregressive pre-trained LMs. </a:t>
            </a:r>
          </a:p>
          <a:p>
            <a:r>
              <a:rPr lang="en-US">
                <a:ea typeface="+mn-lt"/>
                <a:cs typeface="+mn-lt"/>
              </a:rPr>
              <a:t>Radford et al. (2019) demonstrated impressive ability of such models to perform generation tasks such as text summarization and machine translation using prompts such as “translate to French, [X], [Z]”. </a:t>
            </a:r>
          </a:p>
        </p:txBody>
      </p:sp>
    </p:spTree>
    <p:extLst>
      <p:ext uri="{BB962C8B-B14F-4D97-AF65-F5344CB8AC3E}">
        <p14:creationId xmlns:p14="http://schemas.microsoft.com/office/powerpoint/2010/main" val="3684080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69CB-FEAB-EA0F-67C2-72A83E4663DD}"/>
              </a:ext>
            </a:extLst>
          </p:cNvPr>
          <p:cNvSpPr>
            <a:spLocks noGrp="1"/>
          </p:cNvSpPr>
          <p:nvPr>
            <p:ph type="title"/>
          </p:nvPr>
        </p:nvSpPr>
        <p:spPr>
          <a:xfrm>
            <a:off x="4076699" y="2764234"/>
            <a:ext cx="4044554" cy="1325563"/>
          </a:xfrm>
        </p:spPr>
        <p:txBody>
          <a:bodyPr>
            <a:normAutofit/>
          </a:bodyPr>
          <a:lstStyle/>
          <a:p>
            <a:r>
              <a:rPr lang="en-US" sz="6000" b="1">
                <a:cs typeface="Calibri Light"/>
              </a:rPr>
              <a:t>THANK YOU</a:t>
            </a:r>
          </a:p>
        </p:txBody>
      </p:sp>
    </p:spTree>
    <p:extLst>
      <p:ext uri="{BB962C8B-B14F-4D97-AF65-F5344CB8AC3E}">
        <p14:creationId xmlns:p14="http://schemas.microsoft.com/office/powerpoint/2010/main" val="133437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3FFA-29F2-58AA-1DAE-ABE856D336E0}"/>
              </a:ext>
            </a:extLst>
          </p:cNvPr>
          <p:cNvSpPr>
            <a:spLocks noGrp="1"/>
          </p:cNvSpPr>
          <p:nvPr>
            <p:ph type="title"/>
          </p:nvPr>
        </p:nvSpPr>
        <p:spPr/>
        <p:txBody>
          <a:bodyPr/>
          <a:lstStyle/>
          <a:p>
            <a:r>
              <a:rPr lang="en-US" b="1">
                <a:ea typeface="Calibri Light"/>
                <a:cs typeface="Calibri Light"/>
              </a:rPr>
              <a:t>Two Sea Changes In NLP</a:t>
            </a:r>
            <a:endParaRPr lang="en-US"/>
          </a:p>
        </p:txBody>
      </p:sp>
      <p:sp>
        <p:nvSpPr>
          <p:cNvPr id="3" name="Content Placeholder 2">
            <a:extLst>
              <a:ext uri="{FF2B5EF4-FFF2-40B4-BE49-F238E27FC236}">
                <a16:creationId xmlns:a16="http://schemas.microsoft.com/office/drawing/2014/main" id="{7F458F71-FAC3-B454-6EBD-72FCEC2771E7}"/>
              </a:ext>
            </a:extLst>
          </p:cNvPr>
          <p:cNvSpPr>
            <a:spLocks noGrp="1"/>
          </p:cNvSpPr>
          <p:nvPr>
            <p:ph idx="1"/>
          </p:nvPr>
        </p:nvSpPr>
        <p:spPr/>
        <p:txBody>
          <a:bodyPr vert="horz" lIns="91440" tIns="45720" rIns="91440" bIns="45720" rtlCol="0" anchor="t">
            <a:normAutofit/>
          </a:bodyPr>
          <a:lstStyle/>
          <a:p>
            <a:r>
              <a:rPr lang="en-US">
                <a:ea typeface="+mn-lt"/>
                <a:cs typeface="+mn-lt"/>
              </a:rPr>
              <a:t>Fully supervised learning, where a task-specific model is trained solely on a dataset of input-output examples for the target task, has long played a central role in many machine learning tasks. NLP tasks were no exception to this.</a:t>
            </a:r>
          </a:p>
          <a:p>
            <a:r>
              <a:rPr lang="en-US">
                <a:ea typeface="+mn-lt"/>
                <a:cs typeface="+mn-lt"/>
              </a:rPr>
              <a:t>Because such fully supervised datasets are ever-insufficient for learning high-quality models, early NLP models relied heavily on feature engineering where NLP researchers or engineers used their domain knowledge to define and extract salient features from raw data and provide models with the appropriate inductive bias to learn from this limited data</a:t>
            </a:r>
          </a:p>
          <a:p>
            <a:endParaRPr lang="en-US">
              <a:ea typeface="Calibri" panose="020F0502020204030204"/>
              <a:cs typeface="Calibri" panose="020F0502020204030204"/>
            </a:endParaRPr>
          </a:p>
          <a:p>
            <a:endParaRPr lang="en-US">
              <a:ea typeface="+mn-lt"/>
              <a:cs typeface="+mn-lt"/>
            </a:endParaRPr>
          </a:p>
        </p:txBody>
      </p:sp>
    </p:spTree>
    <p:extLst>
      <p:ext uri="{BB962C8B-B14F-4D97-AF65-F5344CB8AC3E}">
        <p14:creationId xmlns:p14="http://schemas.microsoft.com/office/powerpoint/2010/main" val="122047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6802-4BEA-550C-B3C7-3630A05631F4}"/>
              </a:ext>
            </a:extLst>
          </p:cNvPr>
          <p:cNvSpPr>
            <a:spLocks noGrp="1"/>
          </p:cNvSpPr>
          <p:nvPr>
            <p:ph type="title"/>
          </p:nvPr>
        </p:nvSpPr>
        <p:spPr/>
        <p:txBody>
          <a:bodyPr/>
          <a:lstStyle/>
          <a:p>
            <a:r>
              <a:rPr lang="en-US" b="1">
                <a:ea typeface="+mj-lt"/>
                <a:cs typeface="+mj-lt"/>
              </a:rPr>
              <a:t>Two Sea Changes In NLP</a:t>
            </a:r>
            <a:endParaRPr lang="en-US">
              <a:ea typeface="+mj-lt"/>
              <a:cs typeface="+mj-lt"/>
            </a:endParaRPr>
          </a:p>
        </p:txBody>
      </p:sp>
      <p:sp>
        <p:nvSpPr>
          <p:cNvPr id="3" name="Content Placeholder 2">
            <a:extLst>
              <a:ext uri="{FF2B5EF4-FFF2-40B4-BE49-F238E27FC236}">
                <a16:creationId xmlns:a16="http://schemas.microsoft.com/office/drawing/2014/main" id="{06ACC672-91B2-B083-D73D-155AF0738969}"/>
              </a:ext>
            </a:extLst>
          </p:cNvPr>
          <p:cNvSpPr>
            <a:spLocks noGrp="1"/>
          </p:cNvSpPr>
          <p:nvPr>
            <p:ph idx="1"/>
          </p:nvPr>
        </p:nvSpPr>
        <p:spPr>
          <a:xfrm>
            <a:off x="850900" y="1825625"/>
            <a:ext cx="10515600" cy="4351338"/>
          </a:xfrm>
        </p:spPr>
        <p:txBody>
          <a:bodyPr vert="horz" lIns="91440" tIns="45720" rIns="91440" bIns="45720" rtlCol="0" anchor="t">
            <a:normAutofit/>
          </a:bodyPr>
          <a:lstStyle/>
          <a:p>
            <a:r>
              <a:rPr lang="en-US">
                <a:ea typeface="+mn-lt"/>
                <a:cs typeface="+mn-lt"/>
              </a:rPr>
              <a:t>From 2017-2019,the standard shifted to the pre-train and fine-tune paradigm.</a:t>
            </a:r>
          </a:p>
          <a:p>
            <a:r>
              <a:rPr lang="en-US">
                <a:ea typeface="+mn-lt"/>
                <a:cs typeface="+mn-lt"/>
              </a:rPr>
              <a:t>In this paradigm, a model with a fixed architecture is pre-trained as a language model (LM), predicting the probability of observed textual data. Because the raw textual data necessary to train LMs is available in abundance, these LMs can be trained on large datasets, in the process learning robust general-purpose features of the language it is modeling.</a:t>
            </a:r>
          </a:p>
          <a:p>
            <a:endParaRPr lang="en-US">
              <a:ea typeface="Calibri"/>
              <a:cs typeface="Calibri"/>
            </a:endParaRPr>
          </a:p>
        </p:txBody>
      </p:sp>
    </p:spTree>
    <p:extLst>
      <p:ext uri="{BB962C8B-B14F-4D97-AF65-F5344CB8AC3E}">
        <p14:creationId xmlns:p14="http://schemas.microsoft.com/office/powerpoint/2010/main" val="342061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F2B8-5F29-10F0-8489-B39D4CA53F49}"/>
              </a:ext>
            </a:extLst>
          </p:cNvPr>
          <p:cNvSpPr>
            <a:spLocks noGrp="1"/>
          </p:cNvSpPr>
          <p:nvPr>
            <p:ph type="title"/>
          </p:nvPr>
        </p:nvSpPr>
        <p:spPr/>
        <p:txBody>
          <a:bodyPr/>
          <a:lstStyle/>
          <a:p>
            <a:r>
              <a:rPr lang="en-US" b="1">
                <a:ea typeface="+mj-lt"/>
                <a:cs typeface="+mj-lt"/>
              </a:rPr>
              <a:t>Two Sea Changes In NLP</a:t>
            </a:r>
            <a:endParaRPr lang="en-US">
              <a:ea typeface="+mj-lt"/>
              <a:cs typeface="+mj-lt"/>
            </a:endParaRPr>
          </a:p>
        </p:txBody>
      </p:sp>
      <p:sp>
        <p:nvSpPr>
          <p:cNvPr id="3" name="Content Placeholder 2">
            <a:extLst>
              <a:ext uri="{FF2B5EF4-FFF2-40B4-BE49-F238E27FC236}">
                <a16:creationId xmlns:a16="http://schemas.microsoft.com/office/drawing/2014/main" id="{F1559C63-0AD5-4507-EB11-2997F2A91762}"/>
              </a:ext>
            </a:extLst>
          </p:cNvPr>
          <p:cNvSpPr>
            <a:spLocks noGrp="1"/>
          </p:cNvSpPr>
          <p:nvPr>
            <p:ph idx="1"/>
          </p:nvPr>
        </p:nvSpPr>
        <p:spPr/>
        <p:txBody>
          <a:bodyPr vert="horz" lIns="91440" tIns="45720" rIns="91440" bIns="45720" rtlCol="0" anchor="t">
            <a:normAutofit/>
          </a:bodyPr>
          <a:lstStyle/>
          <a:p>
            <a:r>
              <a:rPr lang="en-US" sz="2600">
                <a:ea typeface="Calibri"/>
                <a:cs typeface="Calibri"/>
              </a:rPr>
              <a:t>The above pre-trained LM will be then adapted to different downstream tasks by introducing additional parameters and fine-tuning them using task-specific objective functions. </a:t>
            </a:r>
          </a:p>
          <a:p>
            <a:r>
              <a:rPr lang="en-US" sz="2600">
                <a:ea typeface="Calibri"/>
                <a:cs typeface="Calibri"/>
              </a:rPr>
              <a:t>Within this paradigm, the focus turned mainly to objective engineering, designing the training objectives used at both the pre-training and fine-tuning stages.</a:t>
            </a:r>
          </a:p>
          <a:p>
            <a:endParaRPr lang="en-US">
              <a:ea typeface="Calibri"/>
              <a:cs typeface="Calibri"/>
            </a:endParaRPr>
          </a:p>
        </p:txBody>
      </p:sp>
    </p:spTree>
    <p:extLst>
      <p:ext uri="{BB962C8B-B14F-4D97-AF65-F5344CB8AC3E}">
        <p14:creationId xmlns:p14="http://schemas.microsoft.com/office/powerpoint/2010/main" val="393746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B5EA-77D9-D4EA-EF2E-D5A68BBD17DA}"/>
              </a:ext>
            </a:extLst>
          </p:cNvPr>
          <p:cNvSpPr>
            <a:spLocks noGrp="1"/>
          </p:cNvSpPr>
          <p:nvPr>
            <p:ph type="title"/>
          </p:nvPr>
        </p:nvSpPr>
        <p:spPr/>
        <p:txBody>
          <a:bodyPr/>
          <a:lstStyle/>
          <a:p>
            <a:r>
              <a:rPr lang="en-US" b="1">
                <a:ea typeface="+mj-lt"/>
                <a:cs typeface="+mj-lt"/>
              </a:rPr>
              <a:t>Two Sea Changes In NLP</a:t>
            </a:r>
            <a:endParaRPr lang="en-US">
              <a:ea typeface="+mj-lt"/>
              <a:cs typeface="+mj-lt"/>
            </a:endParaRPr>
          </a:p>
        </p:txBody>
      </p:sp>
      <p:sp>
        <p:nvSpPr>
          <p:cNvPr id="3" name="Content Placeholder 2">
            <a:extLst>
              <a:ext uri="{FF2B5EF4-FFF2-40B4-BE49-F238E27FC236}">
                <a16:creationId xmlns:a16="http://schemas.microsoft.com/office/drawing/2014/main" id="{81275E17-ACB7-0366-E8B7-BFCE880EC3CC}"/>
              </a:ext>
            </a:extLst>
          </p:cNvPr>
          <p:cNvSpPr>
            <a:spLocks noGrp="1"/>
          </p:cNvSpPr>
          <p:nvPr>
            <p:ph idx="1"/>
          </p:nvPr>
        </p:nvSpPr>
        <p:spPr/>
        <p:txBody>
          <a:bodyPr vert="horz" lIns="91440" tIns="45720" rIns="91440" bIns="45720" rtlCol="0" anchor="t">
            <a:normAutofit lnSpcReduction="10000"/>
          </a:bodyPr>
          <a:lstStyle/>
          <a:p>
            <a:r>
              <a:rPr lang="en-US" sz="2400">
                <a:ea typeface="Calibri"/>
                <a:cs typeface="Calibri"/>
              </a:rPr>
              <a:t>Now, as of  2021, we are in the middle of a second sea change, in which the “pre-train, fine-tune” procedure is replaced by one in which we dub “pre-train, prompt, and predict”.</a:t>
            </a:r>
          </a:p>
          <a:p>
            <a:r>
              <a:rPr lang="en-US" sz="2400">
                <a:ea typeface="Calibri"/>
                <a:cs typeface="Calibri"/>
              </a:rPr>
              <a:t>In this paradigm, instead of adapting pre-trained LMs to downstream tasks via objective engineering, downstream tasks are reformulated to look more like those solved during the original LM training with the help of a textual prompt.</a:t>
            </a:r>
          </a:p>
          <a:p>
            <a:r>
              <a:rPr lang="en-US" sz="2400">
                <a:ea typeface="+mn-lt"/>
                <a:cs typeface="+mn-lt"/>
              </a:rPr>
              <a:t>The advantage of this method is that, given a suite of appropriate prompts, a single LM trained in an entirely unsupervised fashion can be used to solve a great number of tasks.</a:t>
            </a:r>
            <a:endParaRPr lang="en-US">
              <a:ea typeface="Calibri"/>
              <a:cs typeface="Calibri"/>
            </a:endParaRPr>
          </a:p>
          <a:p>
            <a:r>
              <a:rPr lang="en-US" sz="2400">
                <a:ea typeface="+mn-lt"/>
                <a:cs typeface="+mn-lt"/>
              </a:rPr>
              <a:t>However, as with most conceptually enticing prospects, there is a catch – this method introduces the necessity for prompt engineering, finding the most appropriate prompt to allow a LM to solve the task at hand.</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296028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sheet with text on it&#10;&#10;Description automatically generated">
            <a:extLst>
              <a:ext uri="{FF2B5EF4-FFF2-40B4-BE49-F238E27FC236}">
                <a16:creationId xmlns:a16="http://schemas.microsoft.com/office/drawing/2014/main" id="{C52F312C-FC29-4AAC-80A4-8DF9C7989398}"/>
              </a:ext>
            </a:extLst>
          </p:cNvPr>
          <p:cNvPicPr>
            <a:picLocks noChangeAspect="1"/>
          </p:cNvPicPr>
          <p:nvPr/>
        </p:nvPicPr>
        <p:blipFill>
          <a:blip r:embed="rId2"/>
          <a:stretch>
            <a:fillRect/>
          </a:stretch>
        </p:blipFill>
        <p:spPr>
          <a:xfrm>
            <a:off x="1166070" y="150983"/>
            <a:ext cx="9030399" cy="6554869"/>
          </a:xfrm>
          <a:prstGeom prst="rect">
            <a:avLst/>
          </a:prstGeom>
        </p:spPr>
      </p:pic>
    </p:spTree>
    <p:extLst>
      <p:ext uri="{BB962C8B-B14F-4D97-AF65-F5344CB8AC3E}">
        <p14:creationId xmlns:p14="http://schemas.microsoft.com/office/powerpoint/2010/main" val="371687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97F1-DA69-7122-D668-F0567FCBE7AD}"/>
              </a:ext>
            </a:extLst>
          </p:cNvPr>
          <p:cNvSpPr>
            <a:spLocks noGrp="1"/>
          </p:cNvSpPr>
          <p:nvPr>
            <p:ph type="title"/>
          </p:nvPr>
        </p:nvSpPr>
        <p:spPr/>
        <p:txBody>
          <a:bodyPr/>
          <a:lstStyle/>
          <a:p>
            <a:r>
              <a:rPr lang="en-US" b="1">
                <a:ea typeface="Calibri Light"/>
                <a:cs typeface="Calibri Light"/>
              </a:rPr>
              <a:t>A formal description of Prompting</a:t>
            </a:r>
            <a:endParaRPr lang="en-US"/>
          </a:p>
        </p:txBody>
      </p:sp>
      <p:sp>
        <p:nvSpPr>
          <p:cNvPr id="3" name="Content Placeholder 2">
            <a:extLst>
              <a:ext uri="{FF2B5EF4-FFF2-40B4-BE49-F238E27FC236}">
                <a16:creationId xmlns:a16="http://schemas.microsoft.com/office/drawing/2014/main" id="{4CFBE5A0-438D-5919-A89C-FF8B65FD77C9}"/>
              </a:ext>
            </a:extLst>
          </p:cNvPr>
          <p:cNvSpPr>
            <a:spLocks noGrp="1"/>
          </p:cNvSpPr>
          <p:nvPr>
            <p:ph idx="1"/>
          </p:nvPr>
        </p:nvSpPr>
        <p:spPr/>
        <p:txBody>
          <a:bodyPr vert="horz" lIns="91440" tIns="45720" rIns="91440" bIns="45720" rtlCol="0" anchor="t">
            <a:normAutofit/>
          </a:bodyPr>
          <a:lstStyle/>
          <a:p>
            <a:r>
              <a:rPr lang="en-US">
                <a:ea typeface="+mn-lt"/>
                <a:cs typeface="+mn-lt"/>
              </a:rPr>
              <a:t>The main issue with supervised learning is that in order to train a model P (</a:t>
            </a:r>
            <a:r>
              <a:rPr lang="en-US" err="1">
                <a:ea typeface="+mn-lt"/>
                <a:cs typeface="+mn-lt"/>
              </a:rPr>
              <a:t>y|x</a:t>
            </a:r>
            <a:r>
              <a:rPr lang="en-US">
                <a:ea typeface="+mn-lt"/>
                <a:cs typeface="+mn-lt"/>
              </a:rPr>
              <a:t>; θ), it is necessary to have supervised data for the task, which for many tasks cannot be found in large amounts. </a:t>
            </a:r>
            <a:endParaRPr lang="en-US"/>
          </a:p>
          <a:p>
            <a:r>
              <a:rPr lang="en-US">
                <a:ea typeface="+mn-lt"/>
                <a:cs typeface="+mn-lt"/>
              </a:rPr>
              <a:t>Prompt-based learning methods for NLP attempt to avoid this issue by instead learning an LM that models the probability P (x; θ) of text x itself and using this probability to predict y, reducing the need for large supervised datasets.</a:t>
            </a:r>
            <a:endParaRPr lang="en-US"/>
          </a:p>
          <a:p>
            <a:endParaRPr lang="en-US">
              <a:ea typeface="Calibri"/>
              <a:cs typeface="Calibri"/>
            </a:endParaRPr>
          </a:p>
        </p:txBody>
      </p:sp>
    </p:spTree>
    <p:extLst>
      <p:ext uri="{BB962C8B-B14F-4D97-AF65-F5344CB8AC3E}">
        <p14:creationId xmlns:p14="http://schemas.microsoft.com/office/powerpoint/2010/main" val="3568278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Prompt Engineering</vt:lpstr>
      <vt:lpstr>Introduction</vt:lpstr>
      <vt:lpstr>Why use prompt-based learning</vt:lpstr>
      <vt:lpstr>Two Sea Changes In NLP</vt:lpstr>
      <vt:lpstr>Two Sea Changes In NLP</vt:lpstr>
      <vt:lpstr>Two Sea Changes In NLP</vt:lpstr>
      <vt:lpstr>Two Sea Changes In NLP</vt:lpstr>
      <vt:lpstr>PowerPoint Presentation</vt:lpstr>
      <vt:lpstr>A formal description of Prompting</vt:lpstr>
      <vt:lpstr>Prompting Basics</vt:lpstr>
      <vt:lpstr>Prompt Addition</vt:lpstr>
      <vt:lpstr>Answer Search</vt:lpstr>
      <vt:lpstr>Answer Mapping</vt:lpstr>
      <vt:lpstr>PowerPoint Presentation</vt:lpstr>
      <vt:lpstr>Design Considerations for Prompting</vt:lpstr>
      <vt:lpstr>Different architectures for pre-trained LMs</vt:lpstr>
      <vt:lpstr>Prompt Engineering</vt:lpstr>
      <vt:lpstr>Prompt Shape (Cloze vs Prefix)</vt:lpstr>
      <vt:lpstr>Manual and Automated Template Engineering</vt:lpstr>
      <vt:lpstr>Discrete Prompts</vt:lpstr>
      <vt:lpstr>Discrete Prompts</vt:lpstr>
      <vt:lpstr>Discrete Prompts</vt:lpstr>
      <vt:lpstr>Discrete Prompts</vt:lpstr>
      <vt:lpstr>Continuous Prompts</vt:lpstr>
      <vt:lpstr>Continuous Prompts</vt:lpstr>
      <vt:lpstr>Continuous Prompts</vt:lpstr>
      <vt:lpstr>Answer Engineering</vt:lpstr>
      <vt:lpstr>Answer Engineering</vt:lpstr>
      <vt:lpstr>Answer Engineering</vt:lpstr>
      <vt:lpstr>Answer Engineering</vt:lpstr>
      <vt:lpstr>Answer Engineering</vt:lpstr>
      <vt:lpstr>Application</vt:lpstr>
      <vt:lpstr>Application</vt:lpstr>
      <vt:lpstr>Application</vt:lpstr>
      <vt:lpstr>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cp:revision>
  <dcterms:created xsi:type="dcterms:W3CDTF">2023-08-15T05:53:42Z</dcterms:created>
  <dcterms:modified xsi:type="dcterms:W3CDTF">2023-08-24T10:40:10Z</dcterms:modified>
</cp:coreProperties>
</file>