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6" r:id="rId5"/>
    <p:sldId id="267" r:id="rId6"/>
    <p:sldId id="269" r:id="rId7"/>
    <p:sldId id="268" r:id="rId8"/>
    <p:sldId id="270" r:id="rId9"/>
    <p:sldId id="271" r:id="rId10"/>
    <p:sldId id="272" r:id="rId11"/>
    <p:sldId id="273" r:id="rId12"/>
    <p:sldId id="259" r:id="rId13"/>
    <p:sldId id="260" r:id="rId14"/>
    <p:sldId id="261" r:id="rId15"/>
    <p:sldId id="262" r:id="rId16"/>
    <p:sldId id="263" r:id="rId17"/>
    <p:sldId id="274" r:id="rId18"/>
    <p:sldId id="265"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22" autoAdjust="0"/>
  </p:normalViewPr>
  <p:slideViewPr>
    <p:cSldViewPr>
      <p:cViewPr varScale="1">
        <p:scale>
          <a:sx n="63" d="100"/>
          <a:sy n="63" d="100"/>
        </p:scale>
        <p:origin x="118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4C5C8BD-0F19-4CCC-84E6-8D6D09D5AA95}"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8330A77-FD7B-41BB-93F0-E8451C0CB2E7}" type="slidenum">
              <a:rPr lang="en-IN" smtClean="0"/>
              <a:t>‹#›</a:t>
            </a:fld>
            <a:endParaRPr lang="en-IN"/>
          </a:p>
        </p:txBody>
      </p:sp>
    </p:spTree>
    <p:extLst>
      <p:ext uri="{BB962C8B-B14F-4D97-AF65-F5344CB8AC3E}">
        <p14:creationId xmlns:p14="http://schemas.microsoft.com/office/powerpoint/2010/main" val="260064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330A77-FD7B-41BB-93F0-E8451C0CB2E7}" type="slidenum">
              <a:rPr lang="en-IN" smtClean="0"/>
              <a:t>10</a:t>
            </a:fld>
            <a:endParaRPr lang="en-IN"/>
          </a:p>
        </p:txBody>
      </p:sp>
    </p:spTree>
    <p:extLst>
      <p:ext uri="{BB962C8B-B14F-4D97-AF65-F5344CB8AC3E}">
        <p14:creationId xmlns:p14="http://schemas.microsoft.com/office/powerpoint/2010/main" val="310002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s://en.wikipedia.org/wiki/Random-access_memory" TargetMode="External"/><Relationship Id="rId5" Type="http://schemas.openxmlformats.org/officeDocument/2006/relationships/hyperlink" Target="https://en.wikipedia.org/wiki/Operating_systems"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Rectangle 12"/>
          <p:cNvSpPr/>
          <p:nvPr/>
        </p:nvSpPr>
        <p:spPr>
          <a:xfrm>
            <a:off x="4038600" y="2819400"/>
            <a:ext cx="610936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KARAN KUMAR 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41361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10520115" y="3848145"/>
            <a:ext cx="4888044" cy="3009898"/>
            <a:chOff x="-716094" y="3988016"/>
            <a:chExt cx="4888044" cy="3009898"/>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flipH="1">
              <a:off x="-716094" y="3988016"/>
              <a:ext cx="1691446" cy="3009898"/>
            </a:xfrm>
            <a:prstGeom prst="rect">
              <a:avLst/>
            </a:prstGeom>
          </p:spPr>
        </p:pic>
      </p:grpSp>
      <p:sp>
        <p:nvSpPr>
          <p:cNvPr id="21" name="object 21"/>
          <p:cNvSpPr txBox="1">
            <a:spLocks noGrp="1"/>
          </p:cNvSpPr>
          <p:nvPr>
            <p:ph type="title"/>
          </p:nvPr>
        </p:nvSpPr>
        <p:spPr>
          <a:xfrm>
            <a:off x="595066" y="706817"/>
            <a:ext cx="8540812" cy="6598858"/>
          </a:xfrm>
          <a:prstGeom prst="rect">
            <a:avLst/>
          </a:prstGeom>
        </p:spPr>
        <p:txBody>
          <a:bodyPr vert="horz" wrap="square" lIns="0" tIns="73279" rIns="0" bIns="0" rtlCol="0">
            <a:spAutoFit/>
          </a:bodyPr>
          <a:lstStyle/>
          <a:p>
            <a:r>
              <a:rPr lang="en-GB" sz="4000" dirty="0" smtClean="0"/>
              <a:t>DAILY REPORT</a:t>
            </a:r>
            <a:r>
              <a:rPr lang="en-GB" sz="4000" dirty="0"/>
              <a:t> </a:t>
            </a:r>
            <a:r>
              <a:rPr lang="en-GB" sz="4000" dirty="0" smtClean="0"/>
              <a:t>FOR THE ADMIN:</a:t>
            </a:r>
            <a:r>
              <a:rPr lang="en-GB" sz="2400" dirty="0" smtClean="0"/>
              <a:t/>
            </a:r>
            <a:br>
              <a:rPr lang="en-GB" sz="2400" dirty="0" smtClean="0"/>
            </a:br>
            <a:r>
              <a:rPr lang="en-GB" sz="2400" dirty="0" smtClean="0"/>
              <a:t/>
            </a:r>
            <a:br>
              <a:rPr lang="en-GB" sz="2400" dirty="0" smtClean="0"/>
            </a:br>
            <a:r>
              <a:rPr lang="en-GB" sz="2400" dirty="0"/>
              <a:t/>
            </a:r>
            <a:br>
              <a:rPr lang="en-GB" sz="2400" dirty="0"/>
            </a:br>
            <a:r>
              <a:rPr lang="en-GB" sz="2400" dirty="0" smtClean="0"/>
              <a:t>     </a:t>
            </a:r>
            <a:r>
              <a:rPr lang="en-GB" sz="2400" b="0" dirty="0" smtClean="0"/>
              <a:t>The </a:t>
            </a:r>
            <a:r>
              <a:rPr lang="en-GB" sz="2400" b="0" dirty="0" err="1"/>
              <a:t>Keylogger</a:t>
            </a:r>
            <a:r>
              <a:rPr lang="en-GB" sz="2400" b="0" dirty="0"/>
              <a:t> will be capable of maintaining daily report </a:t>
            </a:r>
            <a:r>
              <a:rPr lang="en-GB" sz="2400" b="0" dirty="0" smtClean="0"/>
              <a:t>   of the activities </a:t>
            </a:r>
            <a:r>
              <a:rPr lang="en-GB" sz="2400" b="0" dirty="0"/>
              <a:t>done on the PC, which includes images and text </a:t>
            </a:r>
            <a:r>
              <a:rPr lang="en-GB" sz="2400" b="0" dirty="0" smtClean="0"/>
              <a:t>file.                                                                                                                                                                                                          The daily </a:t>
            </a:r>
            <a:r>
              <a:rPr lang="en-GB" sz="2400" b="0" dirty="0"/>
              <a:t>report will be mailed to the PC owner on </a:t>
            </a:r>
            <a:r>
              <a:rPr lang="en-GB" sz="2400" b="0" dirty="0" smtClean="0"/>
              <a:t>his/here mail.</a:t>
            </a:r>
            <a:br>
              <a:rPr lang="en-GB" sz="2400" b="0" dirty="0" smtClean="0"/>
            </a:br>
            <a:r>
              <a:rPr lang="en-GB" sz="2400" b="0" dirty="0"/>
              <a:t/>
            </a:r>
            <a:br>
              <a:rPr lang="en-GB" sz="2400" b="0" dirty="0"/>
            </a:br>
            <a:r>
              <a:rPr lang="en-GB" sz="2400" b="0" dirty="0"/>
              <a:t> </a:t>
            </a:r>
            <a:r>
              <a:rPr lang="en-GB" sz="2400" b="0" dirty="0" smtClean="0"/>
              <a:t>    The </a:t>
            </a:r>
            <a:r>
              <a:rPr lang="en-GB" sz="2400" b="0" dirty="0"/>
              <a:t>timing of the email and the email address can be </a:t>
            </a:r>
            <a:r>
              <a:rPr lang="en-GB" sz="2400" b="0" dirty="0" smtClean="0"/>
              <a:t> changed  later </a:t>
            </a:r>
            <a:r>
              <a:rPr lang="en-GB" sz="2400" b="0" dirty="0"/>
              <a:t>in the </a:t>
            </a:r>
            <a:r>
              <a:rPr lang="en-GB" sz="2400" b="0" dirty="0" smtClean="0"/>
              <a:t>settings</a:t>
            </a:r>
            <a:r>
              <a:rPr lang="en-GB" sz="2400" b="0" dirty="0"/>
              <a:t/>
            </a:r>
            <a:br>
              <a:rPr lang="en-GB" sz="2400" b="0" dirty="0"/>
            </a:br>
            <a:r>
              <a:rPr lang="en-GB" sz="2400" b="0" dirty="0"/>
              <a:t/>
            </a:r>
            <a:br>
              <a:rPr lang="en-GB" sz="2400" b="0" dirty="0"/>
            </a:br>
            <a:r>
              <a:rPr lang="en-GB" sz="2400" b="0" dirty="0"/>
              <a:t/>
            </a:r>
            <a:br>
              <a:rPr lang="en-GB" sz="2400" b="0" dirty="0"/>
            </a:br>
            <a:r>
              <a:rPr lang="en-GB" dirty="0"/>
              <a:t/>
            </a:r>
            <a:br>
              <a:rPr lang="en-GB"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10</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Rectangle 24"/>
          <p:cNvSpPr/>
          <p:nvPr/>
        </p:nvSpPr>
        <p:spPr>
          <a:xfrm>
            <a:off x="1782767" y="2032620"/>
            <a:ext cx="7943097" cy="523220"/>
          </a:xfrm>
          <a:prstGeom prst="rect">
            <a:avLst/>
          </a:prstGeom>
          <a:noFill/>
        </p:spPr>
        <p:txBody>
          <a:bodyPr wrap="square" lIns="91440" tIns="45720" rIns="91440" bIns="45720">
            <a:spAutoFit/>
          </a:bodyPr>
          <a:lstStyle/>
          <a:p>
            <a:pPr algn="l"/>
            <a:endParaRPr lang="en-GB" sz="2800" dirty="0" smtClean="0"/>
          </a:p>
        </p:txBody>
      </p:sp>
      <p:sp>
        <p:nvSpPr>
          <p:cNvPr id="24" name="Rectangle 23"/>
          <p:cNvSpPr/>
          <p:nvPr/>
        </p:nvSpPr>
        <p:spPr>
          <a:xfrm>
            <a:off x="362176" y="1903973"/>
            <a:ext cx="184731" cy="2185214"/>
          </a:xfrm>
          <a:prstGeom prst="rect">
            <a:avLst/>
          </a:prstGeom>
          <a:noFill/>
        </p:spPr>
        <p:txBody>
          <a:bodyPr wrap="none" lIns="91440" tIns="45720" rIns="91440" bIns="45720">
            <a:spAutoFit/>
          </a:bodyPr>
          <a:lstStyle/>
          <a:p>
            <a:endParaRPr lang="en-GB" sz="2800" dirty="0"/>
          </a:p>
          <a:p>
            <a:r>
              <a:rPr lang="en-GB" sz="5400" dirty="0" smtClean="0"/>
              <a:t/>
            </a:r>
            <a:br>
              <a:rPr lang="en-GB" sz="5400" dirty="0" smtClean="0"/>
            </a:b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89182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7160" y="-20559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39024" y="3399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9228" y="3890665"/>
            <a:ext cx="4920404" cy="3009898"/>
            <a:chOff x="-748454" y="3699195"/>
            <a:chExt cx="4920404"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48454" y="3699195"/>
              <a:ext cx="1733550" cy="3009898"/>
            </a:xfrm>
            <a:prstGeom prst="rect">
              <a:avLst/>
            </a:prstGeom>
          </p:spPr>
        </p:pic>
      </p:grpSp>
      <p:sp>
        <p:nvSpPr>
          <p:cNvPr id="21" name="object 21"/>
          <p:cNvSpPr txBox="1">
            <a:spLocks noGrp="1"/>
          </p:cNvSpPr>
          <p:nvPr>
            <p:ph type="title"/>
          </p:nvPr>
        </p:nvSpPr>
        <p:spPr>
          <a:xfrm>
            <a:off x="-1" y="308368"/>
            <a:ext cx="10881037" cy="812658"/>
          </a:xfrm>
          <a:prstGeom prst="rect">
            <a:avLst/>
          </a:prstGeom>
        </p:spPr>
        <p:txBody>
          <a:bodyPr vert="horz" wrap="square" lIns="0" tIns="73279" rIns="0" bIns="0" rtlCol="0">
            <a:spAutoFit/>
          </a:bodyPr>
          <a:lstStyle/>
          <a:p>
            <a:pPr marL="193675">
              <a:lnSpc>
                <a:spcPct val="100000"/>
              </a:lnSpc>
              <a:spcBef>
                <a:spcPts val="105"/>
              </a:spcBef>
            </a:pPr>
            <a:r>
              <a:rPr lang="en-GB" spc="-10" dirty="0" smtClean="0"/>
              <a:t>KEYBOARD MONITORING:</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11</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Rectangle 24"/>
          <p:cNvSpPr/>
          <p:nvPr/>
        </p:nvSpPr>
        <p:spPr>
          <a:xfrm>
            <a:off x="1782767" y="2032620"/>
            <a:ext cx="7943097" cy="523220"/>
          </a:xfrm>
          <a:prstGeom prst="rect">
            <a:avLst/>
          </a:prstGeom>
          <a:noFill/>
        </p:spPr>
        <p:txBody>
          <a:bodyPr wrap="square" lIns="91440" tIns="45720" rIns="91440" bIns="45720">
            <a:spAutoFit/>
          </a:bodyPr>
          <a:lstStyle/>
          <a:p>
            <a:pPr algn="l"/>
            <a:endParaRPr lang="en-GB" sz="2800" dirty="0" smtClean="0"/>
          </a:p>
        </p:txBody>
      </p:sp>
      <p:sp>
        <p:nvSpPr>
          <p:cNvPr id="24" name="Rectangle 23"/>
          <p:cNvSpPr/>
          <p:nvPr/>
        </p:nvSpPr>
        <p:spPr>
          <a:xfrm>
            <a:off x="362176" y="1903973"/>
            <a:ext cx="184731" cy="2185214"/>
          </a:xfrm>
          <a:prstGeom prst="rect">
            <a:avLst/>
          </a:prstGeom>
          <a:noFill/>
        </p:spPr>
        <p:txBody>
          <a:bodyPr wrap="none" lIns="91440" tIns="45720" rIns="91440" bIns="45720">
            <a:spAutoFit/>
          </a:bodyPr>
          <a:lstStyle/>
          <a:p>
            <a:endParaRPr lang="en-GB" sz="2800" dirty="0"/>
          </a:p>
          <a:p>
            <a:r>
              <a:rPr lang="en-GB" sz="5400" dirty="0" smtClean="0"/>
              <a:t/>
            </a:r>
            <a:br>
              <a:rPr lang="en-GB" sz="5400" dirty="0" smtClean="0"/>
            </a:br>
            <a:endParaRPr lang="en-US" sz="5400" b="0" cap="none" spc="0" dirty="0">
              <a:ln w="0"/>
              <a:gradFill>
                <a:gsLst>
                  <a:gs pos="21000">
                    <a:srgbClr val="53575C"/>
                  </a:gs>
                  <a:gs pos="88000">
                    <a:srgbClr val="C5C7CA"/>
                  </a:gs>
                </a:gsLst>
                <a:lin ang="5400000"/>
              </a:gradFill>
              <a:effectLst/>
            </a:endParaRPr>
          </a:p>
        </p:txBody>
      </p:sp>
      <p:sp>
        <p:nvSpPr>
          <p:cNvPr id="26" name="Rectangle 25"/>
          <p:cNvSpPr/>
          <p:nvPr/>
        </p:nvSpPr>
        <p:spPr>
          <a:xfrm>
            <a:off x="5908840" y="119414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1415820" y="1558491"/>
            <a:ext cx="8845691" cy="2677656"/>
          </a:xfrm>
          <a:prstGeom prst="rect">
            <a:avLst/>
          </a:prstGeom>
          <a:noFill/>
        </p:spPr>
        <p:txBody>
          <a:bodyPr wrap="none" lIns="91440" tIns="45720" rIns="91440" bIns="45720">
            <a:spAutoFit/>
          </a:bodyPr>
          <a:lstStyle/>
          <a:p>
            <a:r>
              <a:rPr lang="en-GB" sz="2000" dirty="0" smtClean="0"/>
              <a:t>Python </a:t>
            </a:r>
            <a:r>
              <a:rPr lang="en-GB" sz="2000" dirty="0"/>
              <a:t>3 </a:t>
            </a:r>
            <a:r>
              <a:rPr lang="en-GB" sz="2000" dirty="0" smtClean="0"/>
              <a:t>library </a:t>
            </a:r>
            <a:r>
              <a:rPr lang="en-GB" sz="2000" b="1" dirty="0" err="1" smtClean="0"/>
              <a:t>pynput</a:t>
            </a:r>
            <a:r>
              <a:rPr lang="en-GB" sz="2000" dirty="0" smtClean="0"/>
              <a:t> is </a:t>
            </a:r>
            <a:r>
              <a:rPr lang="en-GB" sz="2000" dirty="0"/>
              <a:t>used to record the every key stroke in </a:t>
            </a:r>
            <a:r>
              <a:rPr lang="en-GB" sz="2000" dirty="0" smtClean="0"/>
              <a:t>a text </a:t>
            </a:r>
            <a:r>
              <a:rPr lang="en-GB" sz="2000" dirty="0"/>
              <a:t>file.</a:t>
            </a:r>
          </a:p>
          <a:p>
            <a:endParaRPr lang="en-GB" sz="2000" dirty="0" smtClean="0"/>
          </a:p>
          <a:p>
            <a:r>
              <a:rPr lang="en-GB" sz="2000" dirty="0" smtClean="0"/>
              <a:t></a:t>
            </a:r>
            <a:r>
              <a:rPr lang="en-GB" sz="2000" dirty="0" err="1" smtClean="0"/>
              <a:t>Pynput</a:t>
            </a:r>
            <a:r>
              <a:rPr lang="en-GB" sz="2000" dirty="0" smtClean="0"/>
              <a:t> </a:t>
            </a:r>
            <a:r>
              <a:rPr lang="en-GB" sz="2000" dirty="0"/>
              <a:t>library is not used for on screen keyboard.</a:t>
            </a:r>
          </a:p>
          <a:p>
            <a:r>
              <a:rPr lang="en-GB" sz="2000" dirty="0" smtClean="0"/>
              <a:t>These keystrokes saved in text file will be maintained for 7 days</a:t>
            </a:r>
            <a:r>
              <a:rPr lang="en-GB" sz="5400" dirty="0" smtClean="0"/>
              <a:t>.</a:t>
            </a:r>
          </a:p>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0938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7360" y="340755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292458" y="141456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12</a:t>
            </a:fld>
            <a:endParaRPr spc="-50" dirty="0"/>
          </a:p>
        </p:txBody>
      </p:sp>
      <p:sp>
        <p:nvSpPr>
          <p:cNvPr id="11" name="Rectangle 10"/>
          <p:cNvSpPr/>
          <p:nvPr/>
        </p:nvSpPr>
        <p:spPr>
          <a:xfrm>
            <a:off x="1599445" y="1476448"/>
            <a:ext cx="9139040" cy="523220"/>
          </a:xfrm>
          <a:prstGeom prst="rect">
            <a:avLst/>
          </a:prstGeom>
          <a:noFill/>
        </p:spPr>
        <p:txBody>
          <a:bodyPr wrap="none" lIns="91440" tIns="45720" rIns="91440" bIns="45720">
            <a:spAutoFit/>
          </a:bodyPr>
          <a:lstStyle/>
          <a:p>
            <a:pPr algn="ctr"/>
            <a:r>
              <a:rPr lang="en-GB" sz="2800" dirty="0"/>
              <a:t>Problem Statement: </a:t>
            </a:r>
            <a:r>
              <a:rPr lang="en-GB" sz="2800" dirty="0" err="1"/>
              <a:t>Keyloggers</a:t>
            </a:r>
            <a:r>
              <a:rPr lang="en-GB" sz="2800" dirty="0"/>
              <a:t> Detective and Elevation</a:t>
            </a:r>
            <a:endParaRPr lang="en-US" sz="280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3916045" y="2518934"/>
            <a:ext cx="2832828" cy="4031873"/>
          </a:xfrm>
          <a:prstGeom prst="rect">
            <a:avLst/>
          </a:prstGeom>
          <a:noFill/>
        </p:spPr>
        <p:txBody>
          <a:bodyPr wrap="none" lIns="91440" tIns="45720" rIns="91440" bIns="45720">
            <a:spAutoFit/>
          </a:bodyPr>
          <a:lstStyle/>
          <a:p>
            <a:pPr marL="457200" indent="-457200" algn="ctr">
              <a:buFont typeface="Arial" panose="020B0604020202020204" pitchFamily="34" charset="0"/>
              <a:buChar char="•"/>
            </a:pPr>
            <a:r>
              <a:rPr lang="en-IN" sz="3200" dirty="0" smtClean="0"/>
              <a:t>Background</a:t>
            </a:r>
          </a:p>
          <a:p>
            <a:pPr marL="457200" indent="-457200" algn="l">
              <a:buFont typeface="Arial" panose="020B0604020202020204" pitchFamily="34" charset="0"/>
              <a:buChar char="•"/>
            </a:pPr>
            <a:r>
              <a:rPr lang="en-IN" sz="3200" dirty="0" smtClean="0"/>
              <a:t>Problem</a:t>
            </a:r>
          </a:p>
          <a:p>
            <a:pPr marL="457200" indent="-457200" algn="l">
              <a:buFont typeface="Arial" panose="020B0604020202020204" pitchFamily="34" charset="0"/>
              <a:buChar char="•"/>
            </a:pPr>
            <a:r>
              <a:rPr lang="en-IN" sz="3200" dirty="0" smtClean="0"/>
              <a:t>Objective</a:t>
            </a:r>
          </a:p>
          <a:p>
            <a:pPr marL="457200" indent="-457200" algn="l">
              <a:buFont typeface="Arial" panose="020B0604020202020204" pitchFamily="34" charset="0"/>
              <a:buChar char="•"/>
            </a:pPr>
            <a:r>
              <a:rPr lang="en-IN" sz="3200" dirty="0" smtClean="0"/>
              <a:t>Significance</a:t>
            </a:r>
          </a:p>
          <a:p>
            <a:pPr marL="457200" indent="-457200" algn="l">
              <a:buFont typeface="Arial" panose="020B0604020202020204" pitchFamily="34" charset="0"/>
              <a:buChar char="•"/>
            </a:pPr>
            <a:r>
              <a:rPr lang="en-IN" sz="3200" dirty="0" smtClean="0"/>
              <a:t>Scope</a:t>
            </a:r>
          </a:p>
          <a:p>
            <a:pPr marL="457200" indent="-457200" algn="l">
              <a:buFont typeface="Arial" panose="020B0604020202020204" pitchFamily="34" charset="0"/>
              <a:buChar char="•"/>
            </a:pPr>
            <a:r>
              <a:rPr lang="en-IN" sz="3200" dirty="0" smtClean="0"/>
              <a:t>Approach</a:t>
            </a:r>
          </a:p>
          <a:p>
            <a:pPr marL="457200" indent="-457200" algn="l">
              <a:buFont typeface="Arial" panose="020B0604020202020204" pitchFamily="34" charset="0"/>
              <a:buChar char="•"/>
            </a:pPr>
            <a:r>
              <a:rPr lang="en-IN" sz="3200" dirty="0" smtClean="0"/>
              <a:t>Outcome</a:t>
            </a:r>
          </a:p>
          <a:p>
            <a:pPr algn="ctr"/>
            <a:endParaRPr lang="en-US" sz="32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08973"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13</a:t>
            </a:fld>
            <a:endParaRPr spc="-50" dirty="0"/>
          </a:p>
        </p:txBody>
      </p:sp>
      <p:sp>
        <p:nvSpPr>
          <p:cNvPr id="12" name="Rectangle 11"/>
          <p:cNvSpPr/>
          <p:nvPr/>
        </p:nvSpPr>
        <p:spPr>
          <a:xfrm>
            <a:off x="1747837" y="1952522"/>
            <a:ext cx="8010778" cy="461665"/>
          </a:xfrm>
          <a:prstGeom prst="rect">
            <a:avLst/>
          </a:prstGeom>
        </p:spPr>
        <p:txBody>
          <a:bodyPr wrap="square">
            <a:spAutoFit/>
          </a:bodyPr>
          <a:lstStyle/>
          <a:p>
            <a:r>
              <a:rPr lang="en-GB" sz="2400" dirty="0" smtClean="0"/>
              <a:t>Project Overview: </a:t>
            </a:r>
            <a:r>
              <a:rPr lang="en-GB" sz="2400" dirty="0" err="1" smtClean="0"/>
              <a:t>Keyloggers</a:t>
            </a:r>
            <a:r>
              <a:rPr lang="en-GB" sz="2400" dirty="0" smtClean="0"/>
              <a:t> Detective and Elevation</a:t>
            </a:r>
            <a:endParaRPr lang="en-GB" sz="2400" dirty="0"/>
          </a:p>
        </p:txBody>
      </p:sp>
      <p:sp>
        <p:nvSpPr>
          <p:cNvPr id="13" name="Rectangle 12"/>
          <p:cNvSpPr/>
          <p:nvPr/>
        </p:nvSpPr>
        <p:spPr>
          <a:xfrm>
            <a:off x="3048000" y="2845627"/>
            <a:ext cx="5041765" cy="3539430"/>
          </a:xfrm>
          <a:prstGeom prst="rect">
            <a:avLst/>
          </a:prstGeom>
          <a:noFill/>
        </p:spPr>
        <p:txBody>
          <a:bodyPr wrap="none" lIns="91440" tIns="45720" rIns="91440" bIns="45720">
            <a:spAutoFit/>
          </a:bodyPr>
          <a:lstStyle/>
          <a:p>
            <a:pPr marL="457200" indent="-457200" algn="l">
              <a:buFont typeface="Arial" panose="020B0604020202020204" pitchFamily="34" charset="0"/>
              <a:buChar char="•"/>
            </a:pPr>
            <a:r>
              <a:rPr lang="en-IN" sz="2800" b="1" dirty="0" smtClean="0"/>
              <a:t>Objectives</a:t>
            </a:r>
          </a:p>
          <a:p>
            <a:pPr marL="457200" indent="-457200" algn="l">
              <a:buFont typeface="Arial" panose="020B0604020202020204" pitchFamily="34" charset="0"/>
              <a:buChar char="•"/>
            </a:pPr>
            <a:r>
              <a:rPr lang="en-IN" sz="2800" b="1" dirty="0" smtClean="0"/>
              <a:t>Scope</a:t>
            </a:r>
          </a:p>
          <a:p>
            <a:pPr marL="457200" indent="-457200" algn="l">
              <a:buFont typeface="Arial" panose="020B0604020202020204" pitchFamily="34" charset="0"/>
              <a:buChar char="•"/>
            </a:pPr>
            <a:r>
              <a:rPr lang="en-IN" sz="2800" b="1" dirty="0" smtClean="0"/>
              <a:t>Features</a:t>
            </a:r>
          </a:p>
          <a:p>
            <a:pPr marL="457200" indent="-457200" algn="l">
              <a:buFont typeface="Arial" panose="020B0604020202020204" pitchFamily="34" charset="0"/>
              <a:buChar char="•"/>
            </a:pPr>
            <a:r>
              <a:rPr lang="en-IN" sz="2800" b="1" dirty="0" smtClean="0"/>
              <a:t>Implementation</a:t>
            </a:r>
          </a:p>
          <a:p>
            <a:pPr marL="457200" indent="-457200" algn="l">
              <a:buFont typeface="Arial" panose="020B0604020202020204" pitchFamily="34" charset="0"/>
              <a:buChar char="•"/>
            </a:pPr>
            <a:r>
              <a:rPr lang="en-IN" sz="2800" b="1" dirty="0"/>
              <a:t>Testing and </a:t>
            </a:r>
            <a:r>
              <a:rPr lang="en-IN" sz="2800" b="1" dirty="0" smtClean="0"/>
              <a:t>Validation</a:t>
            </a:r>
          </a:p>
          <a:p>
            <a:pPr marL="457200" indent="-457200" algn="l">
              <a:buFont typeface="Arial" panose="020B0604020202020204" pitchFamily="34" charset="0"/>
              <a:buChar char="•"/>
            </a:pPr>
            <a:r>
              <a:rPr lang="en-IN" sz="2800" b="1" dirty="0" smtClean="0"/>
              <a:t>Deployment</a:t>
            </a:r>
          </a:p>
          <a:p>
            <a:pPr marL="457200" indent="-457200" algn="l">
              <a:buFont typeface="Arial" panose="020B0604020202020204" pitchFamily="34" charset="0"/>
              <a:buChar char="•"/>
            </a:pPr>
            <a:r>
              <a:rPr lang="en-IN" sz="2800" b="1" dirty="0"/>
              <a:t>Maintenance and </a:t>
            </a:r>
            <a:r>
              <a:rPr lang="en-IN" sz="2800" b="1" dirty="0" smtClean="0"/>
              <a:t>Support</a:t>
            </a:r>
            <a:endParaRPr lang="en-IN" sz="2800" dirty="0" smtClean="0"/>
          </a:p>
          <a:p>
            <a:pPr algn="ct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53550" y="12413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14</a:t>
            </a:fld>
            <a:endParaRPr spc="-50" dirty="0"/>
          </a:p>
        </p:txBody>
      </p:sp>
      <p:sp>
        <p:nvSpPr>
          <p:cNvPr id="9" name="Rectangle 8"/>
          <p:cNvSpPr/>
          <p:nvPr/>
        </p:nvSpPr>
        <p:spPr>
          <a:xfrm>
            <a:off x="844550" y="1379778"/>
            <a:ext cx="10553318" cy="1200329"/>
          </a:xfrm>
          <a:prstGeom prst="rect">
            <a:avLst/>
          </a:prstGeom>
          <a:noFill/>
        </p:spPr>
        <p:txBody>
          <a:bodyPr wrap="square" lIns="91440" tIns="45720" rIns="91440" bIns="45720">
            <a:spAutoFit/>
          </a:bodyPr>
          <a:lstStyle/>
          <a:p>
            <a:pPr algn="ctr"/>
            <a:r>
              <a:rPr lang="en-GB" sz="2400" dirty="0" smtClean="0"/>
              <a:t/>
            </a:r>
            <a:br>
              <a:rPr lang="en-GB" sz="2400" dirty="0" smtClean="0"/>
            </a:br>
            <a:r>
              <a:rPr lang="en-GB" sz="2400" dirty="0"/>
              <a:t>The end users of </a:t>
            </a:r>
            <a:r>
              <a:rPr lang="en-GB" sz="2400" dirty="0" err="1"/>
              <a:t>Keyloggers</a:t>
            </a:r>
            <a:r>
              <a:rPr lang="en-GB" sz="2400" dirty="0"/>
              <a:t> </a:t>
            </a:r>
            <a:r>
              <a:rPr lang="en-GB" sz="2400" dirty="0" smtClean="0"/>
              <a:t>Detective </a:t>
            </a:r>
            <a:r>
              <a:rPr lang="en-GB" sz="2400" dirty="0"/>
              <a:t>and Elevation would encompass both individual users and </a:t>
            </a:r>
            <a:r>
              <a:rPr lang="en-GB" sz="2400" dirty="0" smtClean="0"/>
              <a:t>organizations across </a:t>
            </a:r>
            <a:r>
              <a:rPr lang="en-GB" sz="2400" dirty="0"/>
              <a:t>various sectors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2769696" y="2877919"/>
            <a:ext cx="6583854" cy="3108543"/>
          </a:xfrm>
          <a:prstGeom prst="rect">
            <a:avLst/>
          </a:prstGeom>
          <a:noFill/>
        </p:spPr>
        <p:txBody>
          <a:bodyPr wrap="none" lIns="91440" tIns="45720" rIns="91440" bIns="45720">
            <a:spAutoFit/>
          </a:bodyPr>
          <a:lstStyle/>
          <a:p>
            <a:pPr marL="457200" indent="-457200" algn="l">
              <a:buFont typeface="Arial" panose="020B0604020202020204" pitchFamily="34" charset="0"/>
              <a:buChar char="•"/>
            </a:pPr>
            <a:r>
              <a:rPr lang="en-IN" sz="2800" dirty="0"/>
              <a:t>Individual </a:t>
            </a:r>
            <a:r>
              <a:rPr lang="en-IN" sz="2800" dirty="0" smtClean="0"/>
              <a:t>Users</a:t>
            </a:r>
          </a:p>
          <a:p>
            <a:pPr marL="457200" indent="-457200" algn="l">
              <a:buFont typeface="Arial" panose="020B0604020202020204" pitchFamily="34" charset="0"/>
              <a:buChar char="•"/>
            </a:pPr>
            <a:r>
              <a:rPr lang="en-IN" sz="2800" dirty="0"/>
              <a:t>Small and Medium-Sized </a:t>
            </a:r>
            <a:r>
              <a:rPr lang="en-IN" sz="2800" dirty="0" smtClean="0"/>
              <a:t>Businesses</a:t>
            </a:r>
          </a:p>
          <a:p>
            <a:pPr marL="457200" indent="-457200" algn="l">
              <a:buFont typeface="Arial" panose="020B0604020202020204" pitchFamily="34" charset="0"/>
              <a:buChar char="•"/>
            </a:pPr>
            <a:r>
              <a:rPr lang="en-IN" sz="2800" dirty="0" smtClean="0"/>
              <a:t>Enterprises</a:t>
            </a:r>
          </a:p>
          <a:p>
            <a:pPr marL="457200" indent="-457200" algn="l">
              <a:buFont typeface="Arial" panose="020B0604020202020204" pitchFamily="34" charset="0"/>
              <a:buChar char="•"/>
            </a:pPr>
            <a:r>
              <a:rPr lang="en-IN" sz="2800" dirty="0"/>
              <a:t>Managed Security Service </a:t>
            </a:r>
            <a:r>
              <a:rPr lang="en-IN" sz="2800" dirty="0" smtClean="0"/>
              <a:t>Providers</a:t>
            </a:r>
          </a:p>
          <a:p>
            <a:pPr marL="457200" indent="-457200" algn="l">
              <a:buFont typeface="Arial" panose="020B0604020202020204" pitchFamily="34" charset="0"/>
              <a:buChar char="•"/>
            </a:pPr>
            <a:r>
              <a:rPr lang="en-IN" sz="2800" dirty="0"/>
              <a:t>Educational </a:t>
            </a:r>
            <a:r>
              <a:rPr lang="en-IN" sz="2800" dirty="0" smtClean="0"/>
              <a:t>Institutions</a:t>
            </a:r>
          </a:p>
          <a:p>
            <a:pPr marL="457200" indent="-457200" algn="l">
              <a:buFont typeface="Arial" panose="020B0604020202020204" pitchFamily="34" charset="0"/>
              <a:buChar char="•"/>
            </a:pPr>
            <a:r>
              <a:rPr lang="en-IN" sz="2800" dirty="0"/>
              <a:t>Government </a:t>
            </a:r>
            <a:r>
              <a:rPr lang="en-IN" sz="2800" dirty="0" smtClean="0"/>
              <a:t>Agencies</a:t>
            </a:r>
          </a:p>
          <a:p>
            <a:pPr marL="457200" indent="-457200" algn="l">
              <a:buFont typeface="Arial" panose="020B0604020202020204" pitchFamily="34" charset="0"/>
              <a:buChar char="•"/>
            </a:pPr>
            <a:r>
              <a:rPr lang="en-IN" sz="2800" dirty="0" err="1"/>
              <a:t>Nonprofit</a:t>
            </a:r>
            <a:r>
              <a:rPr lang="en-IN" sz="2800" dirty="0"/>
              <a:t> Organizations</a:t>
            </a:r>
            <a:endParaRPr lang="en-US" sz="28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0" y="3625215"/>
            <a:ext cx="2438400" cy="3248025"/>
          </a:xfrm>
          <a:prstGeom prst="rect">
            <a:avLst/>
          </a:prstGeom>
        </p:spPr>
      </p:pic>
      <p:sp>
        <p:nvSpPr>
          <p:cNvPr id="6" name="object 6"/>
          <p:cNvSpPr txBox="1">
            <a:spLocks noGrp="1"/>
          </p:cNvSpPr>
          <p:nvPr>
            <p:ph type="title"/>
          </p:nvPr>
        </p:nvSpPr>
        <p:spPr>
          <a:xfrm>
            <a:off x="676275" y="2286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15</a:t>
            </a:fld>
            <a:endParaRPr spc="-50" dirty="0"/>
          </a:p>
        </p:txBody>
      </p:sp>
      <p:sp>
        <p:nvSpPr>
          <p:cNvPr id="10" name="Rectangle 9"/>
          <p:cNvSpPr/>
          <p:nvPr/>
        </p:nvSpPr>
        <p:spPr>
          <a:xfrm>
            <a:off x="381000" y="1464805"/>
            <a:ext cx="11331619" cy="1200329"/>
          </a:xfrm>
          <a:prstGeom prst="rect">
            <a:avLst/>
          </a:prstGeom>
          <a:noFill/>
        </p:spPr>
        <p:txBody>
          <a:bodyPr wrap="square" lIns="91440" tIns="45720" rIns="91440" bIns="45720">
            <a:spAutoFit/>
          </a:bodyPr>
          <a:lstStyle/>
          <a:p>
            <a:pPr algn="ctr"/>
            <a:r>
              <a:rPr lang="en-GB" sz="2400" dirty="0" err="1"/>
              <a:t>Keyloggers</a:t>
            </a:r>
            <a:r>
              <a:rPr lang="en-GB" sz="2400" dirty="0"/>
              <a:t> Detective and Elevation offers a comprehensive software solution designed to detect and mitigate </a:t>
            </a:r>
            <a:r>
              <a:rPr lang="en-GB" sz="2400" dirty="0" err="1"/>
              <a:t>keyloggers</a:t>
            </a:r>
            <a:r>
              <a:rPr lang="en-GB" sz="2400" dirty="0"/>
              <a:t>, while also addressing the threat of privilege escalation on desktop and laptop systems</a:t>
            </a:r>
            <a:r>
              <a:rPr lang="en-GB" sz="2000" dirty="0"/>
              <a: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788920" y="3174266"/>
            <a:ext cx="6606296" cy="3293209"/>
          </a:xfrm>
          <a:prstGeom prst="rect">
            <a:avLst/>
          </a:prstGeom>
          <a:noFill/>
        </p:spPr>
        <p:txBody>
          <a:bodyPr wrap="none" lIns="91440" tIns="45720" rIns="91440" bIns="45720">
            <a:spAutoFit/>
          </a:bodyPr>
          <a:lstStyle/>
          <a:p>
            <a:pPr marL="342900" indent="-342900" algn="l">
              <a:buFont typeface="Arial" panose="020B0604020202020204" pitchFamily="34" charset="0"/>
              <a:buChar char="•"/>
            </a:pPr>
            <a:r>
              <a:rPr lang="en-IN" sz="2800" b="1" dirty="0"/>
              <a:t>Advanced Detection </a:t>
            </a:r>
            <a:r>
              <a:rPr lang="en-IN" sz="2800" b="1" dirty="0" smtClean="0"/>
              <a:t>Capabilities</a:t>
            </a:r>
          </a:p>
          <a:p>
            <a:pPr marL="342900" indent="-342900" algn="l">
              <a:buFont typeface="Arial" panose="020B0604020202020204" pitchFamily="34" charset="0"/>
              <a:buChar char="•"/>
            </a:pPr>
            <a:r>
              <a:rPr lang="en-IN" sz="2800" b="1" dirty="0"/>
              <a:t>Real-Time </a:t>
            </a:r>
            <a:r>
              <a:rPr lang="en-IN" sz="2800" b="1" dirty="0" smtClean="0"/>
              <a:t>Mitigation</a:t>
            </a:r>
          </a:p>
          <a:p>
            <a:pPr marL="342900" indent="-342900" algn="l">
              <a:buFont typeface="Arial" panose="020B0604020202020204" pitchFamily="34" charset="0"/>
              <a:buChar char="•"/>
            </a:pPr>
            <a:r>
              <a:rPr lang="en-IN" sz="2800" b="1" dirty="0"/>
              <a:t>Privilege Escalation </a:t>
            </a:r>
            <a:r>
              <a:rPr lang="en-IN" sz="2800" b="1" dirty="0" smtClean="0"/>
              <a:t>Protection</a:t>
            </a:r>
          </a:p>
          <a:p>
            <a:pPr marL="342900" indent="-342900" algn="l">
              <a:buFont typeface="Arial" panose="020B0604020202020204" pitchFamily="34" charset="0"/>
              <a:buChar char="•"/>
            </a:pPr>
            <a:r>
              <a:rPr lang="en-IN" sz="2800" b="1" dirty="0"/>
              <a:t>User-Friendly </a:t>
            </a:r>
            <a:r>
              <a:rPr lang="en-IN" sz="2800" b="1" dirty="0" smtClean="0"/>
              <a:t>Interface</a:t>
            </a:r>
            <a:endParaRPr lang="en-IN" sz="2800" b="1" dirty="0"/>
          </a:p>
          <a:p>
            <a:pPr marL="342900" indent="-342900" algn="l">
              <a:buFont typeface="Arial" panose="020B0604020202020204" pitchFamily="34" charset="0"/>
              <a:buChar char="•"/>
            </a:pPr>
            <a:r>
              <a:rPr lang="en-IN" sz="2800" b="1" dirty="0"/>
              <a:t>Comprehensive Security Coverage:</a:t>
            </a:r>
          </a:p>
          <a:p>
            <a:pPr marL="342900" indent="-342900" algn="l">
              <a:buFont typeface="Arial" panose="020B0604020202020204" pitchFamily="34" charset="0"/>
              <a:buChar char="•"/>
            </a:pPr>
            <a:r>
              <a:rPr lang="en-IN" sz="2800" b="1" dirty="0"/>
              <a:t>Continuous Updates and Support:</a:t>
            </a:r>
          </a:p>
          <a:p>
            <a:r>
              <a:rPr lang="en-IN" sz="2000" dirty="0"/>
              <a:t/>
            </a:r>
            <a:br>
              <a:rPr lang="en-IN" sz="2000" dirty="0"/>
            </a:br>
            <a:endPar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sp>
        <p:nvSpPr>
          <p:cNvPr id="9" name="Rectangle 8"/>
          <p:cNvSpPr/>
          <p:nvPr/>
        </p:nvSpPr>
        <p:spPr>
          <a:xfrm>
            <a:off x="66675" y="1676400"/>
            <a:ext cx="10786724" cy="1015663"/>
          </a:xfrm>
          <a:prstGeom prst="rect">
            <a:avLst/>
          </a:prstGeom>
          <a:noFill/>
        </p:spPr>
        <p:txBody>
          <a:bodyPr wrap="square" lIns="91440" tIns="45720" rIns="91440" bIns="45720">
            <a:spAutoFit/>
          </a:bodyPr>
          <a:lstStyle/>
          <a:p>
            <a:pPr algn="ctr"/>
            <a:r>
              <a:rPr lang="en-GB" sz="2000" dirty="0"/>
              <a:t>Our solution, </a:t>
            </a:r>
            <a:r>
              <a:rPr lang="en-GB" sz="2000" dirty="0" err="1"/>
              <a:t>Keyloggers</a:t>
            </a:r>
            <a:r>
              <a:rPr lang="en-GB" sz="2000" dirty="0"/>
              <a:t> Detective and Elevation, goes beyond traditional cybersecurity software by introducing innovative features and functionalities that set it apart in the market. Here's what makes our solution truly stand </a:t>
            </a:r>
            <a:r>
              <a:rPr lang="en-GB" sz="2000" dirty="0" smtClean="0"/>
              <a:t>out.</a:t>
            </a:r>
            <a:endPar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Rectangle 9"/>
          <p:cNvSpPr/>
          <p:nvPr/>
        </p:nvSpPr>
        <p:spPr>
          <a:xfrm>
            <a:off x="2971800" y="3200400"/>
            <a:ext cx="6960560" cy="5262979"/>
          </a:xfrm>
          <a:prstGeom prst="rect">
            <a:avLst/>
          </a:prstGeom>
          <a:noFill/>
        </p:spPr>
        <p:txBody>
          <a:bodyPr wrap="none" lIns="91440" tIns="45720" rIns="91440" bIns="45720">
            <a:spAutoFit/>
          </a:bodyPr>
          <a:lstStyle/>
          <a:p>
            <a:pPr marL="342900" indent="-342900" algn="l">
              <a:buFont typeface="Arial" panose="020B0604020202020204" pitchFamily="34" charset="0"/>
              <a:buChar char="•"/>
            </a:pPr>
            <a:r>
              <a:rPr lang="en-IN" sz="2400" b="1" dirty="0"/>
              <a:t>AI-Powered Threat </a:t>
            </a:r>
            <a:r>
              <a:rPr lang="en-IN" sz="2400" b="1" dirty="0" smtClean="0"/>
              <a:t>Detection</a:t>
            </a:r>
            <a:endParaRPr lang="en-IN" sz="2400" dirty="0" smtClean="0"/>
          </a:p>
          <a:p>
            <a:pPr marL="342900" indent="-342900" algn="l">
              <a:buFont typeface="Arial" panose="020B0604020202020204" pitchFamily="34" charset="0"/>
              <a:buChar char="•"/>
            </a:pPr>
            <a:r>
              <a:rPr lang="en-GB" sz="2400" b="1" dirty="0" err="1"/>
              <a:t>Behavioral</a:t>
            </a:r>
            <a:r>
              <a:rPr lang="en-GB" sz="2400" b="1" dirty="0"/>
              <a:t> Analysis and Anomaly </a:t>
            </a:r>
            <a:r>
              <a:rPr lang="en-GB" sz="2400" b="1" dirty="0" smtClean="0"/>
              <a:t>Detection</a:t>
            </a:r>
          </a:p>
          <a:p>
            <a:pPr marL="342900" indent="-342900" algn="l">
              <a:buFont typeface="Arial" panose="020B0604020202020204" pitchFamily="34" charset="0"/>
              <a:buChar char="•"/>
            </a:pPr>
            <a:r>
              <a:rPr lang="en-IN" sz="2400" b="1" dirty="0"/>
              <a:t>Zero-Day Vulnerability </a:t>
            </a:r>
            <a:r>
              <a:rPr lang="en-IN" sz="2400" b="1" dirty="0" smtClean="0"/>
              <a:t>Protection</a:t>
            </a:r>
            <a:endParaRPr lang="en-IN" sz="2400" dirty="0" smtClean="0"/>
          </a:p>
          <a:p>
            <a:pPr marL="342900" indent="-342900" algn="l">
              <a:buFont typeface="Arial" panose="020B0604020202020204" pitchFamily="34" charset="0"/>
              <a:buChar char="•"/>
            </a:pPr>
            <a:r>
              <a:rPr lang="en-IN" sz="2400" b="1" dirty="0"/>
              <a:t>Seamless Integration and </a:t>
            </a:r>
            <a:r>
              <a:rPr lang="en-IN" sz="2400" b="1" dirty="0" smtClean="0"/>
              <a:t>Compatibility</a:t>
            </a:r>
            <a:endParaRPr lang="en-IN" sz="2400" dirty="0"/>
          </a:p>
          <a:p>
            <a:pPr marL="342900" indent="-342900" algn="l">
              <a:buFont typeface="Arial" panose="020B0604020202020204" pitchFamily="34" charset="0"/>
              <a:buChar char="•"/>
            </a:pPr>
            <a:r>
              <a:rPr lang="en-IN" sz="2400" b="1" dirty="0"/>
              <a:t>User-Centric Design and </a:t>
            </a:r>
            <a:r>
              <a:rPr lang="en-IN" sz="2400" b="1" dirty="0" smtClean="0"/>
              <a:t>Experience</a:t>
            </a:r>
            <a:endParaRPr lang="en-IN" sz="2400" dirty="0"/>
          </a:p>
          <a:p>
            <a:pPr marL="342900" indent="-342900" algn="l">
              <a:buFont typeface="Arial" panose="020B0604020202020204" pitchFamily="34" charset="0"/>
              <a:buChar char="•"/>
            </a:pPr>
            <a:r>
              <a:rPr lang="en-IN" sz="2400" b="1" dirty="0"/>
              <a:t>Continuous Innovation and </a:t>
            </a:r>
            <a:r>
              <a:rPr lang="en-IN" sz="2400" b="1" dirty="0" smtClean="0"/>
              <a:t>Support</a:t>
            </a:r>
            <a:endParaRPr lang="en-IN" sz="2400" dirty="0"/>
          </a:p>
          <a:p>
            <a:r>
              <a:rPr lang="en-IN" sz="2400" dirty="0"/>
              <a:t/>
            </a:r>
            <a:br>
              <a:rPr lang="en-IN" sz="2400" dirty="0"/>
            </a:br>
            <a:endParaRPr lang="en-IN" sz="2400" dirty="0" smtClean="0"/>
          </a:p>
          <a:p>
            <a:r>
              <a:rPr lang="en-IN" sz="2400" dirty="0"/>
              <a:t/>
            </a:r>
            <a:br>
              <a:rPr lang="en-IN" sz="2400" dirty="0"/>
            </a:br>
            <a:endParaRPr lang="en-GB" sz="2400" dirty="0"/>
          </a:p>
          <a:p>
            <a:r>
              <a:rPr lang="en-GB" sz="2400" dirty="0"/>
              <a:t/>
            </a:r>
            <a:br>
              <a:rPr lang="en-GB" sz="2400" dirty="0"/>
            </a:br>
            <a:endParaRPr lang="en-IN" sz="2400" dirty="0"/>
          </a:p>
          <a:p>
            <a:r>
              <a:rPr lang="en-IN" sz="2400" dirty="0"/>
              <a:t/>
            </a:r>
            <a:br>
              <a:rPr lang="en-IN" sz="2400" dirty="0"/>
            </a:br>
            <a:endPar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GB" sz="4250" dirty="0" smtClean="0"/>
              <a:t>CONCLUSION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17</a:t>
            </a:fld>
            <a:endParaRPr spc="-25" dirty="0"/>
          </a:p>
        </p:txBody>
      </p:sp>
      <p:sp>
        <p:nvSpPr>
          <p:cNvPr id="10" name="Rectangle 9"/>
          <p:cNvSpPr/>
          <p:nvPr/>
        </p:nvSpPr>
        <p:spPr>
          <a:xfrm>
            <a:off x="2590419" y="1600200"/>
            <a:ext cx="8686799" cy="6001643"/>
          </a:xfrm>
          <a:prstGeom prst="rect">
            <a:avLst/>
          </a:prstGeom>
          <a:noFill/>
        </p:spPr>
        <p:txBody>
          <a:bodyPr wrap="square" lIns="91440" tIns="45720" rIns="91440" bIns="45720">
            <a:spAutoFit/>
          </a:bodyPr>
          <a:lstStyle/>
          <a:p>
            <a:r>
              <a:rPr lang="en-GB" sz="2400" dirty="0"/>
              <a:t>In conclusion, </a:t>
            </a:r>
            <a:r>
              <a:rPr lang="en-GB" sz="2400" dirty="0" err="1"/>
              <a:t>Keyloggers</a:t>
            </a:r>
            <a:r>
              <a:rPr lang="en-GB" sz="2400" dirty="0"/>
              <a:t> Detective and Elevation represents a </a:t>
            </a:r>
            <a:r>
              <a:rPr lang="en-GB" sz="2400" dirty="0" err="1"/>
              <a:t>groundbreaking</a:t>
            </a:r>
            <a:r>
              <a:rPr lang="en-GB" sz="2400" dirty="0"/>
              <a:t> advancement in the field of cybersecurity, offering a comprehensive and proactive solution for detecting and mitigating </a:t>
            </a:r>
            <a:r>
              <a:rPr lang="en-GB" sz="2400" dirty="0" err="1"/>
              <a:t>keyloggers</a:t>
            </a:r>
            <a:r>
              <a:rPr lang="en-GB" sz="2400" dirty="0"/>
              <a:t> while addressing the threat of privilege escalation on desktop and laptop systems. Through the integration of advanced artificial intelligence, </a:t>
            </a:r>
            <a:r>
              <a:rPr lang="en-GB" sz="2400" dirty="0" err="1"/>
              <a:t>behavioral</a:t>
            </a:r>
            <a:r>
              <a:rPr lang="en-GB" sz="2400" dirty="0"/>
              <a:t> analysis, and real-time monitoring capabilities, our solution empowers users and organizations to defend against evolving cyber threats with confidence and resilience</a:t>
            </a:r>
            <a:r>
              <a:rPr lang="en-IN" sz="2400" dirty="0"/>
              <a:t/>
            </a:r>
            <a:br>
              <a:rPr lang="en-IN" sz="2400" dirty="0"/>
            </a:br>
            <a:endParaRPr lang="en-IN" sz="2400" dirty="0" smtClean="0"/>
          </a:p>
          <a:p>
            <a:r>
              <a:rPr lang="en-IN" sz="2400" dirty="0"/>
              <a:t/>
            </a:r>
            <a:br>
              <a:rPr lang="en-IN" sz="2400" dirty="0"/>
            </a:br>
            <a:endParaRPr lang="en-GB" sz="2400" dirty="0"/>
          </a:p>
          <a:p>
            <a:r>
              <a:rPr lang="en-GB" sz="2400" dirty="0"/>
              <a:t/>
            </a:r>
            <a:br>
              <a:rPr lang="en-GB" sz="2400" dirty="0"/>
            </a:br>
            <a:endParaRPr lang="en-IN" sz="2400" dirty="0"/>
          </a:p>
          <a:p>
            <a:r>
              <a:rPr lang="en-IN" sz="2400" dirty="0"/>
              <a:t/>
            </a:r>
            <a:br>
              <a:rPr lang="en-IN" sz="2400" dirty="0"/>
            </a:br>
            <a:endPar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49673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18</a:t>
            </a:fld>
            <a:endParaRPr spc="-25" dirty="0"/>
          </a:p>
        </p:txBody>
      </p:sp>
      <p:sp>
        <p:nvSpPr>
          <p:cNvPr id="10" name="Rectangle 9"/>
          <p:cNvSpPr/>
          <p:nvPr/>
        </p:nvSpPr>
        <p:spPr>
          <a:xfrm>
            <a:off x="782955" y="2609511"/>
            <a:ext cx="9382125" cy="1200329"/>
          </a:xfrm>
          <a:prstGeom prst="rect">
            <a:avLst/>
          </a:prstGeom>
          <a:noFill/>
        </p:spPr>
        <p:txBody>
          <a:bodyPr wrap="square" lIns="91440" tIns="45720" rIns="91440" bIns="45720">
            <a:spAutoFit/>
          </a:bodyPr>
          <a:lstStyle/>
          <a:p>
            <a:pPr algn="ctr"/>
            <a:r>
              <a:rPr lang="en-GB" sz="2400" dirty="0"/>
              <a:t>As a text-based AI, I'm unable to provide a tangible result for the </a:t>
            </a:r>
            <a:r>
              <a:rPr lang="en-GB" sz="2400" dirty="0" err="1"/>
              <a:t>Keyloggers</a:t>
            </a:r>
            <a:r>
              <a:rPr lang="en-GB" sz="2400" dirty="0"/>
              <a:t> Detective and Elevation program since it's a hypothetical concept. However, in a real-world scenario</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821" y="-314325"/>
            <a:ext cx="12192000" cy="7172325"/>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pPr algn="ctr"/>
            <a:r>
              <a:rPr lang="en-US" sz="1800" b="1" cap="none" spc="0" dirty="0" smtClean="0">
                <a:ln w="12700">
                  <a:solidFill>
                    <a:schemeClr val="accent5"/>
                  </a:solidFill>
                  <a:prstDash val="solid"/>
                </a:ln>
                <a:pattFill prst="ltDnDiag">
                  <a:fgClr>
                    <a:schemeClr val="accent5">
                      <a:lumMod val="60000"/>
                      <a:lumOff val="40000"/>
                    </a:schemeClr>
                  </a:fgClr>
                  <a:bgClr>
                    <a:schemeClr val="bg1"/>
                  </a:bgClr>
                </a:pattFill>
                <a:effectLst/>
              </a:rPr>
              <a:t>Your text here</a:t>
            </a:r>
          </a:p>
          <a:p>
            <a:endParaRPr dirty="0">
              <a:ln w="0"/>
              <a:solidFill>
                <a:schemeClr val="accent1"/>
              </a:solidFill>
              <a:effectLst>
                <a:outerShdw blurRad="38100" dist="25400" dir="5400000" algn="ctr" rotWithShape="0">
                  <a:srgbClr val="6E747A">
                    <a:alpha val="43000"/>
                  </a:srgbClr>
                </a:outerShdw>
                <a:reflection blurRad="6350" stA="60000" endA="900" endPos="58000" dir="5400000" sy="-100000" algn="bl" rotWithShape="0"/>
              </a:effectLst>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477000" y="963751"/>
            <a:ext cx="390525" cy="43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GB" sz="4250" dirty="0" smtClean="0"/>
              <a:t>PROJECT 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6" name="Rectangle 25"/>
          <p:cNvSpPr/>
          <p:nvPr/>
        </p:nvSpPr>
        <p:spPr>
          <a:xfrm>
            <a:off x="858468" y="2425614"/>
            <a:ext cx="10163421" cy="1754326"/>
          </a:xfrm>
          <a:prstGeom prst="rect">
            <a:avLst/>
          </a:prstGeom>
          <a:noFill/>
        </p:spPr>
        <p:txBody>
          <a:bodyPr wrap="square" lIns="91440" tIns="45720" rIns="91440" bIns="45720">
            <a:spAutoFit/>
            <a:scene3d>
              <a:camera prst="obliqueBottomLeft"/>
              <a:lightRig rig="threePt" dir="t"/>
            </a:scene3d>
          </a:bodyPr>
          <a:lstStyle/>
          <a:p>
            <a:pPr algn="ctr"/>
            <a:r>
              <a:rPr lang="en-US" sz="5400" b="1" cap="none" spc="0" dirty="0" smtClean="0">
                <a:ln w="9525">
                  <a:solidFill>
                    <a:schemeClr val="accent2">
                      <a:lumMod val="50000"/>
                    </a:schemeClr>
                  </a:solidFill>
                  <a:prstDash val="solid"/>
                </a:ln>
                <a:solidFill>
                  <a:schemeClr val="tx1"/>
                </a:solidFill>
                <a:effectLst>
                  <a:glow rad="228600">
                    <a:schemeClr val="accent5">
                      <a:satMod val="175000"/>
                      <a:alpha val="40000"/>
                    </a:schemeClr>
                  </a:glow>
                  <a:outerShdw blurRad="12700" dist="38100" dir="2700000" algn="tl" rotWithShape="0">
                    <a:schemeClr val="bg1">
                      <a:lumMod val="50000"/>
                    </a:schemeClr>
                  </a:outerShdw>
                  <a:reflection blurRad="6350" stA="55000" endA="50" endPos="85000" dist="60007" dir="5400000" sy="-100000" algn="bl" rotWithShape="0"/>
                </a:effectLst>
              </a:rPr>
              <a:t>KEYLOGGER DETECTIVE AND ELEVTION</a:t>
            </a:r>
            <a:endParaRPr lang="en-US" sz="5400" b="1" cap="none" spc="0" dirty="0">
              <a:ln w="9525">
                <a:solidFill>
                  <a:schemeClr val="accent2">
                    <a:lumMod val="50000"/>
                  </a:schemeClr>
                </a:solidFill>
                <a:prstDash val="solid"/>
              </a:ln>
              <a:solidFill>
                <a:schemeClr val="tx1"/>
              </a:solidFill>
              <a:effectLst>
                <a:glow rad="228600">
                  <a:schemeClr val="accent5">
                    <a:satMod val="175000"/>
                    <a:alpha val="40000"/>
                  </a:schemeClr>
                </a:glow>
                <a:outerShdw blurRad="12700" dist="38100" dir="2700000" algn="tl" rotWithShape="0">
                  <a:schemeClr val="bg1">
                    <a:lumMod val="50000"/>
                  </a:schemeClr>
                </a:outerShdw>
                <a:reflection blurRad="6350" stA="55000" endA="50" endPos="85000" dist="60007"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GB" spc="-10" dirty="0" smtClean="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Rectangle 23"/>
          <p:cNvSpPr/>
          <p:nvPr/>
        </p:nvSpPr>
        <p:spPr>
          <a:xfrm>
            <a:off x="1933513" y="1778005"/>
            <a:ext cx="7749237" cy="4308872"/>
          </a:xfrm>
          <a:prstGeom prst="rect">
            <a:avLst/>
          </a:prstGeom>
          <a:noFill/>
        </p:spPr>
        <p:txBody>
          <a:bodyPr wrap="none" lIns="91440" tIns="45720" rIns="91440" bIns="45720">
            <a:spAutoFit/>
          </a:bodyPr>
          <a:lstStyle/>
          <a:p>
            <a:pPr marL="685800" indent="-685800" algn="l">
              <a:buFont typeface="Arial" panose="020B0604020202020204" pitchFamily="34" charset="0"/>
              <a:buChar char="•"/>
            </a:pP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DEFINITION</a:t>
            </a:r>
          </a:p>
          <a:p>
            <a:pPr marL="685800" indent="-685800" algn="l">
              <a:buFont typeface="Arial" panose="020B0604020202020204" pitchFamily="34" charset="0"/>
              <a:buChar char="•"/>
            </a:pPr>
            <a:r>
              <a:rPr lang="en-US" sz="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TYPES OF KEYLOGGERS</a:t>
            </a:r>
          </a:p>
          <a:p>
            <a:pPr marL="685800" indent="-685800" algn="l">
              <a:buFont typeface="Arial" panose="020B0604020202020204" pitchFamily="34" charset="0"/>
              <a:buChar char="•"/>
            </a:pP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FEUTURE</a:t>
            </a:r>
          </a:p>
          <a:p>
            <a:pPr marL="685800" indent="-685800" algn="l">
              <a:buFont typeface="Arial" panose="020B0604020202020204" pitchFamily="34" charset="0"/>
              <a:buChar char="•"/>
            </a:pPr>
            <a:r>
              <a:rPr lang="en-US" sz="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PREVENSTIONS</a:t>
            </a:r>
          </a:p>
          <a:p>
            <a:pPr marL="685800" indent="-685800" algn="l">
              <a:buFont typeface="Arial" panose="020B0604020202020204" pitchFamily="34" charset="0"/>
              <a:buChar char="•"/>
            </a:pPr>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US" sz="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GB" spc="-10" dirty="0" smtClean="0"/>
              <a:t>DEFINITION OF </a:t>
            </a:r>
            <a:r>
              <a:rPr lang="en-GB" spc="-10" dirty="0" smtClean="0"/>
              <a:t>KEYLOGGERS?</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Rectangle 24"/>
          <p:cNvSpPr/>
          <p:nvPr/>
        </p:nvSpPr>
        <p:spPr>
          <a:xfrm>
            <a:off x="1782767" y="2032620"/>
            <a:ext cx="7943097" cy="2677656"/>
          </a:xfrm>
          <a:prstGeom prst="rect">
            <a:avLst/>
          </a:prstGeom>
          <a:noFill/>
        </p:spPr>
        <p:txBody>
          <a:bodyPr wrap="square" lIns="91440" tIns="45720" rIns="91440" bIns="45720">
            <a:spAutoFit/>
          </a:bodyPr>
          <a:lstStyle/>
          <a:p>
            <a:pPr algn="l"/>
            <a:r>
              <a:rPr lang="en-GB" sz="2800" dirty="0"/>
              <a:t>A </a:t>
            </a:r>
            <a:r>
              <a:rPr lang="en-GB" sz="2800" dirty="0" err="1"/>
              <a:t>keylogger</a:t>
            </a:r>
            <a:r>
              <a:rPr lang="en-GB" sz="2800" dirty="0"/>
              <a:t> or keystroke logger/keyboard capturing is a form of malware or hardware that </a:t>
            </a:r>
            <a:endParaRPr lang="en-GB" sz="2800" dirty="0" smtClean="0"/>
          </a:p>
          <a:p>
            <a:pPr algn="l"/>
            <a:r>
              <a:rPr lang="en-GB" sz="2800" dirty="0" smtClean="0"/>
              <a:t>keeps </a:t>
            </a:r>
            <a:r>
              <a:rPr lang="en-GB" sz="2800" dirty="0"/>
              <a:t>track of and records your keystrokes as you type. </a:t>
            </a:r>
            <a:endParaRPr lang="en-GB" sz="2800" dirty="0" smtClean="0"/>
          </a:p>
          <a:p>
            <a:pPr algn="l"/>
            <a:r>
              <a:rPr lang="en-GB" sz="2800" dirty="0" smtClean="0"/>
              <a:t>It </a:t>
            </a:r>
            <a:r>
              <a:rPr lang="en-GB" sz="2800" dirty="0"/>
              <a:t>takes the information and sends it to a hacker using a command-and-control (C&amp;C) server.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5836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5128" y="-16152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794190" y="3694896"/>
            <a:ext cx="4920404" cy="3009898"/>
            <a:chOff x="-748454" y="3699195"/>
            <a:chExt cx="4920404"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48454" y="3699195"/>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GB" spc="-10" dirty="0" smtClean="0"/>
              <a:t>TYPES OF KEYLOGGERS</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Rectangle 24"/>
          <p:cNvSpPr/>
          <p:nvPr/>
        </p:nvSpPr>
        <p:spPr>
          <a:xfrm>
            <a:off x="1782767" y="2032620"/>
            <a:ext cx="7943097" cy="523220"/>
          </a:xfrm>
          <a:prstGeom prst="rect">
            <a:avLst/>
          </a:prstGeom>
          <a:noFill/>
        </p:spPr>
        <p:txBody>
          <a:bodyPr wrap="square" lIns="91440" tIns="45720" rIns="91440" bIns="45720">
            <a:spAutoFit/>
          </a:bodyPr>
          <a:lstStyle/>
          <a:p>
            <a:pPr algn="l"/>
            <a:endParaRPr lang="en-GB" sz="2800" dirty="0" smtClean="0"/>
          </a:p>
        </p:txBody>
      </p:sp>
      <p:sp>
        <p:nvSpPr>
          <p:cNvPr id="24" name="Rectangle 23"/>
          <p:cNvSpPr/>
          <p:nvPr/>
        </p:nvSpPr>
        <p:spPr>
          <a:xfrm>
            <a:off x="362176" y="1903973"/>
            <a:ext cx="11062644" cy="3908762"/>
          </a:xfrm>
          <a:prstGeom prst="rect">
            <a:avLst/>
          </a:prstGeom>
          <a:noFill/>
        </p:spPr>
        <p:txBody>
          <a:bodyPr wrap="none" lIns="91440" tIns="45720" rIns="91440" bIns="45720">
            <a:spAutoFit/>
          </a:bodyPr>
          <a:lstStyle/>
          <a:p>
            <a:r>
              <a:rPr lang="en-GB" sz="2800" dirty="0" smtClean="0"/>
              <a:t>There </a:t>
            </a:r>
            <a:r>
              <a:rPr lang="en-GB" sz="2800" dirty="0"/>
              <a:t>are different types of </a:t>
            </a:r>
            <a:r>
              <a:rPr lang="en-GB" sz="2800" dirty="0" err="1"/>
              <a:t>Keyloggers</a:t>
            </a:r>
            <a:r>
              <a:rPr lang="en-GB" sz="2800" dirty="0"/>
              <a:t> divided into two main </a:t>
            </a:r>
            <a:r>
              <a:rPr lang="en-GB" sz="2800" dirty="0" smtClean="0"/>
              <a:t>groups</a:t>
            </a:r>
          </a:p>
          <a:p>
            <a:r>
              <a:rPr lang="en-GB" sz="2800" dirty="0" smtClean="0"/>
              <a:t>        </a:t>
            </a:r>
          </a:p>
          <a:p>
            <a:pPr algn="l"/>
            <a:r>
              <a:rPr lang="en-GB" sz="2800" dirty="0"/>
              <a:t> </a:t>
            </a:r>
            <a:r>
              <a:rPr lang="en-GB" sz="2800" dirty="0" smtClean="0"/>
              <a:t>                      1.Hardware </a:t>
            </a:r>
            <a:r>
              <a:rPr lang="en-GB" sz="2800" dirty="0" err="1" smtClean="0"/>
              <a:t>Keyloggers</a:t>
            </a:r>
            <a:endParaRPr lang="en-GB" sz="2800" dirty="0" smtClean="0"/>
          </a:p>
          <a:p>
            <a:pPr algn="l"/>
            <a:r>
              <a:rPr lang="en-GB" sz="2800" dirty="0" smtClean="0"/>
              <a:t>               	    2.Software </a:t>
            </a:r>
            <a:r>
              <a:rPr lang="en-GB" sz="2800" dirty="0" err="1"/>
              <a:t>Keyloggers</a:t>
            </a:r>
            <a:endParaRPr lang="en-GB" sz="2800" dirty="0"/>
          </a:p>
          <a:p>
            <a:endParaRPr lang="en-GB" sz="2800" dirty="0"/>
          </a:p>
          <a:p>
            <a:r>
              <a:rPr lang="en-GB" sz="5400" dirty="0" smtClean="0"/>
              <a:t/>
            </a:r>
            <a:br>
              <a:rPr lang="en-GB" sz="5400" dirty="0" smtClean="0"/>
            </a:b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417130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2238" y="0"/>
            <a:ext cx="1450423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518515" y="-166453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450945" y="3915341"/>
            <a:ext cx="4920404" cy="3009898"/>
            <a:chOff x="-748454" y="3699195"/>
            <a:chExt cx="4920404"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48454" y="3699195"/>
              <a:ext cx="1733550" cy="3009898"/>
            </a:xfrm>
            <a:prstGeom prst="rect">
              <a:avLst/>
            </a:prstGeom>
          </p:spPr>
        </p:pic>
      </p:grpSp>
      <p:sp>
        <p:nvSpPr>
          <p:cNvPr id="21" name="object 21"/>
          <p:cNvSpPr txBox="1">
            <a:spLocks noGrp="1"/>
          </p:cNvSpPr>
          <p:nvPr>
            <p:ph type="title"/>
          </p:nvPr>
        </p:nvSpPr>
        <p:spPr>
          <a:xfrm>
            <a:off x="-829945" y="244105"/>
            <a:ext cx="9764395" cy="812658"/>
          </a:xfrm>
          <a:prstGeom prst="rect">
            <a:avLst/>
          </a:prstGeom>
        </p:spPr>
        <p:txBody>
          <a:bodyPr vert="horz" wrap="square" lIns="0" tIns="73279" rIns="0" bIns="0" rtlCol="0">
            <a:spAutoFit/>
          </a:bodyPr>
          <a:lstStyle/>
          <a:p>
            <a:pPr marL="193675">
              <a:lnSpc>
                <a:spcPct val="100000"/>
              </a:lnSpc>
              <a:spcBef>
                <a:spcPts val="105"/>
              </a:spcBef>
            </a:pPr>
            <a:r>
              <a:rPr lang="en-GB" spc="-10" dirty="0" smtClean="0"/>
              <a:t>HARDWARE KEYLOGGER</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Rectangle 24"/>
          <p:cNvSpPr/>
          <p:nvPr/>
        </p:nvSpPr>
        <p:spPr>
          <a:xfrm>
            <a:off x="1782767" y="2032620"/>
            <a:ext cx="7943097" cy="523220"/>
          </a:xfrm>
          <a:prstGeom prst="rect">
            <a:avLst/>
          </a:prstGeom>
          <a:noFill/>
        </p:spPr>
        <p:txBody>
          <a:bodyPr wrap="square" lIns="91440" tIns="45720" rIns="91440" bIns="45720">
            <a:spAutoFit/>
          </a:bodyPr>
          <a:lstStyle/>
          <a:p>
            <a:pPr algn="l"/>
            <a:endParaRPr lang="en-GB" sz="2800" dirty="0" smtClean="0"/>
          </a:p>
        </p:txBody>
      </p:sp>
      <p:sp>
        <p:nvSpPr>
          <p:cNvPr id="24" name="Rectangle 23"/>
          <p:cNvSpPr/>
          <p:nvPr/>
        </p:nvSpPr>
        <p:spPr>
          <a:xfrm>
            <a:off x="362176" y="1903973"/>
            <a:ext cx="184731" cy="2185214"/>
          </a:xfrm>
          <a:prstGeom prst="rect">
            <a:avLst/>
          </a:prstGeom>
          <a:noFill/>
        </p:spPr>
        <p:txBody>
          <a:bodyPr wrap="none" lIns="91440" tIns="45720" rIns="91440" bIns="45720">
            <a:spAutoFit/>
          </a:bodyPr>
          <a:lstStyle/>
          <a:p>
            <a:endParaRPr lang="en-GB" sz="2800" dirty="0"/>
          </a:p>
          <a:p>
            <a:r>
              <a:rPr lang="en-GB" sz="5400" dirty="0" smtClean="0"/>
              <a:t/>
            </a:r>
            <a:br>
              <a:rPr lang="en-GB" sz="5400" dirty="0" smtClean="0"/>
            </a:br>
            <a:endParaRPr lang="en-US" sz="5400" b="0" cap="none" spc="0" dirty="0">
              <a:ln w="0"/>
              <a:gradFill>
                <a:gsLst>
                  <a:gs pos="21000">
                    <a:srgbClr val="53575C"/>
                  </a:gs>
                  <a:gs pos="88000">
                    <a:srgbClr val="C5C7CA"/>
                  </a:gs>
                </a:gsLst>
                <a:lin ang="5400000"/>
              </a:gradFill>
              <a:effectLst/>
            </a:endParaRPr>
          </a:p>
        </p:txBody>
      </p:sp>
      <p:sp>
        <p:nvSpPr>
          <p:cNvPr id="27" name="Rectangle 26"/>
          <p:cNvSpPr/>
          <p:nvPr/>
        </p:nvSpPr>
        <p:spPr>
          <a:xfrm>
            <a:off x="-21021" y="1326152"/>
            <a:ext cx="10302687" cy="3877985"/>
          </a:xfrm>
          <a:prstGeom prst="rect">
            <a:avLst/>
          </a:prstGeom>
          <a:noFill/>
        </p:spPr>
        <p:txBody>
          <a:bodyPr wrap="square" lIns="91440" tIns="45720" rIns="91440" bIns="45720">
            <a:spAutoFit/>
          </a:bodyPr>
          <a:lstStyle/>
          <a:p>
            <a:pPr algn="l"/>
            <a:r>
              <a:rPr lang="en-GB" sz="2400" dirty="0" smtClean="0"/>
              <a:t>Clipboard </a:t>
            </a:r>
            <a:r>
              <a:rPr lang="en-GB" sz="2400" dirty="0"/>
              <a:t>logging – Anything that can be copied to the clipboard </a:t>
            </a:r>
            <a:r>
              <a:rPr lang="en-GB" sz="2400" dirty="0" smtClean="0"/>
              <a:t>is captured</a:t>
            </a:r>
            <a:r>
              <a:rPr lang="en-GB" sz="2400" dirty="0"/>
              <a:t>.</a:t>
            </a:r>
          </a:p>
          <a:p>
            <a:pPr algn="l"/>
            <a:endParaRPr lang="en-GB" sz="2400" dirty="0" smtClean="0"/>
          </a:p>
          <a:p>
            <a:pPr algn="l"/>
            <a:r>
              <a:rPr lang="en-GB" sz="2400" dirty="0" smtClean="0"/>
              <a:t>Screen </a:t>
            </a:r>
            <a:r>
              <a:rPr lang="en-GB" sz="2400" dirty="0"/>
              <a:t>logging – Randomly timed screenshots of your </a:t>
            </a:r>
            <a:r>
              <a:rPr lang="en-GB" sz="2400" dirty="0" smtClean="0"/>
              <a:t>computer screen </a:t>
            </a:r>
            <a:r>
              <a:rPr lang="en-GB" sz="2400" dirty="0"/>
              <a:t>are logged.</a:t>
            </a:r>
          </a:p>
          <a:p>
            <a:pPr algn="l"/>
            <a:endParaRPr lang="en-GB" sz="2400" dirty="0" smtClean="0"/>
          </a:p>
          <a:p>
            <a:pPr algn="l"/>
            <a:r>
              <a:rPr lang="en-GB" sz="2400" dirty="0" smtClean="0"/>
              <a:t>Activity </a:t>
            </a:r>
            <a:r>
              <a:rPr lang="en-GB" sz="2400" dirty="0"/>
              <a:t>tracking – Recording of which folders, programs </a:t>
            </a:r>
            <a:r>
              <a:rPr lang="en-GB" sz="2400" dirty="0" smtClean="0"/>
              <a:t>and windows </a:t>
            </a:r>
            <a:r>
              <a:rPr lang="en-GB" sz="2400" dirty="0"/>
              <a:t>are </a:t>
            </a:r>
            <a:r>
              <a:rPr lang="en-GB" sz="2400" dirty="0" smtClean="0"/>
              <a:t>   open and also </a:t>
            </a:r>
            <a:r>
              <a:rPr lang="en-GB" sz="2400" dirty="0"/>
              <a:t>possibly screenshots of each</a:t>
            </a:r>
          </a:p>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10511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9000" y="-161523"/>
            <a:ext cx="150876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2133" y="4010025"/>
            <a:ext cx="4956923" cy="2920482"/>
            <a:chOff x="-784973" y="3907971"/>
            <a:chExt cx="4956923" cy="2920482"/>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84973" y="3907971"/>
              <a:ext cx="1733550" cy="2920482"/>
            </a:xfrm>
            <a:prstGeom prst="rect">
              <a:avLst/>
            </a:prstGeom>
          </p:spPr>
        </p:pic>
      </p:grpSp>
      <p:sp>
        <p:nvSpPr>
          <p:cNvPr id="21" name="object 21"/>
          <p:cNvSpPr txBox="1">
            <a:spLocks noGrp="1"/>
          </p:cNvSpPr>
          <p:nvPr>
            <p:ph type="title"/>
          </p:nvPr>
        </p:nvSpPr>
        <p:spPr>
          <a:xfrm>
            <a:off x="-355264" y="324501"/>
            <a:ext cx="9764395" cy="812658"/>
          </a:xfrm>
          <a:prstGeom prst="rect">
            <a:avLst/>
          </a:prstGeom>
        </p:spPr>
        <p:txBody>
          <a:bodyPr vert="horz" wrap="square" lIns="0" tIns="73279" rIns="0" bIns="0" rtlCol="0">
            <a:spAutoFit/>
          </a:bodyPr>
          <a:lstStyle/>
          <a:p>
            <a:pPr marL="193675">
              <a:lnSpc>
                <a:spcPct val="100000"/>
              </a:lnSpc>
              <a:spcBef>
                <a:spcPts val="105"/>
              </a:spcBef>
            </a:pPr>
            <a:r>
              <a:rPr lang="en-GB" spc="-10" dirty="0" smtClean="0"/>
              <a:t>SOFTWARE KEYLOGGER</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Rectangle 24"/>
          <p:cNvSpPr/>
          <p:nvPr/>
        </p:nvSpPr>
        <p:spPr>
          <a:xfrm>
            <a:off x="1782767" y="2032620"/>
            <a:ext cx="7943097" cy="523220"/>
          </a:xfrm>
          <a:prstGeom prst="rect">
            <a:avLst/>
          </a:prstGeom>
          <a:noFill/>
        </p:spPr>
        <p:txBody>
          <a:bodyPr wrap="square" lIns="91440" tIns="45720" rIns="91440" bIns="45720">
            <a:spAutoFit/>
          </a:bodyPr>
          <a:lstStyle/>
          <a:p>
            <a:pPr algn="l"/>
            <a:endParaRPr lang="en-GB" sz="2800" dirty="0" smtClean="0"/>
          </a:p>
        </p:txBody>
      </p:sp>
      <p:sp>
        <p:nvSpPr>
          <p:cNvPr id="24" name="Rectangle 23"/>
          <p:cNvSpPr/>
          <p:nvPr/>
        </p:nvSpPr>
        <p:spPr>
          <a:xfrm>
            <a:off x="362176" y="1903973"/>
            <a:ext cx="184731" cy="2616101"/>
          </a:xfrm>
          <a:prstGeom prst="rect">
            <a:avLst/>
          </a:prstGeom>
          <a:noFill/>
        </p:spPr>
        <p:txBody>
          <a:bodyPr wrap="none" lIns="91440" tIns="45720" rIns="91440" bIns="45720">
            <a:spAutoFit/>
          </a:bodyPr>
          <a:lstStyle/>
          <a:p>
            <a:endParaRPr lang="en-GB" sz="2800" dirty="0"/>
          </a:p>
          <a:p>
            <a:endParaRPr lang="en-GB" sz="2800" dirty="0"/>
          </a:p>
          <a:p>
            <a:r>
              <a:rPr lang="en-GB" sz="5400" dirty="0" smtClean="0"/>
              <a:t/>
            </a:r>
            <a:br>
              <a:rPr lang="en-GB" sz="5400" dirty="0" smtClean="0"/>
            </a:br>
            <a:endParaRPr lang="en-US" sz="5400" b="0" cap="none" spc="0" dirty="0">
              <a:ln w="0"/>
              <a:gradFill>
                <a:gsLst>
                  <a:gs pos="21000">
                    <a:srgbClr val="53575C"/>
                  </a:gs>
                  <a:gs pos="88000">
                    <a:srgbClr val="C5C7CA"/>
                  </a:gs>
                </a:gsLst>
                <a:lin ang="5400000"/>
              </a:gradFill>
              <a:effectLst/>
            </a:endParaRPr>
          </a:p>
        </p:txBody>
      </p:sp>
      <p:sp>
        <p:nvSpPr>
          <p:cNvPr id="26" name="Rectangle 25"/>
          <p:cNvSpPr/>
          <p:nvPr/>
        </p:nvSpPr>
        <p:spPr>
          <a:xfrm>
            <a:off x="909083" y="1216519"/>
            <a:ext cx="10564110" cy="440120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endParaRPr lang="en-GB" sz="2000" b="1" dirty="0" smtClean="0"/>
          </a:p>
          <a:p>
            <a:r>
              <a:rPr lang="en-GB" sz="2000" b="1" dirty="0" smtClean="0"/>
              <a:t>Remote- </a:t>
            </a:r>
            <a:r>
              <a:rPr lang="en-GB" sz="2000" b="1" dirty="0"/>
              <a:t>access software </a:t>
            </a:r>
            <a:r>
              <a:rPr lang="en-GB" sz="2000" b="1" dirty="0" err="1"/>
              <a:t>keyloggers</a:t>
            </a:r>
            <a:r>
              <a:rPr lang="en-GB" sz="2000" b="1" dirty="0"/>
              <a:t> can allow access to </a:t>
            </a:r>
            <a:r>
              <a:rPr lang="en-GB" sz="2000" b="1" dirty="0" err="1"/>
              <a:t>locallyrecorded</a:t>
            </a:r>
            <a:r>
              <a:rPr lang="en-GB" sz="2000" b="1" dirty="0"/>
              <a:t> data from </a:t>
            </a:r>
            <a:r>
              <a:rPr lang="en-GB" sz="2000" b="1" dirty="0" smtClean="0"/>
              <a:t>a</a:t>
            </a:r>
          </a:p>
          <a:p>
            <a:r>
              <a:rPr lang="en-GB" sz="2000" b="1" dirty="0" smtClean="0"/>
              <a:t> remote </a:t>
            </a:r>
            <a:r>
              <a:rPr lang="en-GB" sz="2000" b="1" dirty="0"/>
              <a:t>location</a:t>
            </a:r>
            <a:r>
              <a:rPr lang="en-GB" sz="2000" b="1" dirty="0" smtClean="0"/>
              <a:t>.</a:t>
            </a:r>
          </a:p>
          <a:p>
            <a:r>
              <a:rPr lang="en-GB" sz="2000" b="1" dirty="0" smtClean="0"/>
              <a:t> </a:t>
            </a:r>
            <a:r>
              <a:rPr lang="en-GB" sz="2000" b="1" dirty="0"/>
              <a:t>This </a:t>
            </a:r>
            <a:r>
              <a:rPr lang="en-GB" sz="2000" b="1" dirty="0" err="1"/>
              <a:t>communicationcan</a:t>
            </a:r>
            <a:r>
              <a:rPr lang="en-GB" sz="2000" b="1" dirty="0"/>
              <a:t> happen by using one of the </a:t>
            </a:r>
            <a:r>
              <a:rPr lang="en-GB" sz="2000" b="1" dirty="0" err="1"/>
              <a:t>followingmethods</a:t>
            </a:r>
            <a:r>
              <a:rPr lang="en-GB" sz="2000" b="1" dirty="0"/>
              <a:t>:</a:t>
            </a:r>
          </a:p>
          <a:p>
            <a:r>
              <a:rPr lang="en-GB" sz="2000" b="1" dirty="0"/>
              <a:t></a:t>
            </a:r>
          </a:p>
          <a:p>
            <a:r>
              <a:rPr lang="en-GB" sz="2000" b="1" dirty="0"/>
              <a:t>Uploading the data to a website, database or FTP server.</a:t>
            </a:r>
          </a:p>
          <a:p>
            <a:r>
              <a:rPr lang="en-GB" sz="2000" b="1" dirty="0"/>
              <a:t></a:t>
            </a:r>
          </a:p>
          <a:p>
            <a:r>
              <a:rPr lang="en-GB" sz="2000" b="1" dirty="0"/>
              <a:t>Periodically emailing data to a predefined email address.</a:t>
            </a:r>
          </a:p>
          <a:p>
            <a:r>
              <a:rPr lang="en-GB" sz="2000" b="1" dirty="0"/>
              <a:t></a:t>
            </a:r>
          </a:p>
          <a:p>
            <a:r>
              <a:rPr lang="en-GB" sz="2000" b="1" dirty="0"/>
              <a:t>Wirelessly transmitting data through an attached hardware system.</a:t>
            </a:r>
          </a:p>
          <a:p>
            <a:r>
              <a:rPr lang="en-GB" sz="2000" b="1" dirty="0"/>
              <a:t></a:t>
            </a:r>
          </a:p>
          <a:p>
            <a:r>
              <a:rPr lang="en-GB" sz="2000" b="1" dirty="0"/>
              <a:t>Software enabling remote login to your local machine.</a:t>
            </a:r>
          </a:p>
          <a:p>
            <a:r>
              <a:rPr lang="en-GB" sz="2000" dirty="0"/>
              <a:t/>
            </a:r>
            <a:br>
              <a:rPr lang="en-GB" sz="2000" dirty="0"/>
            </a:br>
            <a:endParaRPr lang="en-US" sz="2000" b="1" cap="none" spc="0" dirty="0">
              <a:ln/>
              <a:solidFill>
                <a:schemeClr val="accent4"/>
              </a:solidFill>
              <a:effectLst/>
            </a:endParaRPr>
          </a:p>
        </p:txBody>
      </p:sp>
    </p:spTree>
    <p:extLst>
      <p:ext uri="{BB962C8B-B14F-4D97-AF65-F5344CB8AC3E}">
        <p14:creationId xmlns:p14="http://schemas.microsoft.com/office/powerpoint/2010/main" val="2077153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5600" y="-161523"/>
            <a:ext cx="14172472"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794190" y="3694896"/>
            <a:ext cx="4920404" cy="3009898"/>
            <a:chOff x="-748454" y="3699195"/>
            <a:chExt cx="4920404"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48454" y="3699195"/>
              <a:ext cx="1733550" cy="3009898"/>
            </a:xfrm>
            <a:prstGeom prst="rect">
              <a:avLst/>
            </a:prstGeom>
          </p:spPr>
        </p:pic>
      </p:grpSp>
      <p:sp>
        <p:nvSpPr>
          <p:cNvPr id="21" name="object 21"/>
          <p:cNvSpPr txBox="1">
            <a:spLocks noGrp="1"/>
          </p:cNvSpPr>
          <p:nvPr>
            <p:ph type="title"/>
          </p:nvPr>
        </p:nvSpPr>
        <p:spPr>
          <a:xfrm>
            <a:off x="-266292" y="231709"/>
            <a:ext cx="9764395" cy="2289986"/>
          </a:xfrm>
          <a:prstGeom prst="rect">
            <a:avLst/>
          </a:prstGeom>
        </p:spPr>
        <p:txBody>
          <a:bodyPr vert="horz" wrap="square" lIns="0" tIns="73279" rIns="0" bIns="0" rtlCol="0">
            <a:spAutoFit/>
          </a:bodyPr>
          <a:lstStyle/>
          <a:p>
            <a:pPr marL="193675">
              <a:lnSpc>
                <a:spcPct val="100000"/>
              </a:lnSpc>
              <a:spcBef>
                <a:spcPts val="105"/>
              </a:spcBef>
            </a:pPr>
            <a:r>
              <a:rPr lang="en-GB" spc="-10" dirty="0" smtClean="0"/>
              <a:t>CLIPBOARD LOGGING</a:t>
            </a:r>
            <a:br>
              <a:rPr lang="en-GB" spc="-10" dirty="0" smtClean="0"/>
            </a:br>
            <a:r>
              <a:rPr lang="en-GB" spc="-10" dirty="0"/>
              <a:t/>
            </a:r>
            <a:br>
              <a:rPr lang="en-GB" spc="-1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Rectangle 24"/>
          <p:cNvSpPr/>
          <p:nvPr/>
        </p:nvSpPr>
        <p:spPr>
          <a:xfrm>
            <a:off x="1782767" y="2032620"/>
            <a:ext cx="7943097" cy="523220"/>
          </a:xfrm>
          <a:prstGeom prst="rect">
            <a:avLst/>
          </a:prstGeom>
          <a:noFill/>
        </p:spPr>
        <p:txBody>
          <a:bodyPr wrap="square" lIns="91440" tIns="45720" rIns="91440" bIns="45720">
            <a:spAutoFit/>
          </a:bodyPr>
          <a:lstStyle/>
          <a:p>
            <a:pPr algn="l"/>
            <a:endParaRPr lang="en-GB" sz="2800" dirty="0" smtClean="0"/>
          </a:p>
        </p:txBody>
      </p:sp>
      <p:sp>
        <p:nvSpPr>
          <p:cNvPr id="24" name="Rectangle 23"/>
          <p:cNvSpPr/>
          <p:nvPr/>
        </p:nvSpPr>
        <p:spPr>
          <a:xfrm>
            <a:off x="362176" y="1903973"/>
            <a:ext cx="184731" cy="2185214"/>
          </a:xfrm>
          <a:prstGeom prst="rect">
            <a:avLst/>
          </a:prstGeom>
          <a:noFill/>
        </p:spPr>
        <p:txBody>
          <a:bodyPr wrap="none" lIns="91440" tIns="45720" rIns="91440" bIns="45720">
            <a:spAutoFit/>
          </a:bodyPr>
          <a:lstStyle/>
          <a:p>
            <a:endParaRPr lang="en-GB" sz="2800" dirty="0"/>
          </a:p>
          <a:p>
            <a:r>
              <a:rPr lang="en-GB" sz="5400" dirty="0" smtClean="0"/>
              <a:t/>
            </a:r>
            <a:br>
              <a:rPr lang="en-GB" sz="5400" dirty="0" smtClean="0"/>
            </a:br>
            <a:endParaRPr lang="en-US" sz="5400" b="0" cap="none" spc="0" dirty="0">
              <a:ln w="0"/>
              <a:gradFill>
                <a:gsLst>
                  <a:gs pos="21000">
                    <a:srgbClr val="53575C"/>
                  </a:gs>
                  <a:gs pos="88000">
                    <a:srgbClr val="C5C7CA"/>
                  </a:gs>
                </a:gsLst>
                <a:lin ang="5400000"/>
              </a:gradFill>
              <a:effectLst/>
            </a:endParaRPr>
          </a:p>
        </p:txBody>
      </p:sp>
      <p:sp>
        <p:nvSpPr>
          <p:cNvPr id="26" name="Rectangle 25"/>
          <p:cNvSpPr/>
          <p:nvPr/>
        </p:nvSpPr>
        <p:spPr>
          <a:xfrm>
            <a:off x="885435" y="1535562"/>
            <a:ext cx="8840429" cy="4401205"/>
          </a:xfrm>
          <a:prstGeom prst="rect">
            <a:avLst/>
          </a:prstGeom>
          <a:noFill/>
        </p:spPr>
        <p:txBody>
          <a:bodyPr wrap="square" lIns="91440" tIns="45720" rIns="91440" bIns="45720">
            <a:spAutoFit/>
          </a:bodyPr>
          <a:lstStyle/>
          <a:p>
            <a:pPr algn="l"/>
            <a:r>
              <a:rPr lang="en-GB" sz="2800" dirty="0" smtClean="0"/>
              <a:t> Anything </a:t>
            </a:r>
            <a:r>
              <a:rPr lang="en-GB" sz="2800" dirty="0"/>
              <a:t>that can be copied to the clipboard is </a:t>
            </a:r>
            <a:r>
              <a:rPr lang="en-GB" sz="2800" dirty="0" smtClean="0"/>
              <a:t>captured.</a:t>
            </a:r>
          </a:p>
          <a:p>
            <a:pPr algn="l"/>
            <a:endParaRPr lang="en-GB" sz="2800" dirty="0" smtClean="0"/>
          </a:p>
          <a:p>
            <a:pPr algn="l"/>
            <a:r>
              <a:rPr lang="en-GB" sz="2800" dirty="0" smtClean="0"/>
              <a:t> The </a:t>
            </a:r>
            <a:r>
              <a:rPr lang="en-GB" sz="2800" b="1" dirty="0" smtClean="0"/>
              <a:t>clipboard</a:t>
            </a:r>
            <a:r>
              <a:rPr lang="en-GB" sz="2800" dirty="0" smtClean="0"/>
              <a:t> is </a:t>
            </a:r>
            <a:r>
              <a:rPr lang="en-GB" sz="2800" dirty="0"/>
              <a:t>a buffer that </a:t>
            </a:r>
            <a:r>
              <a:rPr lang="en-GB" sz="2800" dirty="0" smtClean="0"/>
              <a:t>some </a:t>
            </a:r>
            <a:r>
              <a:rPr lang="en-GB" sz="2800" dirty="0" smtClean="0">
                <a:hlinkClick r:id="rId5"/>
              </a:rPr>
              <a:t>operating </a:t>
            </a:r>
            <a:r>
              <a:rPr lang="en-GB" sz="2800" dirty="0">
                <a:hlinkClick r:id="rId5"/>
              </a:rPr>
              <a:t>systems</a:t>
            </a:r>
            <a:r>
              <a:rPr lang="en-GB" sz="2800" dirty="0"/>
              <a:t> provide </a:t>
            </a:r>
            <a:r>
              <a:rPr lang="en-GB" sz="2800" dirty="0" smtClean="0"/>
              <a:t>for short- term </a:t>
            </a:r>
            <a:r>
              <a:rPr lang="en-GB" sz="2800" dirty="0"/>
              <a:t>storage and transfer within and between application programs. The clipboard is usually temporary and unnamed, and </a:t>
            </a:r>
            <a:r>
              <a:rPr lang="en-GB" sz="2800" dirty="0" smtClean="0"/>
              <a:t>its contents </a:t>
            </a:r>
            <a:r>
              <a:rPr lang="en-GB" sz="2800" dirty="0"/>
              <a:t>reside in the </a:t>
            </a:r>
            <a:r>
              <a:rPr lang="en-GB" sz="2800" dirty="0" smtClean="0"/>
              <a:t>computer's </a:t>
            </a:r>
            <a:r>
              <a:rPr lang="en-GB" sz="2800" dirty="0" smtClean="0">
                <a:hlinkClick r:id="rId6"/>
              </a:rPr>
              <a:t>RAM</a:t>
            </a:r>
            <a:r>
              <a:rPr lang="en-GB" sz="2800" dirty="0"/>
              <a:t>. The clipboard is </a:t>
            </a:r>
            <a:r>
              <a:rPr lang="en-GB" sz="2800" dirty="0" smtClean="0"/>
              <a:t>sometimes called </a:t>
            </a:r>
            <a:r>
              <a:rPr lang="en-GB" sz="2800" dirty="0"/>
              <a:t>the paste buffer.</a:t>
            </a:r>
          </a:p>
          <a:p>
            <a:pPr algn="l"/>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46449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365"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9228" y="3890665"/>
            <a:ext cx="4920404" cy="3009898"/>
            <a:chOff x="-748454" y="3699195"/>
            <a:chExt cx="4920404"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48454" y="3699195"/>
              <a:ext cx="1733550" cy="3009898"/>
            </a:xfrm>
            <a:prstGeom prst="rect">
              <a:avLst/>
            </a:prstGeom>
          </p:spPr>
        </p:pic>
      </p:grpSp>
      <p:sp>
        <p:nvSpPr>
          <p:cNvPr id="21" name="object 21"/>
          <p:cNvSpPr txBox="1">
            <a:spLocks noGrp="1"/>
          </p:cNvSpPr>
          <p:nvPr>
            <p:ph type="title"/>
          </p:nvPr>
        </p:nvSpPr>
        <p:spPr>
          <a:xfrm>
            <a:off x="-235713" y="308368"/>
            <a:ext cx="11116750" cy="812658"/>
          </a:xfrm>
          <a:prstGeom prst="rect">
            <a:avLst/>
          </a:prstGeom>
        </p:spPr>
        <p:txBody>
          <a:bodyPr vert="horz" wrap="square" lIns="0" tIns="73279" rIns="0" bIns="0" rtlCol="0">
            <a:spAutoFit/>
          </a:bodyPr>
          <a:lstStyle/>
          <a:p>
            <a:pPr marL="193675">
              <a:lnSpc>
                <a:spcPct val="100000"/>
              </a:lnSpc>
              <a:spcBef>
                <a:spcPts val="105"/>
              </a:spcBef>
            </a:pPr>
            <a:r>
              <a:rPr lang="en-GB" spc="-10" dirty="0" smtClean="0"/>
              <a:t>SCREEN LOGGING</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23" name="Rectangle 22"/>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Rectangle 24"/>
          <p:cNvSpPr/>
          <p:nvPr/>
        </p:nvSpPr>
        <p:spPr>
          <a:xfrm>
            <a:off x="1782767" y="2032620"/>
            <a:ext cx="7943097" cy="523220"/>
          </a:xfrm>
          <a:prstGeom prst="rect">
            <a:avLst/>
          </a:prstGeom>
          <a:noFill/>
        </p:spPr>
        <p:txBody>
          <a:bodyPr wrap="square" lIns="91440" tIns="45720" rIns="91440" bIns="45720">
            <a:spAutoFit/>
          </a:bodyPr>
          <a:lstStyle/>
          <a:p>
            <a:pPr algn="l"/>
            <a:endParaRPr lang="en-GB" sz="2800" dirty="0" smtClean="0"/>
          </a:p>
        </p:txBody>
      </p:sp>
      <p:sp>
        <p:nvSpPr>
          <p:cNvPr id="24" name="Rectangle 23"/>
          <p:cNvSpPr/>
          <p:nvPr/>
        </p:nvSpPr>
        <p:spPr>
          <a:xfrm>
            <a:off x="362176" y="1903973"/>
            <a:ext cx="184731" cy="2185214"/>
          </a:xfrm>
          <a:prstGeom prst="rect">
            <a:avLst/>
          </a:prstGeom>
          <a:noFill/>
        </p:spPr>
        <p:txBody>
          <a:bodyPr wrap="none" lIns="91440" tIns="45720" rIns="91440" bIns="45720">
            <a:spAutoFit/>
          </a:bodyPr>
          <a:lstStyle/>
          <a:p>
            <a:endParaRPr lang="en-GB" sz="2800" dirty="0"/>
          </a:p>
          <a:p>
            <a:r>
              <a:rPr lang="en-GB" sz="5400" dirty="0" smtClean="0"/>
              <a:t/>
            </a:r>
            <a:br>
              <a:rPr lang="en-GB" sz="5400" dirty="0" smtClean="0"/>
            </a:br>
            <a:endParaRPr lang="en-US" sz="5400" b="0" cap="none" spc="0" dirty="0">
              <a:ln w="0"/>
              <a:gradFill>
                <a:gsLst>
                  <a:gs pos="21000">
                    <a:srgbClr val="53575C"/>
                  </a:gs>
                  <a:gs pos="88000">
                    <a:srgbClr val="C5C7CA"/>
                  </a:gs>
                </a:gsLst>
                <a:lin ang="5400000"/>
              </a:gradFill>
              <a:effectLst/>
            </a:endParaRPr>
          </a:p>
        </p:txBody>
      </p:sp>
      <p:sp>
        <p:nvSpPr>
          <p:cNvPr id="26" name="Rectangle 25"/>
          <p:cNvSpPr/>
          <p:nvPr/>
        </p:nvSpPr>
        <p:spPr>
          <a:xfrm>
            <a:off x="1436494" y="1194145"/>
            <a:ext cx="9129422" cy="3508653"/>
          </a:xfrm>
          <a:prstGeom prst="rect">
            <a:avLst/>
          </a:prstGeom>
          <a:noFill/>
        </p:spPr>
        <p:txBody>
          <a:bodyPr wrap="none" lIns="91440" tIns="45720" rIns="91440" bIns="45720">
            <a:spAutoFit/>
          </a:bodyPr>
          <a:lstStyle/>
          <a:p>
            <a:r>
              <a:rPr lang="en-GB" sz="2800" dirty="0" smtClean="0"/>
              <a:t>Randomly </a:t>
            </a:r>
            <a:r>
              <a:rPr lang="en-GB" sz="2800" dirty="0"/>
              <a:t>timed screenshots of your </a:t>
            </a:r>
            <a:r>
              <a:rPr lang="en-GB" sz="2800" dirty="0" smtClean="0"/>
              <a:t>computer</a:t>
            </a:r>
          </a:p>
          <a:p>
            <a:r>
              <a:rPr lang="en-GB" sz="2800" dirty="0"/>
              <a:t> </a:t>
            </a:r>
            <a:r>
              <a:rPr lang="en-GB" sz="2800" dirty="0" smtClean="0"/>
              <a:t>  </a:t>
            </a:r>
            <a:r>
              <a:rPr lang="en-GB" sz="2800" dirty="0"/>
              <a:t>screen are logged</a:t>
            </a:r>
            <a:r>
              <a:rPr lang="en-GB" sz="2800" dirty="0" smtClean="0"/>
              <a:t>.</a:t>
            </a:r>
          </a:p>
          <a:p>
            <a:endParaRPr lang="en-GB" sz="2800" dirty="0"/>
          </a:p>
          <a:p>
            <a:r>
              <a:rPr lang="en-GB" sz="2800" dirty="0" smtClean="0"/>
              <a:t>Python </a:t>
            </a:r>
            <a:r>
              <a:rPr lang="en-GB" sz="2800" dirty="0"/>
              <a:t>3 </a:t>
            </a:r>
            <a:r>
              <a:rPr lang="en-GB" sz="2800" dirty="0" smtClean="0"/>
              <a:t>library </a:t>
            </a:r>
            <a:r>
              <a:rPr lang="en-GB" sz="2800" b="1" dirty="0" err="1" smtClean="0"/>
              <a:t>pyautogui</a:t>
            </a:r>
            <a:r>
              <a:rPr lang="en-GB" sz="2800" dirty="0" smtClean="0"/>
              <a:t> is used.</a:t>
            </a:r>
          </a:p>
          <a:p>
            <a:endParaRPr lang="en-GB" sz="2800" dirty="0"/>
          </a:p>
          <a:p>
            <a:r>
              <a:rPr lang="en-GB" sz="2800" dirty="0" smtClean="0"/>
              <a:t>Time </a:t>
            </a:r>
            <a:r>
              <a:rPr lang="en-GB" sz="2800" dirty="0"/>
              <a:t>of taking the screen shots can be set accordingly</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80670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830</Words>
  <Application>Microsoft Office PowerPoint</Application>
  <PresentationFormat>Widescreen</PresentationFormat>
  <Paragraphs>155</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Trebuchet MS</vt:lpstr>
      <vt:lpstr>Office Theme</vt:lpstr>
      <vt:lpstr>PowerPoint Presentation</vt:lpstr>
      <vt:lpstr>PROJECT TITLE</vt:lpstr>
      <vt:lpstr>AGENDA</vt:lpstr>
      <vt:lpstr>DEFINITION OF KEYLOGGERS?</vt:lpstr>
      <vt:lpstr>TYPES OF KEYLOGGERS</vt:lpstr>
      <vt:lpstr>HARDWARE KEYLOGGER</vt:lpstr>
      <vt:lpstr>SOFTWARE KEYLOGGER</vt:lpstr>
      <vt:lpstr>CLIPBOARD LOGGING  </vt:lpstr>
      <vt:lpstr>SCREEN LOGGING</vt:lpstr>
      <vt:lpstr>DAILY REPORT FOR THE ADMIN:        The Keylogger will be capable of maintaining daily report    of the activities done on the PC, which includes images and text file.                                                                                                                                                                                                          The daily report will be mailed to the PC owner on his/here mail.       The timing of the email and the email address can be  changed  later in the settings    </vt:lpstr>
      <vt:lpstr>KEYBOARD MONITORING:</vt:lpstr>
      <vt:lpstr>PROBLEM STATEMENT</vt:lpstr>
      <vt:lpstr>PROJECT OVERVIEW</vt:lpstr>
      <vt:lpstr>WHO ARE THE END USERS?</vt:lpstr>
      <vt:lpstr>YOUR SOLUTION AND ITS VALUE PROPOSITION</vt:lpstr>
      <vt:lpstr>THE WOW IN YOUR SOLUTION</vt:lpstr>
      <vt:lpstr>CONCLUSION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user64</dc:creator>
  <cp:lastModifiedBy>user64</cp:lastModifiedBy>
  <cp:revision>18</cp:revision>
  <dcterms:created xsi:type="dcterms:W3CDTF">2024-03-29T07:22:27Z</dcterms:created>
  <dcterms:modified xsi:type="dcterms:W3CDTF">2024-04-01T09:51:42Z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