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168908" y="1500710"/>
            <a:ext cx="9854184" cy="1345517"/>
          </a:xfrm>
        </p:spPr>
        <p:txBody>
          <a:bodyPr>
            <a:normAutofit/>
          </a:bodyPr>
          <a:lstStyle/>
          <a:p>
            <a:pPr algn="ctr"/>
            <a:r>
              <a:rPr lang="en-US" dirty="0"/>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89252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93976" y="4334256"/>
            <a:ext cx="868369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60000"/>
                    <a:lumOff val="40000"/>
                  </a:schemeClr>
                </a:solidFill>
                <a:latin typeface="Arial"/>
                <a:cs typeface="Arial"/>
              </a:rPr>
              <a:t>Karan </a:t>
            </a:r>
            <a:r>
              <a:rPr lang="en-US" sz="2000" b="1" dirty="0" err="1">
                <a:solidFill>
                  <a:schemeClr val="accent1">
                    <a:lumMod val="60000"/>
                    <a:lumOff val="40000"/>
                  </a:schemeClr>
                </a:solidFill>
                <a:latin typeface="Arial"/>
                <a:cs typeface="Arial"/>
              </a:rPr>
              <a:t>Dhondiba</a:t>
            </a:r>
            <a:r>
              <a:rPr lang="en-US" sz="2000" b="1" dirty="0">
                <a:solidFill>
                  <a:schemeClr val="accent1">
                    <a:lumMod val="60000"/>
                    <a:lumOff val="40000"/>
                  </a:schemeClr>
                </a:solidFill>
                <a:latin typeface="Arial"/>
                <a:cs typeface="Arial"/>
              </a:rPr>
              <a:t> Koli</a:t>
            </a:r>
          </a:p>
          <a:p>
            <a:r>
              <a:rPr lang="en-US" sz="2000" b="1" dirty="0">
                <a:solidFill>
                  <a:schemeClr val="accent1">
                    <a:lumMod val="75000"/>
                  </a:schemeClr>
                </a:solidFill>
                <a:latin typeface="Arial"/>
                <a:cs typeface="Arial"/>
              </a:rPr>
              <a:t>College Name &amp; Department : </a:t>
            </a:r>
            <a:r>
              <a:rPr lang="en-US" sz="2000" b="1" dirty="0">
                <a:solidFill>
                  <a:schemeClr val="accent1">
                    <a:lumMod val="60000"/>
                    <a:lumOff val="40000"/>
                  </a:schemeClr>
                </a:solidFill>
                <a:latin typeface="Arial"/>
                <a:cs typeface="Arial"/>
              </a:rPr>
              <a:t>G H </a:t>
            </a:r>
            <a:r>
              <a:rPr lang="en-US" sz="2000" b="1" dirty="0" err="1">
                <a:solidFill>
                  <a:schemeClr val="accent1">
                    <a:lumMod val="60000"/>
                    <a:lumOff val="40000"/>
                  </a:schemeClr>
                </a:solidFill>
                <a:latin typeface="Arial"/>
                <a:cs typeface="Arial"/>
              </a:rPr>
              <a:t>Raisoni</a:t>
            </a:r>
            <a:r>
              <a:rPr lang="en-US" sz="2000" b="1" dirty="0">
                <a:solidFill>
                  <a:schemeClr val="accent1">
                    <a:lumMod val="60000"/>
                    <a:lumOff val="40000"/>
                  </a:schemeClr>
                </a:solidFill>
                <a:latin typeface="Arial"/>
                <a:cs typeface="Arial"/>
              </a:rPr>
              <a:t> College Of Engineering and Management Pune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9F15A049-1921-45F9-CFDC-A7AB95D53EFF}"/>
              </a:ext>
            </a:extLst>
          </p:cNvPr>
          <p:cNvSpPr>
            <a:spLocks noGrp="1" noChangeArrowheads="1"/>
          </p:cNvSpPr>
          <p:nvPr>
            <p:ph idx="1"/>
          </p:nvPr>
        </p:nvSpPr>
        <p:spPr bwMode="auto">
          <a:xfrm>
            <a:off x="535670" y="1262060"/>
            <a:ext cx="9423402" cy="2166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Hiding data in </a:t>
            </a:r>
            <a:r>
              <a:rPr kumimoji="0" lang="en-US" altLang="en-US" sz="2800" b="1" i="0" u="none" strike="noStrike" cap="none" normalizeH="0" baseline="0" dirty="0">
                <a:ln>
                  <a:noFill/>
                </a:ln>
                <a:solidFill>
                  <a:schemeClr val="tx1"/>
                </a:solidFill>
                <a:effectLst/>
                <a:latin typeface="Arial" panose="020B0604020202020204" pitchFamily="34" charset="0"/>
              </a:rPr>
              <a:t>videos or audio</a:t>
            </a:r>
            <a:r>
              <a:rPr kumimoji="0" lang="en-US" altLang="en-US" sz="2800" b="0" i="0" u="none" strike="noStrike" cap="none" normalizeH="0" baseline="0" dirty="0">
                <a:ln>
                  <a:noFill/>
                </a:ln>
                <a:solidFill>
                  <a:schemeClr val="tx1"/>
                </a:solidFill>
                <a:effectLst/>
                <a:latin typeface="Arial" panose="020B0604020202020204" pitchFamily="34" charset="0"/>
              </a:rPr>
              <a:t> instead of just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Making the hidden data </a:t>
            </a:r>
            <a:r>
              <a:rPr kumimoji="0" lang="en-US" altLang="en-US" sz="2800" b="1" i="0" u="none" strike="noStrike" cap="none" normalizeH="0" baseline="0" dirty="0">
                <a:ln>
                  <a:noFill/>
                </a:ln>
                <a:solidFill>
                  <a:schemeClr val="tx1"/>
                </a:solidFill>
                <a:effectLst/>
                <a:latin typeface="Arial" panose="020B0604020202020204" pitchFamily="34" charset="0"/>
              </a:rPr>
              <a:t>more secure</a:t>
            </a:r>
            <a:r>
              <a:rPr kumimoji="0" lang="en-US" altLang="en-US" sz="2800" b="0" i="0" u="none" strike="noStrike" cap="none" normalizeH="0" baseline="0" dirty="0">
                <a:ln>
                  <a:noFill/>
                </a:ln>
                <a:solidFill>
                  <a:schemeClr val="tx1"/>
                </a:solidFill>
                <a:effectLst/>
                <a:latin typeface="Arial" panose="020B0604020202020204" pitchFamily="34" charset="0"/>
              </a:rPr>
              <a:t> against detection.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Using </a:t>
            </a:r>
            <a:r>
              <a:rPr kumimoji="0" lang="en-US" altLang="en-US" sz="2800" b="1" i="0" u="none" strike="noStrike" cap="none" normalizeH="0" baseline="0" dirty="0">
                <a:ln>
                  <a:noFill/>
                </a:ln>
                <a:solidFill>
                  <a:schemeClr val="tx1"/>
                </a:solidFill>
                <a:effectLst/>
                <a:latin typeface="Arial" panose="020B0604020202020204" pitchFamily="34" charset="0"/>
              </a:rPr>
              <a:t>AI</a:t>
            </a:r>
            <a:r>
              <a:rPr kumimoji="0" lang="en-US" altLang="en-US" sz="2800" b="0" i="0" u="none" strike="noStrike" cap="none" normalizeH="0" baseline="0" dirty="0">
                <a:ln>
                  <a:noFill/>
                </a:ln>
                <a:solidFill>
                  <a:schemeClr val="tx1"/>
                </a:solidFill>
                <a:effectLst/>
                <a:latin typeface="Arial" panose="020B0604020202020204" pitchFamily="34" charset="0"/>
              </a:rPr>
              <a:t> to improve data hiding techniques.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07267" y="702156"/>
            <a:ext cx="11029615" cy="4673324"/>
          </a:xfrm>
        </p:spPr>
        <p:txBody>
          <a:bodyPr>
            <a:normAutofit/>
          </a:bodyPr>
          <a:lstStyle/>
          <a:p>
            <a:pPr marL="0" indent="0">
              <a:buNone/>
            </a:pPr>
            <a:r>
              <a:rPr lang="en-US" sz="3200" dirty="0"/>
              <a:t>Keeping sensitive information safe is a big challenge today. Regular encryption methods can attract attention, but steganography hides data inside images, making it nearly invisible. This project focuses on securely hiding text in images while keeping the image looking the same.</a:t>
            </a:r>
            <a:endParaRPr lang="en-IN" sz="3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AD2DB0F4-1389-1908-5959-1CE534769D17}"/>
              </a:ext>
            </a:extLst>
          </p:cNvPr>
          <p:cNvSpPr>
            <a:spLocks noGrp="1" noChangeArrowheads="1"/>
          </p:cNvSpPr>
          <p:nvPr>
            <p:ph idx="1"/>
          </p:nvPr>
        </p:nvSpPr>
        <p:spPr bwMode="auto">
          <a:xfrm>
            <a:off x="658368" y="1564760"/>
            <a:ext cx="1241755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2800" b="0" i="0" u="none" strike="noStrike" cap="none" normalizeH="0" baseline="0" dirty="0">
                <a:ln>
                  <a:noFill/>
                </a:ln>
                <a:solidFill>
                  <a:schemeClr val="tx1"/>
                </a:solidFill>
                <a:effectLst/>
                <a:latin typeface="Arial" panose="020B0604020202020204" pitchFamily="34" charset="0"/>
              </a:rPr>
              <a:t> Python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Libraries: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Pillow (PIL)</a:t>
            </a:r>
            <a:r>
              <a:rPr kumimoji="0" lang="en-US" altLang="en-US" sz="2800" b="0" i="0" u="none" strike="noStrike" cap="none" normalizeH="0" baseline="0" dirty="0">
                <a:ln>
                  <a:noFill/>
                </a:ln>
                <a:solidFill>
                  <a:schemeClr val="tx1"/>
                </a:solidFill>
                <a:effectLst/>
                <a:latin typeface="Arial" panose="020B0604020202020204" pitchFamily="34" charset="0"/>
              </a:rPr>
              <a:t> → For image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NumPy</a:t>
            </a:r>
            <a:r>
              <a:rPr kumimoji="0" lang="en-US" altLang="en-US" sz="2800" b="0" i="0" u="none" strike="noStrike" cap="none" normalizeH="0" baseline="0" dirty="0">
                <a:ln>
                  <a:noFill/>
                </a:ln>
                <a:solidFill>
                  <a:schemeClr val="tx1"/>
                </a:solidFill>
                <a:effectLst/>
                <a:latin typeface="Arial" panose="020B0604020202020204" pitchFamily="34" charset="0"/>
              </a:rPr>
              <a:t> → For handling image pixel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Algorithm:</a:t>
            </a:r>
            <a:r>
              <a:rPr kumimoji="0" lang="en-US" altLang="en-US" sz="2800" b="0" i="0" u="none" strike="noStrike" cap="none" normalizeH="0" baseline="0" dirty="0">
                <a:ln>
                  <a:noFill/>
                </a:ln>
                <a:solidFill>
                  <a:schemeClr val="tx1"/>
                </a:solidFill>
                <a:effectLst/>
                <a:latin typeface="Arial" panose="020B0604020202020204" pitchFamily="34" charset="0"/>
              </a:rPr>
              <a:t> Least Significant Bit (LSB) Steganography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Platform:</a:t>
            </a:r>
            <a:r>
              <a:rPr kumimoji="0" lang="en-US" altLang="en-US" sz="2800" b="0" i="0" u="none" strike="noStrike" cap="none" normalizeH="0" baseline="0" dirty="0">
                <a:ln>
                  <a:noFill/>
                </a:ln>
                <a:solidFill>
                  <a:schemeClr val="tx1"/>
                </a:solidFill>
                <a:effectLst/>
                <a:latin typeface="Arial" panose="020B0604020202020204" pitchFamily="34" charset="0"/>
              </a:rPr>
              <a:t> Works on </a:t>
            </a:r>
            <a:r>
              <a:rPr kumimoji="0" lang="en-US" altLang="en-US" sz="2800" b="1" i="0" u="none" strike="noStrike" cap="none" normalizeH="0" baseline="0" dirty="0">
                <a:ln>
                  <a:noFill/>
                </a:ln>
                <a:solidFill>
                  <a:schemeClr val="tx1"/>
                </a:solidFill>
                <a:effectLst/>
                <a:latin typeface="Arial" panose="020B0604020202020204" pitchFamily="34" charset="0"/>
              </a:rPr>
              <a:t>Windows, Linux, and macOS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Development Environment:</a:t>
            </a:r>
            <a:r>
              <a:rPr kumimoji="0" lang="en-US" altLang="en-US" sz="2800" b="0" i="0" u="none" strike="noStrike" cap="none" normalizeH="0" baseline="0" dirty="0">
                <a:ln>
                  <a:noFill/>
                </a:ln>
                <a:solidFill>
                  <a:schemeClr val="tx1"/>
                </a:solidFill>
                <a:effectLst/>
                <a:latin typeface="Arial" panose="020B0604020202020204" pitchFamily="34" charset="0"/>
              </a:rPr>
              <a:t> VS Code / </a:t>
            </a:r>
            <a:r>
              <a:rPr kumimoji="0" lang="en-US" altLang="en-US" sz="2800" b="0" i="0" u="none" strike="noStrike" cap="none" normalizeH="0" baseline="0" dirty="0" err="1">
                <a:ln>
                  <a:noFill/>
                </a:ln>
                <a:solidFill>
                  <a:schemeClr val="tx1"/>
                </a:solidFill>
                <a:effectLst/>
                <a:latin typeface="Arial" panose="020B0604020202020204" pitchFamily="34" charset="0"/>
              </a:rPr>
              <a:t>Jupyter</a:t>
            </a:r>
            <a:r>
              <a:rPr kumimoji="0" lang="en-US" altLang="en-US" sz="2800" b="0" i="0" u="none" strike="noStrike" cap="none" normalizeH="0" baseline="0" dirty="0">
                <a:ln>
                  <a:noFill/>
                </a:ln>
                <a:solidFill>
                  <a:schemeClr val="tx1"/>
                </a:solidFill>
                <a:effectLst/>
                <a:latin typeface="Arial" panose="020B0604020202020204" pitchFamily="34" charset="0"/>
              </a:rPr>
              <a:t> Notebook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873A567A-C4FC-7D9C-8182-F49A8B4DE48C}"/>
              </a:ext>
            </a:extLst>
          </p:cNvPr>
          <p:cNvSpPr>
            <a:spLocks noGrp="1" noChangeArrowheads="1"/>
          </p:cNvSpPr>
          <p:nvPr>
            <p:ph idx="1"/>
          </p:nvPr>
        </p:nvSpPr>
        <p:spPr bwMode="auto">
          <a:xfrm>
            <a:off x="301752" y="1660207"/>
            <a:ext cx="12058005"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Hides messages inside images without making them look different.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Uses </a:t>
            </a:r>
            <a:r>
              <a:rPr kumimoji="0" lang="en-US" altLang="en-US" sz="2800" b="1" i="0" u="none" strike="noStrike" cap="none" normalizeH="0" baseline="0" dirty="0">
                <a:ln>
                  <a:noFill/>
                </a:ln>
                <a:solidFill>
                  <a:schemeClr val="tx1"/>
                </a:solidFill>
                <a:effectLst/>
                <a:latin typeface="Arial" panose="020B0604020202020204" pitchFamily="34" charset="0"/>
              </a:rPr>
              <a:t>Least Significant Bit (LSB) technique</a:t>
            </a:r>
            <a:r>
              <a:rPr kumimoji="0" lang="en-US" altLang="en-US" sz="2800" b="0" i="0" u="none" strike="noStrike" cap="none" normalizeH="0" baseline="0" dirty="0">
                <a:ln>
                  <a:noFill/>
                </a:ln>
                <a:solidFill>
                  <a:schemeClr val="tx1"/>
                </a:solidFill>
                <a:effectLst/>
                <a:latin typeface="Arial" panose="020B0604020202020204" pitchFamily="34" charset="0"/>
              </a:rPr>
              <a:t> for efficient data hiding.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Adds </a:t>
            </a:r>
            <a:r>
              <a:rPr kumimoji="0" lang="en-US" altLang="en-US" sz="2800" b="1" i="0" u="none" strike="noStrike" cap="none" normalizeH="0" baseline="0" dirty="0">
                <a:ln>
                  <a:noFill/>
                </a:ln>
                <a:solidFill>
                  <a:schemeClr val="tx1"/>
                </a:solidFill>
                <a:effectLst/>
                <a:latin typeface="Arial" panose="020B0604020202020204" pitchFamily="34" charset="0"/>
              </a:rPr>
              <a:t>encryption</a:t>
            </a:r>
            <a:r>
              <a:rPr kumimoji="0" lang="en-US" altLang="en-US" sz="2800" b="0" i="0" u="none" strike="noStrike" cap="none" normalizeH="0" baseline="0" dirty="0">
                <a:ln>
                  <a:noFill/>
                </a:ln>
                <a:solidFill>
                  <a:schemeClr val="tx1"/>
                </a:solidFill>
                <a:effectLst/>
                <a:latin typeface="Arial" panose="020B0604020202020204" pitchFamily="34" charset="0"/>
              </a:rPr>
              <a:t> before hiding the text for extra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Simple </a:t>
            </a:r>
            <a:r>
              <a:rPr kumimoji="0" lang="en-US" altLang="en-US" sz="2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800" b="0" i="0" u="none" strike="noStrike" cap="none" normalizeH="0" baseline="0" dirty="0">
                <a:ln>
                  <a:noFill/>
                </a:ln>
                <a:solidFill>
                  <a:schemeClr val="tx1"/>
                </a:solidFill>
                <a:effectLst/>
                <a:latin typeface="Arial" panose="020B0604020202020204" pitchFamily="34" charset="0"/>
              </a:rPr>
              <a:t> to encode and decode messages easily.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sz="3200" dirty="0"/>
              <a:t>People who want to send secret messages securely.</a:t>
            </a:r>
          </a:p>
          <a:p>
            <a:pPr>
              <a:buFont typeface="Arial" panose="020B0604020202020204" pitchFamily="34" charset="0"/>
              <a:buChar char="•"/>
            </a:pPr>
            <a:r>
              <a:rPr lang="en-US" sz="3200" dirty="0"/>
              <a:t>Cybersecurity professionals.</a:t>
            </a:r>
          </a:p>
          <a:p>
            <a:pPr>
              <a:buFont typeface="Arial" panose="020B0604020202020204" pitchFamily="34" charset="0"/>
              <a:buChar char="•"/>
            </a:pPr>
            <a:r>
              <a:rPr lang="en-US" sz="3200" dirty="0"/>
              <a:t>Journalists and activists who need privacy.</a:t>
            </a:r>
          </a:p>
          <a:p>
            <a:pPr>
              <a:buFont typeface="Arial" panose="020B0604020202020204" pitchFamily="34" charset="0"/>
              <a:buChar char="•"/>
            </a:pPr>
            <a:r>
              <a:rPr lang="en-US" sz="3200" dirty="0"/>
              <a:t>Government agencies for secure communication.</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7DFEA0A1-1EDF-F126-803E-A78F7422C7EB}"/>
              </a:ext>
            </a:extLst>
          </p:cNvPr>
          <p:cNvPicPr>
            <a:picLocks noGrp="1" noChangeAspect="1"/>
          </p:cNvPicPr>
          <p:nvPr>
            <p:ph idx="1"/>
          </p:nvPr>
        </p:nvPicPr>
        <p:blipFill>
          <a:blip r:embed="rId2"/>
          <a:stretch>
            <a:fillRect/>
          </a:stretch>
        </p:blipFill>
        <p:spPr>
          <a:xfrm>
            <a:off x="1440728" y="1405752"/>
            <a:ext cx="4361687" cy="2453449"/>
          </a:xfrm>
        </p:spPr>
      </p:pic>
      <p:pic>
        <p:nvPicPr>
          <p:cNvPr id="15" name="Picture 14">
            <a:extLst>
              <a:ext uri="{FF2B5EF4-FFF2-40B4-BE49-F238E27FC236}">
                <a16:creationId xmlns:a16="http://schemas.microsoft.com/office/drawing/2014/main" id="{A1AEADD6-B703-346A-E439-AB50C2EFBC61}"/>
              </a:ext>
            </a:extLst>
          </p:cNvPr>
          <p:cNvPicPr>
            <a:picLocks noChangeAspect="1"/>
          </p:cNvPicPr>
          <p:nvPr/>
        </p:nvPicPr>
        <p:blipFill>
          <a:blip r:embed="rId3"/>
          <a:stretch>
            <a:fillRect/>
          </a:stretch>
        </p:blipFill>
        <p:spPr>
          <a:xfrm>
            <a:off x="7031736" y="1405752"/>
            <a:ext cx="4361688" cy="2453450"/>
          </a:xfrm>
          <a:prstGeom prst="rect">
            <a:avLst/>
          </a:prstGeom>
        </p:spPr>
      </p:pic>
      <p:pic>
        <p:nvPicPr>
          <p:cNvPr id="17" name="Picture 16">
            <a:extLst>
              <a:ext uri="{FF2B5EF4-FFF2-40B4-BE49-F238E27FC236}">
                <a16:creationId xmlns:a16="http://schemas.microsoft.com/office/drawing/2014/main" id="{C154F0A6-59BE-F68B-7A8A-A406F9B0A587}"/>
              </a:ext>
            </a:extLst>
          </p:cNvPr>
          <p:cNvPicPr>
            <a:picLocks noChangeAspect="1"/>
          </p:cNvPicPr>
          <p:nvPr/>
        </p:nvPicPr>
        <p:blipFill>
          <a:blip r:embed="rId4"/>
          <a:stretch>
            <a:fillRect/>
          </a:stretch>
        </p:blipFill>
        <p:spPr>
          <a:xfrm>
            <a:off x="3860292" y="4194661"/>
            <a:ext cx="4471416" cy="2515172"/>
          </a:xfrm>
          <a:prstGeom prst="rect">
            <a:avLst/>
          </a:prstGeom>
        </p:spPr>
      </p:pic>
      <p:sp>
        <p:nvSpPr>
          <p:cNvPr id="19" name="TextBox 18">
            <a:extLst>
              <a:ext uri="{FF2B5EF4-FFF2-40B4-BE49-F238E27FC236}">
                <a16:creationId xmlns:a16="http://schemas.microsoft.com/office/drawing/2014/main" id="{7F8116FC-EAB6-67DA-4F89-A6C4DFDEC229}"/>
              </a:ext>
            </a:extLst>
          </p:cNvPr>
          <p:cNvSpPr txBox="1"/>
          <p:nvPr/>
        </p:nvSpPr>
        <p:spPr>
          <a:xfrm>
            <a:off x="338876" y="2344224"/>
            <a:ext cx="2203704" cy="369332"/>
          </a:xfrm>
          <a:prstGeom prst="rect">
            <a:avLst/>
          </a:prstGeom>
          <a:noFill/>
        </p:spPr>
        <p:txBody>
          <a:bodyPr wrap="square" rtlCol="0">
            <a:spAutoFit/>
          </a:bodyPr>
          <a:lstStyle/>
          <a:p>
            <a:r>
              <a:rPr lang="en-US" dirty="0"/>
              <a:t>Encode:</a:t>
            </a:r>
            <a:endParaRPr lang="en-IN" dirty="0"/>
          </a:p>
        </p:txBody>
      </p:sp>
      <p:sp>
        <p:nvSpPr>
          <p:cNvPr id="21" name="TextBox 20">
            <a:extLst>
              <a:ext uri="{FF2B5EF4-FFF2-40B4-BE49-F238E27FC236}">
                <a16:creationId xmlns:a16="http://schemas.microsoft.com/office/drawing/2014/main" id="{4604D584-5655-12CE-0ABB-C962151745E0}"/>
              </a:ext>
            </a:extLst>
          </p:cNvPr>
          <p:cNvSpPr txBox="1"/>
          <p:nvPr/>
        </p:nvSpPr>
        <p:spPr>
          <a:xfrm>
            <a:off x="2650783" y="5267581"/>
            <a:ext cx="1941576" cy="369332"/>
          </a:xfrm>
          <a:prstGeom prst="rect">
            <a:avLst/>
          </a:prstGeom>
          <a:noFill/>
        </p:spPr>
        <p:txBody>
          <a:bodyPr wrap="square" rtlCol="0">
            <a:spAutoFit/>
          </a:bodyPr>
          <a:lstStyle/>
          <a:p>
            <a:r>
              <a:rPr lang="en-US" dirty="0"/>
              <a:t>Decode:</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826538"/>
            <a:ext cx="11029615" cy="4673324"/>
          </a:xfrm>
        </p:spPr>
        <p:txBody>
          <a:bodyPr>
            <a:normAutofit/>
          </a:bodyPr>
          <a:lstStyle/>
          <a:p>
            <a:pPr marL="0" indent="0">
              <a:buNone/>
            </a:pPr>
            <a:r>
              <a:rPr lang="en-US" sz="3200" dirty="0"/>
              <a:t>This project provides a smart way to send secret messages by hiding them inside images. Since the image looks normal, no one will suspect it contains hidden information. By combining </a:t>
            </a:r>
            <a:r>
              <a:rPr lang="en-US" sz="3200" b="1" dirty="0"/>
              <a:t>encryption with steganography</a:t>
            </a:r>
            <a:r>
              <a:rPr lang="en-US" sz="3200" dirty="0"/>
              <a:t>, it adds an extra layer of security.</a:t>
            </a:r>
            <a:endParaRPr lang="en-IN" sz="32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232452"/>
            <a:ext cx="8373831" cy="3652774"/>
          </a:xfrm>
        </p:spPr>
        <p:txBody>
          <a:bodyPr>
            <a:normAutofit/>
          </a:bodyPr>
          <a:lstStyle/>
          <a:p>
            <a:r>
              <a:rPr lang="en-IN" sz="2000" dirty="0"/>
              <a:t>https://github.com/Karankoli17/Steganography-Project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316</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Karan Koli</cp:lastModifiedBy>
  <cp:revision>26</cp:revision>
  <dcterms:created xsi:type="dcterms:W3CDTF">2021-05-26T16:50:10Z</dcterms:created>
  <dcterms:modified xsi:type="dcterms:W3CDTF">2025-02-22T08:11:09Z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