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La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avenPro-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10c030a3b_0_5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10c030a3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10c030a3b_0_5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10c030a3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10c030a3b_0_5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10c030a3b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10c030a3b_0_5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10c030a3b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10c030a3b_0_5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10c030a3b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10c030a3b_0_5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10c030a3b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10c030a3b_0_5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10c030a3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10c030a3b_0_5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10c030a3b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10c030a3b_0_5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10c030a3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10c030a3b_0_5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10c030a3b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8117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Manhole health </a:t>
            </a:r>
            <a:r>
              <a:rPr lang="en"/>
              <a:t>monitoring</a:t>
            </a:r>
            <a:r>
              <a:rPr lang="en"/>
              <a:t> system</a:t>
            </a:r>
            <a:endParaRPr/>
          </a:p>
        </p:txBody>
      </p:sp>
      <p:sp>
        <p:nvSpPr>
          <p:cNvPr id="278" name="Google Shape;278;p13"/>
          <p:cNvSpPr txBox="1"/>
          <p:nvPr>
            <p:ph idx="1" type="subTitle"/>
          </p:nvPr>
        </p:nvSpPr>
        <p:spPr>
          <a:xfrm>
            <a:off x="824000" y="3596300"/>
            <a:ext cx="4811700" cy="1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name - Igniters</a:t>
            </a:r>
            <a:endParaRPr/>
          </a:p>
          <a:p>
            <a:pPr indent="0" lvl="0" marL="0" rtl="0" algn="l">
              <a:spcBef>
                <a:spcPts val="0"/>
              </a:spcBef>
              <a:spcAft>
                <a:spcPts val="0"/>
              </a:spcAft>
              <a:buNone/>
            </a:pPr>
            <a:r>
              <a:rPr lang="en"/>
              <a:t>Team members - Karan Rathore , Pooja Kanojia</a:t>
            </a:r>
            <a:endParaRPr/>
          </a:p>
          <a:p>
            <a:pPr indent="0" lvl="0" marL="0" rtl="0" algn="l">
              <a:spcBef>
                <a:spcPts val="0"/>
              </a:spcBef>
              <a:spcAft>
                <a:spcPts val="0"/>
              </a:spcAft>
              <a:buNone/>
            </a:pPr>
            <a:r>
              <a:rPr lang="en"/>
              <a:t>Track - Open Innovation challenge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207000" y="602750"/>
            <a:ext cx="8609400" cy="8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Web dashboard</a:t>
            </a:r>
            <a:r>
              <a:rPr lang="en"/>
              <a:t> -</a:t>
            </a:r>
            <a:endParaRPr b="0"/>
          </a:p>
        </p:txBody>
      </p:sp>
      <p:pic>
        <p:nvPicPr>
          <p:cNvPr id="329" name="Google Shape;329;p22"/>
          <p:cNvPicPr preferRelativeResize="0"/>
          <p:nvPr/>
        </p:nvPicPr>
        <p:blipFill rotWithShape="1">
          <a:blip r:embed="rId3">
            <a:alphaModFix/>
          </a:blip>
          <a:srcRect b="0" l="0" r="2600" t="0"/>
          <a:stretch/>
        </p:blipFill>
        <p:spPr>
          <a:xfrm>
            <a:off x="152400" y="1446350"/>
            <a:ext cx="8609399" cy="2611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type="title"/>
          </p:nvPr>
        </p:nvSpPr>
        <p:spPr>
          <a:xfrm>
            <a:off x="207000" y="602750"/>
            <a:ext cx="8609400" cy="8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Web dashboard</a:t>
            </a:r>
            <a:r>
              <a:rPr lang="en"/>
              <a:t> -</a:t>
            </a:r>
            <a:endParaRPr b="0"/>
          </a:p>
        </p:txBody>
      </p:sp>
      <p:pic>
        <p:nvPicPr>
          <p:cNvPr id="335" name="Google Shape;335;p23"/>
          <p:cNvPicPr preferRelativeResize="0"/>
          <p:nvPr/>
        </p:nvPicPr>
        <p:blipFill>
          <a:blip r:embed="rId3">
            <a:alphaModFix/>
          </a:blip>
          <a:stretch>
            <a:fillRect/>
          </a:stretch>
        </p:blipFill>
        <p:spPr>
          <a:xfrm>
            <a:off x="371700" y="1587000"/>
            <a:ext cx="7132599" cy="238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type="title"/>
          </p:nvPr>
        </p:nvSpPr>
        <p:spPr>
          <a:xfrm>
            <a:off x="743625" y="599200"/>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Alerts (email and SMS)</a:t>
            </a:r>
            <a:r>
              <a:rPr lang="en"/>
              <a:t> - </a:t>
            </a:r>
            <a:endParaRPr/>
          </a:p>
          <a:p>
            <a:pPr indent="0" lvl="0" marL="0" rtl="0" algn="l">
              <a:spcBef>
                <a:spcPts val="0"/>
              </a:spcBef>
              <a:spcAft>
                <a:spcPts val="0"/>
              </a:spcAft>
              <a:buNone/>
            </a:pPr>
            <a:r>
              <a:t/>
            </a:r>
            <a:endParaRPr/>
          </a:p>
        </p:txBody>
      </p:sp>
      <p:pic>
        <p:nvPicPr>
          <p:cNvPr id="341" name="Google Shape;341;p24"/>
          <p:cNvPicPr preferRelativeResize="0"/>
          <p:nvPr/>
        </p:nvPicPr>
        <p:blipFill rotWithShape="1">
          <a:blip r:embed="rId3">
            <a:alphaModFix/>
          </a:blip>
          <a:srcRect b="0" l="0" r="0" t="55267"/>
          <a:stretch/>
        </p:blipFill>
        <p:spPr>
          <a:xfrm>
            <a:off x="683125" y="2200275"/>
            <a:ext cx="2491900" cy="2318153"/>
          </a:xfrm>
          <a:prstGeom prst="rect">
            <a:avLst/>
          </a:prstGeom>
          <a:noFill/>
          <a:ln>
            <a:noFill/>
          </a:ln>
        </p:spPr>
      </p:pic>
      <p:pic>
        <p:nvPicPr>
          <p:cNvPr id="342" name="Google Shape;342;p24"/>
          <p:cNvPicPr preferRelativeResize="0"/>
          <p:nvPr/>
        </p:nvPicPr>
        <p:blipFill>
          <a:blip r:embed="rId4">
            <a:alphaModFix/>
          </a:blip>
          <a:stretch>
            <a:fillRect/>
          </a:stretch>
        </p:blipFill>
        <p:spPr>
          <a:xfrm>
            <a:off x="3556250" y="2397550"/>
            <a:ext cx="5354452" cy="192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ctrTitle"/>
          </p:nvPr>
        </p:nvSpPr>
        <p:spPr>
          <a:xfrm>
            <a:off x="824000" y="1613825"/>
            <a:ext cx="62181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faced during the challenge - </a:t>
            </a:r>
            <a:endParaRPr/>
          </a:p>
        </p:txBody>
      </p:sp>
      <p:sp>
        <p:nvSpPr>
          <p:cNvPr id="348" name="Google Shape;348;p25"/>
          <p:cNvSpPr txBox="1"/>
          <p:nvPr>
            <p:ph idx="1" type="subTitle"/>
          </p:nvPr>
        </p:nvSpPr>
        <p:spPr>
          <a:xfrm>
            <a:off x="824000" y="3596300"/>
            <a:ext cx="5545200" cy="1004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Calibration of the gas sensor</a:t>
            </a:r>
            <a:endParaRPr/>
          </a:p>
          <a:p>
            <a:pPr indent="-330200" lvl="0" marL="457200" rtl="0" algn="l">
              <a:spcBef>
                <a:spcPts val="0"/>
              </a:spcBef>
              <a:spcAft>
                <a:spcPts val="0"/>
              </a:spcAft>
              <a:buSzPts val="1600"/>
              <a:buChar char="●"/>
            </a:pPr>
            <a:r>
              <a:rPr lang="en"/>
              <a:t>Integration of all the sensors in a single code file</a:t>
            </a:r>
            <a:endParaRPr/>
          </a:p>
          <a:p>
            <a:pPr indent="-330200" lvl="0" marL="457200" rtl="0" algn="l">
              <a:spcBef>
                <a:spcPts val="0"/>
              </a:spcBef>
              <a:spcAft>
                <a:spcPts val="0"/>
              </a:spcAft>
              <a:buSzPts val="1600"/>
              <a:buChar char="●"/>
            </a:pPr>
            <a:r>
              <a:rPr lang="en"/>
              <a:t>Set up and mounting for the load sensor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ctrTitle"/>
          </p:nvPr>
        </p:nvSpPr>
        <p:spPr>
          <a:xfrm>
            <a:off x="824000" y="1613825"/>
            <a:ext cx="6218100" cy="127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t>
            </a:r>
            <a:r>
              <a:rPr lang="en"/>
              <a:t>- </a:t>
            </a:r>
            <a:endParaRPr/>
          </a:p>
        </p:txBody>
      </p:sp>
      <p:sp>
        <p:nvSpPr>
          <p:cNvPr id="354" name="Google Shape;354;p26"/>
          <p:cNvSpPr txBox="1"/>
          <p:nvPr>
            <p:ph idx="1" type="subTitle"/>
          </p:nvPr>
        </p:nvSpPr>
        <p:spPr>
          <a:xfrm>
            <a:off x="824000" y="2842850"/>
            <a:ext cx="7654800" cy="1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we would like to add that the project aims to create a system for smart monitoring of these sewage lines to reduce the deaths and help in better disaster control. We generally tend to ignore the important part our underground drainage systems and cleaners play in maintaining our cities!</a:t>
            </a:r>
            <a:endParaRPr/>
          </a:p>
          <a:p>
            <a:pPr indent="0" lvl="0" marL="0" rtl="0" algn="l">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763600"/>
            <a:ext cx="5857800" cy="3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Domain</a:t>
            </a:r>
            <a:r>
              <a:rPr lang="en"/>
              <a:t> - </a:t>
            </a:r>
            <a:r>
              <a:rPr b="0" lang="en"/>
              <a:t>Road Safety</a:t>
            </a:r>
            <a:endParaRPr b="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331525" y="1613825"/>
            <a:ext cx="8609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Problem statement</a:t>
            </a:r>
            <a:r>
              <a:rPr lang="en"/>
              <a:t> - </a:t>
            </a:r>
            <a:r>
              <a:rPr b="0" lang="en">
                <a:solidFill>
                  <a:srgbClr val="FFFFFF"/>
                </a:solidFill>
              </a:rPr>
              <a:t>To design and implement an IoT system that monitors the health of sewage lines and provides real-time status of the same</a:t>
            </a:r>
            <a:r>
              <a:rPr b="0" lang="en"/>
              <a:t> </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331525" y="1613825"/>
            <a:ext cx="8609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Stakeholders</a:t>
            </a:r>
            <a:r>
              <a:rPr lang="en"/>
              <a:t> - </a:t>
            </a:r>
            <a:r>
              <a:rPr b="0" lang="en">
                <a:solidFill>
                  <a:srgbClr val="FFFFFF"/>
                </a:solidFill>
              </a:rPr>
              <a:t>Municipalities, Pedestrians, Animals (cows, dogs), Travellers</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type="title"/>
          </p:nvPr>
        </p:nvSpPr>
        <p:spPr>
          <a:xfrm>
            <a:off x="904350" y="1808375"/>
            <a:ext cx="7855500" cy="279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Objectives</a:t>
            </a:r>
            <a:r>
              <a:rPr lang="en"/>
              <a:t> - </a:t>
            </a:r>
            <a:endParaRPr/>
          </a:p>
          <a:p>
            <a:pPr indent="-381000" lvl="0" marL="457200" rtl="0" algn="l">
              <a:spcBef>
                <a:spcPts val="0"/>
              </a:spcBef>
              <a:spcAft>
                <a:spcPts val="0"/>
              </a:spcAft>
              <a:buClr>
                <a:srgbClr val="FFFFFF"/>
              </a:buClr>
              <a:buSzPts val="2400"/>
              <a:buAutoNum type="arabicPeriod"/>
            </a:pPr>
            <a:r>
              <a:rPr b="0" lang="en" sz="2400">
                <a:solidFill>
                  <a:srgbClr val="FFFFFF"/>
                </a:solidFill>
              </a:rPr>
              <a:t>Monitor real-time status of manholes</a:t>
            </a:r>
            <a:endParaRPr b="0" sz="2400">
              <a:solidFill>
                <a:srgbClr val="FFFFFF"/>
              </a:solidFill>
            </a:endParaRPr>
          </a:p>
          <a:p>
            <a:pPr indent="-381000" lvl="0" marL="457200" rtl="0" algn="l">
              <a:lnSpc>
                <a:spcPct val="115000"/>
              </a:lnSpc>
              <a:spcBef>
                <a:spcPts val="0"/>
              </a:spcBef>
              <a:spcAft>
                <a:spcPts val="0"/>
              </a:spcAft>
              <a:buClr>
                <a:srgbClr val="FFFFFF"/>
              </a:buClr>
              <a:buSzPts val="2400"/>
              <a:buAutoNum type="arabicPeriod"/>
            </a:pPr>
            <a:r>
              <a:rPr b="0" lang="en" sz="2400">
                <a:solidFill>
                  <a:srgbClr val="FFFFFF"/>
                </a:solidFill>
              </a:rPr>
              <a:t>To provide user alerts and real-time manhole status </a:t>
            </a:r>
            <a:endParaRPr b="0" sz="2400">
              <a:solidFill>
                <a:srgbClr val="FFFFFF"/>
              </a:solidFill>
            </a:endParaRPr>
          </a:p>
          <a:p>
            <a:pPr indent="-381000" lvl="0" marL="457200" rtl="0" algn="l">
              <a:lnSpc>
                <a:spcPct val="115000"/>
              </a:lnSpc>
              <a:spcBef>
                <a:spcPts val="0"/>
              </a:spcBef>
              <a:spcAft>
                <a:spcPts val="0"/>
              </a:spcAft>
              <a:buClr>
                <a:srgbClr val="FFFFFF"/>
              </a:buClr>
              <a:buSzPts val="2400"/>
              <a:buAutoNum type="arabicPeriod"/>
            </a:pPr>
            <a:r>
              <a:rPr b="0" lang="en" sz="2400">
                <a:solidFill>
                  <a:srgbClr val="FFFFFF"/>
                </a:solidFill>
              </a:rPr>
              <a:t>Predict overflow of manholes to help in disaster management</a:t>
            </a:r>
            <a:endParaRPr b="0" sz="2400">
              <a:solidFill>
                <a:srgbClr val="FFFFFF"/>
              </a:solidFill>
            </a:endParaRPr>
          </a:p>
          <a:p>
            <a:pPr indent="-381000" lvl="0" marL="457200" rtl="0" algn="l">
              <a:lnSpc>
                <a:spcPct val="115000"/>
              </a:lnSpc>
              <a:spcBef>
                <a:spcPts val="0"/>
              </a:spcBef>
              <a:spcAft>
                <a:spcPts val="0"/>
              </a:spcAft>
              <a:buClr>
                <a:srgbClr val="FFFFFF"/>
              </a:buClr>
              <a:buSzPts val="2400"/>
              <a:buAutoNum type="arabicPeriod"/>
            </a:pPr>
            <a:r>
              <a:rPr b="0" lang="en" sz="2400">
                <a:solidFill>
                  <a:srgbClr val="FFFFFF"/>
                </a:solidFill>
              </a:rPr>
              <a:t>Real-time manhole locations with open lids</a:t>
            </a:r>
            <a:endParaRPr sz="2400">
              <a:solidFill>
                <a:srgbClr val="FFFFFF"/>
              </a:solidFill>
            </a:endParaRPr>
          </a:p>
          <a:p>
            <a:pPr indent="0" lvl="0" marL="0" rtl="0" algn="l">
              <a:spcBef>
                <a:spcPts val="120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2" name="Shape 302"/>
        <p:cNvGrpSpPr/>
        <p:nvPr/>
      </p:nvGrpSpPr>
      <p:grpSpPr>
        <a:xfrm>
          <a:off x="0" y="0"/>
          <a:ext cx="0" cy="0"/>
          <a:chOff x="0" y="0"/>
          <a:chExt cx="0" cy="0"/>
        </a:xfrm>
      </p:grpSpPr>
      <p:sp>
        <p:nvSpPr>
          <p:cNvPr id="303" name="Google Shape;303;p18"/>
          <p:cNvSpPr txBox="1"/>
          <p:nvPr>
            <p:ph type="title"/>
          </p:nvPr>
        </p:nvSpPr>
        <p:spPr>
          <a:xfrm>
            <a:off x="904350" y="1808375"/>
            <a:ext cx="7855500" cy="279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Proposed solution </a:t>
            </a:r>
            <a:r>
              <a:rPr lang="en"/>
              <a:t>- </a:t>
            </a:r>
            <a:endParaRPr/>
          </a:p>
          <a:p>
            <a:pPr indent="0" lvl="0" marL="0" rtl="0" algn="l">
              <a:lnSpc>
                <a:spcPct val="115000"/>
              </a:lnSpc>
              <a:spcBef>
                <a:spcPts val="1200"/>
              </a:spcBef>
              <a:spcAft>
                <a:spcPts val="0"/>
              </a:spcAft>
              <a:buNone/>
            </a:pPr>
            <a:r>
              <a:rPr b="0" lang="en" sz="2400">
                <a:solidFill>
                  <a:srgbClr val="FFFFFF"/>
                </a:solidFill>
              </a:rPr>
              <a:t>An Iot solution which will contain various sensors like - </a:t>
            </a:r>
            <a:endParaRPr b="0" sz="2400">
              <a:solidFill>
                <a:srgbClr val="FFFFFF"/>
              </a:solidFill>
            </a:endParaRPr>
          </a:p>
          <a:p>
            <a:pPr indent="0" lvl="0" marL="0" rtl="0" algn="l">
              <a:lnSpc>
                <a:spcPct val="115000"/>
              </a:lnSpc>
              <a:spcBef>
                <a:spcPts val="1200"/>
              </a:spcBef>
              <a:spcAft>
                <a:spcPts val="0"/>
              </a:spcAft>
              <a:buNone/>
            </a:pPr>
            <a:r>
              <a:rPr b="0" lang="en" sz="2400">
                <a:solidFill>
                  <a:srgbClr val="FFFFFF"/>
                </a:solidFill>
              </a:rPr>
              <a:t>DHT11 temperature sensor, Ultrasonic sensor, HX711 Load cell and MQ-4 Gas sensor. These sensors will be placed with the manholes which will monitor the health of these manholes thereby helping in disaster management and loss of life</a:t>
            </a:r>
            <a:endParaRPr b="0" sz="2400">
              <a:solidFill>
                <a:srgbClr val="FFFFFF"/>
              </a:solidFill>
            </a:endParaRPr>
          </a:p>
          <a:p>
            <a:pPr indent="0" lvl="0" marL="0" rtl="0" algn="l">
              <a:spcBef>
                <a:spcPts val="120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7" name="Shape 307"/>
        <p:cNvGrpSpPr/>
        <p:nvPr/>
      </p:nvGrpSpPr>
      <p:grpSpPr>
        <a:xfrm>
          <a:off x="0" y="0"/>
          <a:ext cx="0" cy="0"/>
          <a:chOff x="0" y="0"/>
          <a:chExt cx="0" cy="0"/>
        </a:xfrm>
      </p:grpSpPr>
      <p:sp>
        <p:nvSpPr>
          <p:cNvPr id="308" name="Google Shape;308;p19"/>
          <p:cNvSpPr txBox="1"/>
          <p:nvPr>
            <p:ph type="title"/>
          </p:nvPr>
        </p:nvSpPr>
        <p:spPr>
          <a:xfrm>
            <a:off x="210975" y="880475"/>
            <a:ext cx="8609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Project flow</a:t>
            </a:r>
            <a:r>
              <a:rPr lang="en"/>
              <a:t> -</a:t>
            </a:r>
            <a:endParaRPr/>
          </a:p>
          <a:p>
            <a:pPr indent="0" lvl="0" marL="0" rtl="0" algn="l">
              <a:spcBef>
                <a:spcPts val="0"/>
              </a:spcBef>
              <a:spcAft>
                <a:spcPts val="0"/>
              </a:spcAft>
              <a:buNone/>
            </a:pPr>
            <a:r>
              <a:rPr lang="en"/>
              <a:t> </a:t>
            </a:r>
            <a:endParaRPr b="0">
              <a:solidFill>
                <a:srgbClr val="FFFFFF"/>
              </a:solidFill>
            </a:endParaRPr>
          </a:p>
          <a:p>
            <a:pPr indent="0" lvl="0" marL="0" rtl="0" algn="l">
              <a:spcBef>
                <a:spcPts val="0"/>
              </a:spcBef>
              <a:spcAft>
                <a:spcPts val="0"/>
              </a:spcAft>
              <a:buNone/>
            </a:pPr>
            <a:r>
              <a:rPr b="0" lang="en" sz="3000">
                <a:solidFill>
                  <a:srgbClr val="FFFFFF"/>
                </a:solidFill>
              </a:rPr>
              <a:t>Sensor data            Gateway          Cloud server</a:t>
            </a:r>
            <a:endParaRPr b="0" sz="3000">
              <a:solidFill>
                <a:srgbClr val="FFFFFF"/>
              </a:solidFill>
            </a:endParaRPr>
          </a:p>
        </p:txBody>
      </p:sp>
      <p:sp>
        <p:nvSpPr>
          <p:cNvPr id="309" name="Google Shape;309;p19"/>
          <p:cNvSpPr/>
          <p:nvPr/>
        </p:nvSpPr>
        <p:spPr>
          <a:xfrm>
            <a:off x="2511450" y="2179950"/>
            <a:ext cx="1044900" cy="39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5275775" y="2179950"/>
            <a:ext cx="1044900" cy="39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4" name="Shape 314"/>
        <p:cNvGrpSpPr/>
        <p:nvPr/>
      </p:nvGrpSpPr>
      <p:grpSpPr>
        <a:xfrm>
          <a:off x="0" y="0"/>
          <a:ext cx="0" cy="0"/>
          <a:chOff x="0" y="0"/>
          <a:chExt cx="0" cy="0"/>
        </a:xfrm>
      </p:grpSpPr>
      <p:sp>
        <p:nvSpPr>
          <p:cNvPr id="315" name="Google Shape;315;p20"/>
          <p:cNvSpPr txBox="1"/>
          <p:nvPr>
            <p:ph type="ctrTitle"/>
          </p:nvPr>
        </p:nvSpPr>
        <p:spPr>
          <a:xfrm>
            <a:off x="763725" y="1476750"/>
            <a:ext cx="4811700" cy="121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Implementation</a:t>
            </a:r>
            <a:endParaRPr u="sng"/>
          </a:p>
        </p:txBody>
      </p:sp>
      <p:sp>
        <p:nvSpPr>
          <p:cNvPr id="316" name="Google Shape;316;p20"/>
          <p:cNvSpPr txBox="1"/>
          <p:nvPr>
            <p:ph idx="1" type="subTitle"/>
          </p:nvPr>
        </p:nvSpPr>
        <p:spPr>
          <a:xfrm>
            <a:off x="834050" y="2692950"/>
            <a:ext cx="4811700" cy="19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Maven Pro"/>
                <a:ea typeface="Maven Pro"/>
                <a:cs typeface="Maven Pro"/>
                <a:sym typeface="Maven Pro"/>
              </a:rPr>
              <a:t>Technology stack - </a:t>
            </a:r>
            <a:endParaRPr b="1" u="sng">
              <a:latin typeface="Maven Pro"/>
              <a:ea typeface="Maven Pro"/>
              <a:cs typeface="Maven Pro"/>
              <a:sym typeface="Maven Pro"/>
            </a:endParaRPr>
          </a:p>
          <a:p>
            <a:pPr indent="0" lvl="0" marL="0" rtl="0" algn="l">
              <a:spcBef>
                <a:spcPts val="0"/>
              </a:spcBef>
              <a:spcAft>
                <a:spcPts val="0"/>
              </a:spcAft>
              <a:buNone/>
            </a:pPr>
            <a:r>
              <a:t/>
            </a:r>
            <a:endParaRPr b="1" u="sng">
              <a:latin typeface="Maven Pro"/>
              <a:ea typeface="Maven Pro"/>
              <a:cs typeface="Maven Pro"/>
              <a:sym typeface="Maven Pro"/>
            </a:endParaRPr>
          </a:p>
          <a:p>
            <a:pPr indent="0" lvl="0" marL="0" rtl="0" algn="l">
              <a:spcBef>
                <a:spcPts val="0"/>
              </a:spcBef>
              <a:spcAft>
                <a:spcPts val="0"/>
              </a:spcAft>
              <a:buNone/>
            </a:pPr>
            <a:r>
              <a:rPr lang="en" sz="1300">
                <a:latin typeface="Maven Pro"/>
                <a:ea typeface="Maven Pro"/>
                <a:cs typeface="Maven Pro"/>
                <a:sym typeface="Maven Pro"/>
              </a:rPr>
              <a:t>Hardware - raspberry pi</a:t>
            </a:r>
            <a:endParaRPr sz="1300">
              <a:latin typeface="Maven Pro"/>
              <a:ea typeface="Maven Pro"/>
              <a:cs typeface="Maven Pro"/>
              <a:sym typeface="Maven Pro"/>
            </a:endParaRPr>
          </a:p>
          <a:p>
            <a:pPr indent="0" lvl="0" marL="0" rtl="0" algn="l">
              <a:lnSpc>
                <a:spcPct val="115000"/>
              </a:lnSpc>
              <a:spcBef>
                <a:spcPts val="0"/>
              </a:spcBef>
              <a:spcAft>
                <a:spcPts val="0"/>
              </a:spcAft>
              <a:buNone/>
            </a:pPr>
            <a:r>
              <a:rPr lang="en" sz="1300">
                <a:solidFill>
                  <a:srgbClr val="FFFFFF"/>
                </a:solidFill>
                <a:latin typeface="Maven Pro"/>
                <a:ea typeface="Maven Pro"/>
                <a:cs typeface="Maven Pro"/>
                <a:sym typeface="Maven Pro"/>
              </a:rPr>
              <a:t>Language - </a:t>
            </a:r>
            <a:r>
              <a:rPr b="1" lang="en" sz="1300">
                <a:solidFill>
                  <a:srgbClr val="FFFFFF"/>
                </a:solidFill>
                <a:latin typeface="Maven Pro"/>
                <a:ea typeface="Maven Pro"/>
                <a:cs typeface="Maven Pro"/>
                <a:sym typeface="Maven Pro"/>
              </a:rPr>
              <a:t> </a:t>
            </a:r>
            <a:r>
              <a:rPr lang="en" sz="1300">
                <a:solidFill>
                  <a:srgbClr val="FFFFFF"/>
                </a:solidFill>
                <a:latin typeface="Maven Pro"/>
                <a:ea typeface="Maven Pro"/>
                <a:cs typeface="Maven Pro"/>
                <a:sym typeface="Maven Pro"/>
              </a:rPr>
              <a:t>Python programming language</a:t>
            </a:r>
            <a:endParaRPr sz="13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300">
                <a:solidFill>
                  <a:srgbClr val="FFFFFF"/>
                </a:solidFill>
                <a:latin typeface="Maven Pro"/>
                <a:ea typeface="Maven Pro"/>
                <a:cs typeface="Maven Pro"/>
                <a:sym typeface="Maven Pro"/>
              </a:rPr>
              <a:t>Cloud platform - Thingspeak </a:t>
            </a:r>
            <a:endParaRPr sz="13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300">
                <a:solidFill>
                  <a:srgbClr val="FFFFFF"/>
                </a:solidFill>
                <a:latin typeface="Maven Pro"/>
                <a:ea typeface="Maven Pro"/>
                <a:cs typeface="Maven Pro"/>
                <a:sym typeface="Maven Pro"/>
              </a:rPr>
              <a:t>Web dashboard - Bootstrap, HTML, CSS</a:t>
            </a:r>
            <a:endParaRPr sz="13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Tools  -  IFTTT - email alerts, Twilio - SMS alerts</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Editor - Visual studio code</a:t>
            </a:r>
            <a:endParaRPr sz="1300">
              <a:solidFill>
                <a:srgbClr val="FFFFFF"/>
              </a:solidFill>
              <a:latin typeface="Lato"/>
              <a:ea typeface="Lato"/>
              <a:cs typeface="Lato"/>
              <a:sym typeface="Lato"/>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type="title"/>
          </p:nvPr>
        </p:nvSpPr>
        <p:spPr>
          <a:xfrm>
            <a:off x="207000" y="602750"/>
            <a:ext cx="8609400" cy="8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Prototype snapshots</a:t>
            </a:r>
            <a:r>
              <a:rPr lang="en"/>
              <a:t> -</a:t>
            </a:r>
            <a:endParaRPr b="0"/>
          </a:p>
        </p:txBody>
      </p:sp>
      <p:pic>
        <p:nvPicPr>
          <p:cNvPr id="322" name="Google Shape;322;p21"/>
          <p:cNvPicPr preferRelativeResize="0"/>
          <p:nvPr/>
        </p:nvPicPr>
        <p:blipFill>
          <a:blip r:embed="rId3">
            <a:alphaModFix/>
          </a:blip>
          <a:stretch>
            <a:fillRect/>
          </a:stretch>
        </p:blipFill>
        <p:spPr>
          <a:xfrm>
            <a:off x="313125" y="1578750"/>
            <a:ext cx="4107761" cy="3080821"/>
          </a:xfrm>
          <a:prstGeom prst="rect">
            <a:avLst/>
          </a:prstGeom>
          <a:noFill/>
          <a:ln>
            <a:noFill/>
          </a:ln>
        </p:spPr>
      </p:pic>
      <p:pic>
        <p:nvPicPr>
          <p:cNvPr id="323" name="Google Shape;323;p21"/>
          <p:cNvPicPr preferRelativeResize="0"/>
          <p:nvPr/>
        </p:nvPicPr>
        <p:blipFill>
          <a:blip r:embed="rId4">
            <a:alphaModFix/>
          </a:blip>
          <a:stretch>
            <a:fillRect/>
          </a:stretch>
        </p:blipFill>
        <p:spPr>
          <a:xfrm rot="10800000">
            <a:off x="5186073" y="1930352"/>
            <a:ext cx="3305776" cy="2238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