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5" r:id="rId5"/>
    <p:sldId id="298" r:id="rId6"/>
    <p:sldId id="299" r:id="rId7"/>
    <p:sldId id="272" r:id="rId8"/>
    <p:sldId id="297" r:id="rId9"/>
    <p:sldId id="296" r:id="rId10"/>
    <p:sldId id="300"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288"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1754326"/>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Artificial Intelligence</a:t>
            </a:r>
          </a:p>
          <a:p>
            <a:pPr algn="ctr"/>
            <a:r>
              <a:rPr lang="en-US" sz="3600" dirty="0">
                <a:solidFill>
                  <a:srgbClr val="FF0000"/>
                </a:solidFill>
                <a:latin typeface="Times New Roman" panose="02020603050405020304" pitchFamily="18" charset="0"/>
                <a:cs typeface="Times New Roman" panose="02020603050405020304" pitchFamily="18" charset="0"/>
              </a:rPr>
              <a:t>Project</a:t>
            </a:r>
          </a:p>
          <a:p>
            <a:pPr algn="ctr"/>
            <a:r>
              <a:rPr lang="en-US" sz="3600" dirty="0">
                <a:solidFill>
                  <a:srgbClr val="FF0000"/>
                </a:solidFill>
                <a:latin typeface="Times New Roman" panose="02020603050405020304" pitchFamily="18" charset="0"/>
                <a:cs typeface="Times New Roman" panose="02020603050405020304" pitchFamily="18" charset="0"/>
              </a:rPr>
              <a:t>Name’s Generator</a:t>
            </a:r>
          </a:p>
        </p:txBody>
      </p:sp>
      <p:sp>
        <p:nvSpPr>
          <p:cNvPr id="6" name="TextBox 5">
            <a:extLst>
              <a:ext uri="{FF2B5EF4-FFF2-40B4-BE49-F238E27FC236}">
                <a16:creationId xmlns:a16="http://schemas.microsoft.com/office/drawing/2014/main" id="{39596CC0-0544-9FD2-7AFD-B23ECB7AE8F4}"/>
              </a:ext>
            </a:extLst>
          </p:cNvPr>
          <p:cNvSpPr txBox="1"/>
          <p:nvPr/>
        </p:nvSpPr>
        <p:spPr>
          <a:xfrm>
            <a:off x="5220072" y="3864657"/>
            <a:ext cx="3600399" cy="1015663"/>
          </a:xfrm>
          <a:prstGeom prst="rect">
            <a:avLst/>
          </a:prstGeom>
          <a:solidFill>
            <a:schemeClr val="accent6">
              <a:lumMod val="60000"/>
              <a:lumOff val="40000"/>
            </a:schemeClr>
          </a:solidFill>
        </p:spPr>
        <p:txBody>
          <a:bodyPr wrap="square" rtlCol="0">
            <a:spAutoFit/>
          </a:bodyPr>
          <a:lstStyle/>
          <a:p>
            <a:r>
              <a:rPr lang="en-US" sz="2400" u="sng" dirty="0">
                <a:solidFill>
                  <a:srgbClr val="FF0000"/>
                </a:solidFill>
                <a:latin typeface="Times New Roman" panose="02020603050405020304" pitchFamily="18" charset="0"/>
                <a:cs typeface="Times New Roman" panose="02020603050405020304" pitchFamily="18" charset="0"/>
              </a:rPr>
              <a:t>SUBMITTED BY </a:t>
            </a:r>
            <a:r>
              <a:rPr lang="en-US" sz="2400" u="sng"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Karan Saini  (481)</a:t>
            </a:r>
          </a:p>
        </p:txBody>
      </p:sp>
      <p:sp>
        <p:nvSpPr>
          <p:cNvPr id="9" name="TextBox 8"/>
          <p:cNvSpPr txBox="1"/>
          <p:nvPr/>
        </p:nvSpPr>
        <p:spPr>
          <a:xfrm>
            <a:off x="323529" y="3864657"/>
            <a:ext cx="2603543" cy="1508105"/>
          </a:xfrm>
          <a:prstGeom prst="rect">
            <a:avLst/>
          </a:prstGeom>
          <a:noFill/>
        </p:spPr>
        <p:txBody>
          <a:bodyPr wrap="square" rtlCol="0">
            <a:spAutoFit/>
          </a:bodyPr>
          <a:lstStyle/>
          <a:p>
            <a:r>
              <a:rPr lang="en-US" sz="1600" b="1" dirty="0">
                <a:solidFill>
                  <a:srgbClr val="FF0000"/>
                </a:solidFill>
                <a:latin typeface="Times New Roman" pitchFamily="18" charset="0"/>
                <a:cs typeface="Times New Roman" pitchFamily="18" charset="0"/>
              </a:rPr>
              <a:t>SUBMITTED TO:</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Tushar Khitoliya</a:t>
            </a:r>
          </a:p>
          <a:p>
            <a:r>
              <a:rPr lang="en-US" sz="2000" dirty="0">
                <a:latin typeface="Times New Roman" panose="02020603050405020304" pitchFamily="18" charset="0"/>
                <a:cs typeface="Times New Roman" panose="02020603050405020304" pitchFamily="18" charset="0"/>
              </a:rPr>
              <a:t>Mrs. Shagun Sharma</a:t>
            </a:r>
            <a:endParaRPr lang="en-US" sz="1600" dirty="0">
              <a:latin typeface="Times New Roman" pitchFamily="18" charset="0"/>
              <a:cs typeface="Times New Roman" pitchFamily="18" charset="0"/>
            </a:endParaRP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38BF-C475-B2FA-FF8E-6C80A1701794}"/>
              </a:ext>
            </a:extLst>
          </p:cNvPr>
          <p:cNvSpPr>
            <a:spLocks noGrp="1"/>
          </p:cNvSpPr>
          <p:nvPr>
            <p:ph type="title"/>
          </p:nvPr>
        </p:nvSpPr>
        <p:spPr>
          <a:xfrm>
            <a:off x="-468560" y="0"/>
            <a:ext cx="6477000" cy="838200"/>
          </a:xfrm>
        </p:spPr>
        <p:txBody>
          <a:bodyPr/>
          <a:lstStyle/>
          <a:p>
            <a:r>
              <a:rPr lang="en-IN" b="1" dirty="0"/>
              <a:t>Technical</a:t>
            </a:r>
            <a:r>
              <a:rPr lang="en-IN" dirty="0"/>
              <a:t> </a:t>
            </a:r>
            <a:r>
              <a:rPr lang="en-IN" b="1" dirty="0"/>
              <a:t>Details</a:t>
            </a:r>
          </a:p>
        </p:txBody>
      </p:sp>
      <p:sp>
        <p:nvSpPr>
          <p:cNvPr id="3" name="Content Placeholder 2">
            <a:extLst>
              <a:ext uri="{FF2B5EF4-FFF2-40B4-BE49-F238E27FC236}">
                <a16:creationId xmlns:a16="http://schemas.microsoft.com/office/drawing/2014/main" id="{C4568092-F8E1-71D6-1C2E-AC7B422ED0DB}"/>
              </a:ext>
            </a:extLst>
          </p:cNvPr>
          <p:cNvSpPr>
            <a:spLocks noGrp="1"/>
          </p:cNvSpPr>
          <p:nvPr>
            <p:ph idx="1"/>
          </p:nvPr>
        </p:nvSpPr>
        <p:spPr/>
        <p:txBody>
          <a:bodyPr/>
          <a:lstStyle/>
          <a:p>
            <a:pPr marL="0" indent="0">
              <a:buNone/>
            </a:pPr>
            <a:r>
              <a:rPr lang="en-IN" sz="2600" dirty="0"/>
              <a:t>2. </a:t>
            </a:r>
            <a:r>
              <a:rPr lang="en-IN" sz="3200" b="1" dirty="0"/>
              <a:t>‘</a:t>
            </a:r>
            <a:r>
              <a:rPr lang="en-IN" sz="2600" b="1" dirty="0"/>
              <a:t>from tinkter import * </a:t>
            </a:r>
            <a:r>
              <a:rPr lang="en-IN" sz="3200" b="1" dirty="0"/>
              <a:t>: </a:t>
            </a:r>
            <a:r>
              <a:rPr lang="en-US" sz="3200" b="0" i="0" dirty="0">
                <a:solidFill>
                  <a:srgbClr val="0D0D0D"/>
                </a:solidFill>
                <a:effectLst/>
                <a:latin typeface="Söhne"/>
              </a:rPr>
              <a:t>This line imports all the classes and functions from the Tkinter module into the current namespace. It allows the code to directly reference Tkinter components without specifying the module name.</a:t>
            </a:r>
            <a:endParaRPr lang="en-IN" sz="3200" b="1" dirty="0"/>
          </a:p>
          <a:p>
            <a:pPr marL="0" indent="0">
              <a:buNone/>
            </a:pPr>
            <a:r>
              <a:rPr lang="en-IN" sz="2600" dirty="0"/>
              <a:t>3. </a:t>
            </a:r>
            <a:r>
              <a:rPr lang="en-IN" sz="2600" b="1" dirty="0"/>
              <a:t>import names </a:t>
            </a:r>
          </a:p>
          <a:p>
            <a:pPr marL="0" indent="0">
              <a:buNone/>
            </a:pPr>
            <a:endParaRPr lang="en-IN" sz="2600" dirty="0"/>
          </a:p>
        </p:txBody>
      </p:sp>
    </p:spTree>
    <p:extLst>
      <p:ext uri="{BB962C8B-B14F-4D97-AF65-F5344CB8AC3E}">
        <p14:creationId xmlns:p14="http://schemas.microsoft.com/office/powerpoint/2010/main" val="4112583342"/>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dirty="0">
                <a:latin typeface="Times New Roman" pitchFamily="18" charset="0"/>
                <a:cs typeface="Times New Roman" pitchFamily="18" charset="0"/>
              </a:rPr>
              <a:t>Conclusion-</a:t>
            </a:r>
          </a:p>
        </p:txBody>
      </p:sp>
      <p:sp>
        <p:nvSpPr>
          <p:cNvPr id="3" name="Rectangle 2"/>
          <p:cNvSpPr/>
          <p:nvPr/>
        </p:nvSpPr>
        <p:spPr>
          <a:xfrm>
            <a:off x="179512" y="1628800"/>
            <a:ext cx="8856984" cy="3477875"/>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Times New Roman" pitchFamily="18" charset="0"/>
                <a:cs typeface="Times New Roman" pitchFamily="18" charset="0"/>
              </a:rPr>
              <a:t>The project was a Name generator. </a:t>
            </a:r>
          </a:p>
          <a:p>
            <a:pPr algn="just"/>
            <a:endParaRPr lang="en-US"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800" dirty="0">
                <a:latin typeface="Times New Roman" pitchFamily="18" charset="0"/>
                <a:cs typeface="Times New Roman" pitchFamily="18" charset="0"/>
              </a:rPr>
              <a:t>Key features of it include :-</a:t>
            </a:r>
          </a:p>
          <a:p>
            <a:pPr algn="just"/>
            <a:endParaRPr lang="en-US" sz="28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A user-friendly interface.</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Fresh designs.</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Best </a:t>
            </a:r>
            <a:r>
              <a:rPr lang="en-US" sz="2800" dirty="0" err="1">
                <a:latin typeface="Times New Roman" pitchFamily="18" charset="0"/>
                <a:cs typeface="Times New Roman" pitchFamily="18" charset="0"/>
              </a:rPr>
              <a:t>Suggestor</a:t>
            </a:r>
            <a:endParaRPr lang="en-US" sz="28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References/Links used</a:t>
            </a:r>
          </a:p>
        </p:txBody>
      </p:sp>
      <p:sp>
        <p:nvSpPr>
          <p:cNvPr id="3" name="Rectangle 2"/>
          <p:cNvSpPr/>
          <p:nvPr/>
        </p:nvSpPr>
        <p:spPr>
          <a:xfrm>
            <a:off x="107504" y="1196752"/>
            <a:ext cx="8856984" cy="2246769"/>
          </a:xfrm>
          <a:prstGeom prst="rect">
            <a:avLst/>
          </a:prstGeom>
        </p:spPr>
        <p:txBody>
          <a:bodyPr wrap="square">
            <a:spAutoFit/>
          </a:bodyPr>
          <a:lstStyle/>
          <a:p>
            <a:pPr algn="just"/>
            <a:r>
              <a:rPr lang="en-US" sz="2800" dirty="0">
                <a:latin typeface="Times New Roman" pitchFamily="18" charset="0"/>
                <a:cs typeface="Times New Roman" pitchFamily="18" charset="0"/>
              </a:rPr>
              <a:t> References of this project have been taken from the below mentioned sites-</a:t>
            </a:r>
          </a:p>
          <a:p>
            <a:pPr algn="just"/>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u="sng" dirty="0">
                <a:solidFill>
                  <a:schemeClr val="accent1"/>
                </a:solidFill>
                <a:latin typeface="Times New Roman" pitchFamily="18" charset="0"/>
                <a:cs typeface="Times New Roman" pitchFamily="18" charset="0"/>
              </a:rPr>
              <a:t>https://businessnamegenerator.com/project-name-generator/</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dirty="0">
                <a:latin typeface="Times New Roman" pitchFamily="18" charset="0"/>
                <a:cs typeface="Times New Roman" pitchFamily="18" charset="0"/>
              </a:rPr>
              <a:t>Table of Contents:</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 Introduction</a:t>
            </a:r>
          </a:p>
          <a:p>
            <a:pPr>
              <a:buFont typeface="Arial" pitchFamily="34" charset="0"/>
              <a:buChar char="•"/>
            </a:pPr>
            <a:r>
              <a:rPr lang="en-US" sz="3200" dirty="0">
                <a:latin typeface="Times New Roman" pitchFamily="18" charset="0"/>
                <a:cs typeface="Times New Roman" pitchFamily="18" charset="0"/>
              </a:rPr>
              <a:t> Overview</a:t>
            </a:r>
          </a:p>
          <a:p>
            <a:pPr>
              <a:buFont typeface="Arial" pitchFamily="34" charset="0"/>
              <a:buChar char="•"/>
            </a:pPr>
            <a:r>
              <a:rPr lang="en-US" sz="3200" dirty="0">
                <a:latin typeface="Times New Roman" pitchFamily="18" charset="0"/>
                <a:cs typeface="Times New Roman" pitchFamily="18" charset="0"/>
              </a:rPr>
              <a:t> Project Snippets</a:t>
            </a:r>
          </a:p>
          <a:p>
            <a:pPr>
              <a:buFont typeface="Arial" pitchFamily="34" charset="0"/>
              <a:buChar char="•"/>
            </a:pPr>
            <a:r>
              <a:rPr lang="en-US" sz="3200" dirty="0">
                <a:latin typeface="Times New Roman" pitchFamily="18" charset="0"/>
                <a:cs typeface="Times New Roman" pitchFamily="18" charset="0"/>
              </a:rPr>
              <a:t> Technical Details</a:t>
            </a:r>
          </a:p>
          <a:p>
            <a:pPr>
              <a:buFont typeface="Arial" pitchFamily="34" charset="0"/>
              <a:buChar char="•"/>
            </a:pPr>
            <a:r>
              <a:rPr lang="en-US" sz="3200" dirty="0">
                <a:latin typeface="Times New Roman" pitchFamily="18" charset="0"/>
                <a:cs typeface="Times New Roman" pitchFamily="18" charset="0"/>
              </a:rPr>
              <a:t> Key Features </a:t>
            </a:r>
          </a:p>
          <a:p>
            <a:pPr>
              <a:buFont typeface="Arial" pitchFamily="34" charset="0"/>
              <a:buChar char="•"/>
            </a:pPr>
            <a:r>
              <a:rPr lang="en-US" sz="3200" dirty="0">
                <a:latin typeface="Times New Roman" pitchFamily="18" charset="0"/>
                <a:cs typeface="Times New Roman" pitchFamily="18" charset="0"/>
              </a:rPr>
              <a:t> Tools and Languages</a:t>
            </a:r>
          </a:p>
          <a:p>
            <a:pPr>
              <a:buFont typeface="Arial" pitchFamily="34" charset="0"/>
              <a:buChar char="•"/>
            </a:pPr>
            <a:r>
              <a:rPr lang="en-US" sz="3200" dirty="0">
                <a:latin typeface="Times New Roman" pitchFamily="18" charset="0"/>
                <a:cs typeface="Times New Roman" pitchFamily="18" charset="0"/>
              </a:rPr>
              <a:t> Conclusion</a:t>
            </a:r>
          </a:p>
          <a:p>
            <a:pPr>
              <a:buFont typeface="Arial" pitchFamily="34" charset="0"/>
              <a:buChar char="•"/>
            </a:pPr>
            <a:r>
              <a:rPr lang="en-US" sz="3200" dirty="0">
                <a:latin typeface="Times New Roman" pitchFamily="18" charset="0"/>
                <a:cs typeface="Times New Roman" pitchFamily="18" charset="0"/>
              </a:rPr>
              <a:t> 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457200" y="1124744"/>
            <a:ext cx="8229600" cy="5385184"/>
          </a:xfrm>
        </p:spPr>
        <p:txBody>
          <a:bodyPr/>
          <a:lstStyle/>
          <a:p>
            <a:pPr marL="0" indent="0">
              <a:buNone/>
            </a:pPr>
            <a:r>
              <a:rPr lang="en-US" sz="3000" b="0" i="0" dirty="0">
                <a:solidFill>
                  <a:srgbClr val="0D0D0D"/>
                </a:solidFill>
                <a:effectLst/>
                <a:latin typeface="Söhne"/>
              </a:rPr>
              <a:t>Welcome to the world of Name Generator, where creativity meets artificial intelligence! Our project harnesses the power of AIML (Artificial Intelligence Markup Language) to revolutionize the way names are generated. Whether you're an avid gamer seeking unique character names, an author crafting compelling fictional worlds, or an entrepreneur in need of a standout brand identity, our Name Generator is your ultimate solution.</a:t>
            </a:r>
            <a:endParaRPr lang="en-US" sz="3000" dirty="0">
              <a:solidFill>
                <a:srgbClr val="0D0D0D"/>
              </a:solidFill>
            </a:endParaRPr>
          </a:p>
          <a:p>
            <a:endParaRPr lang="en-US" sz="3000" dirty="0">
              <a:solidFill>
                <a:srgbClr val="0D0D0D"/>
              </a:solidFill>
            </a:endParaRPr>
          </a:p>
          <a:p>
            <a:pPr marL="0" indent="0">
              <a:buNone/>
            </a:pPr>
            <a:endParaRPr lang="en-US" sz="3000" b="0" i="0" dirty="0">
              <a:solidFill>
                <a:srgbClr val="0D0D0D"/>
              </a:solidFill>
              <a:effectLst/>
            </a:endParaRPr>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4598-F464-451A-18C1-053A0DC83CC1}"/>
              </a:ext>
            </a:extLst>
          </p:cNvPr>
          <p:cNvSpPr>
            <a:spLocks noGrp="1"/>
          </p:cNvSpPr>
          <p:nvPr>
            <p:ph type="title"/>
          </p:nvPr>
        </p:nvSpPr>
        <p:spPr/>
        <p:txBody>
          <a:bodyPr/>
          <a:lstStyle/>
          <a:p>
            <a:r>
              <a:rPr lang="en-IN" sz="3600" dirty="0"/>
              <a:t>Overview</a:t>
            </a:r>
          </a:p>
        </p:txBody>
      </p:sp>
      <p:sp>
        <p:nvSpPr>
          <p:cNvPr id="3" name="Content Placeholder 2">
            <a:extLst>
              <a:ext uri="{FF2B5EF4-FFF2-40B4-BE49-F238E27FC236}">
                <a16:creationId xmlns:a16="http://schemas.microsoft.com/office/drawing/2014/main" id="{BE6CEB72-7562-BCA5-820F-F6337CA84777}"/>
              </a:ext>
            </a:extLst>
          </p:cNvPr>
          <p:cNvSpPr>
            <a:spLocks noGrp="1"/>
          </p:cNvSpPr>
          <p:nvPr>
            <p:ph idx="1"/>
          </p:nvPr>
        </p:nvSpPr>
        <p:spPr/>
        <p:txBody>
          <a:bodyPr/>
          <a:lstStyle/>
          <a:p>
            <a:pPr marL="0" indent="0">
              <a:buNone/>
            </a:pPr>
            <a:r>
              <a:rPr lang="en-IN" sz="3200" b="1" dirty="0"/>
              <a:t>Name Generator </a:t>
            </a:r>
            <a:r>
              <a:rPr lang="en-IN" sz="3200" dirty="0"/>
              <a:t>is an AI tool that generates random names. Which is widely used in our daily websites . It is designed to assist users the unique personalised names for various purpose. Example goes like a fictional character name for movie/series , game character and many more.</a:t>
            </a:r>
          </a:p>
        </p:txBody>
      </p:sp>
    </p:spTree>
    <p:extLst>
      <p:ext uri="{BB962C8B-B14F-4D97-AF65-F5344CB8AC3E}">
        <p14:creationId xmlns:p14="http://schemas.microsoft.com/office/powerpoint/2010/main" val="1380094015"/>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0818-7489-6245-5192-EBD69B8BBE97}"/>
              </a:ext>
            </a:extLst>
          </p:cNvPr>
          <p:cNvSpPr>
            <a:spLocks noGrp="1"/>
          </p:cNvSpPr>
          <p:nvPr>
            <p:ph type="title"/>
          </p:nvPr>
        </p:nvSpPr>
        <p:spPr/>
        <p:txBody>
          <a:bodyPr/>
          <a:lstStyle/>
          <a:p>
            <a:r>
              <a:rPr lang="en-IN" sz="3600" dirty="0"/>
              <a:t>Snippets</a:t>
            </a:r>
          </a:p>
        </p:txBody>
      </p:sp>
      <p:pic>
        <p:nvPicPr>
          <p:cNvPr id="13" name="Content Placeholder 12">
            <a:extLst>
              <a:ext uri="{FF2B5EF4-FFF2-40B4-BE49-F238E27FC236}">
                <a16:creationId xmlns:a16="http://schemas.microsoft.com/office/drawing/2014/main" id="{5006087E-D387-02E8-EBD6-1BF1D5CA8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77308"/>
            <a:ext cx="8229600" cy="4314547"/>
          </a:xfrm>
        </p:spPr>
      </p:pic>
    </p:spTree>
    <p:extLst>
      <p:ext uri="{BB962C8B-B14F-4D97-AF65-F5344CB8AC3E}">
        <p14:creationId xmlns:p14="http://schemas.microsoft.com/office/powerpoint/2010/main" val="4091006706"/>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9355-76EB-B3E9-C37D-D610B3BF8E1C}"/>
              </a:ext>
            </a:extLst>
          </p:cNvPr>
          <p:cNvSpPr>
            <a:spLocks noGrp="1"/>
          </p:cNvSpPr>
          <p:nvPr>
            <p:ph type="title"/>
          </p:nvPr>
        </p:nvSpPr>
        <p:spPr/>
        <p:txBody>
          <a:bodyPr/>
          <a:lstStyle/>
          <a:p>
            <a:r>
              <a:rPr lang="en-IN" sz="3600" dirty="0"/>
              <a:t>Snippets</a:t>
            </a:r>
          </a:p>
        </p:txBody>
      </p:sp>
      <p:pic>
        <p:nvPicPr>
          <p:cNvPr id="5" name="Content Placeholder 4">
            <a:extLst>
              <a:ext uri="{FF2B5EF4-FFF2-40B4-BE49-F238E27FC236}">
                <a16:creationId xmlns:a16="http://schemas.microsoft.com/office/drawing/2014/main" id="{91A90069-B98E-D5AE-A664-5BE2B218F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56" y="1371600"/>
            <a:ext cx="8253908" cy="4525963"/>
          </a:xfrm>
        </p:spPr>
      </p:pic>
    </p:spTree>
    <p:extLst>
      <p:ext uri="{BB962C8B-B14F-4D97-AF65-F5344CB8AC3E}">
        <p14:creationId xmlns:p14="http://schemas.microsoft.com/office/powerpoint/2010/main" val="185364405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35" y="116632"/>
            <a:ext cx="5400600"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Key Features</a:t>
            </a:r>
            <a:endParaRPr lang="en-US" sz="3600" u="sng" dirty="0">
              <a:latin typeface="Times New Roman" pitchFamily="18" charset="0"/>
              <a:cs typeface="Times New Roman" pitchFamily="18" charset="0"/>
            </a:endParaRPr>
          </a:p>
        </p:txBody>
      </p:sp>
      <p:sp>
        <p:nvSpPr>
          <p:cNvPr id="3" name="Rectangle 2"/>
          <p:cNvSpPr/>
          <p:nvPr/>
        </p:nvSpPr>
        <p:spPr>
          <a:xfrm>
            <a:off x="143508" y="548680"/>
            <a:ext cx="8856984" cy="6863417"/>
          </a:xfrm>
          <a:prstGeom prst="rect">
            <a:avLst/>
          </a:prstGeom>
        </p:spPr>
        <p:txBody>
          <a:bodyPr wrap="square">
            <a:spAutoFit/>
          </a:bodyPr>
          <a:lstStyle/>
          <a:p>
            <a:pPr algn="just"/>
            <a:endParaRPr lang="en-US" sz="2000" dirty="0">
              <a:latin typeface="Times New Roman" pitchFamily="18" charset="0"/>
              <a:cs typeface="Times New Roman" pitchFamily="18" charset="0"/>
            </a:endParaRPr>
          </a:p>
          <a:p>
            <a:pPr algn="l"/>
            <a:r>
              <a:rPr lang="en-US" sz="2000" b="0" i="0" dirty="0">
                <a:solidFill>
                  <a:srgbClr val="0D0D0D"/>
                </a:solidFill>
                <a:effectLst/>
                <a:latin typeface="Söhne"/>
              </a:rPr>
              <a:t>1. Gender-Based Name Generation:</a:t>
            </a:r>
          </a:p>
          <a:p>
            <a:pPr algn="l">
              <a:buFont typeface="Arial" panose="020B0604020202020204" pitchFamily="34" charset="0"/>
              <a:buChar char="•"/>
            </a:pPr>
            <a:r>
              <a:rPr lang="en-US" sz="2000" b="1" i="0" dirty="0">
                <a:solidFill>
                  <a:srgbClr val="0D0D0D"/>
                </a:solidFill>
                <a:effectLst/>
                <a:latin typeface="Söhne"/>
              </a:rPr>
              <a:t>Gender Recognition</a:t>
            </a:r>
            <a:r>
              <a:rPr lang="en-US" sz="2000" b="0" i="0" dirty="0">
                <a:solidFill>
                  <a:srgbClr val="0D0D0D"/>
                </a:solidFill>
                <a:effectLst/>
                <a:latin typeface="Söhne"/>
              </a:rPr>
              <a:t>: The system recognizes the gender specified by the user or infers it based on contextual cues.</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Gender-Specific Suggestions</a:t>
            </a:r>
            <a:r>
              <a:rPr lang="en-US" sz="2000" b="0" i="0" dirty="0">
                <a:solidFill>
                  <a:srgbClr val="0D0D0D"/>
                </a:solidFill>
                <a:effectLst/>
                <a:latin typeface="Söhne"/>
              </a:rPr>
              <a:t>: Generates names that are culturally and linguistically appropriate for the specified gender, ensuring relevance and authenticity.</a:t>
            </a:r>
          </a:p>
          <a:p>
            <a:pPr algn="l">
              <a:buFont typeface="Arial" panose="020B0604020202020204" pitchFamily="34" charset="0"/>
              <a:buChar char="•"/>
            </a:pPr>
            <a:endParaRPr lang="en-US" sz="2000" dirty="0">
              <a:solidFill>
                <a:srgbClr val="0D0D0D"/>
              </a:solidFill>
              <a:latin typeface="Söhne"/>
            </a:endParaRPr>
          </a:p>
          <a:p>
            <a:pPr algn="l"/>
            <a:r>
              <a:rPr lang="en-US" sz="2000" b="0" i="0" dirty="0">
                <a:solidFill>
                  <a:srgbClr val="0D0D0D"/>
                </a:solidFill>
                <a:effectLst/>
                <a:latin typeface="Söhne"/>
              </a:rPr>
              <a:t>2. Middle Name Generation:</a:t>
            </a:r>
          </a:p>
          <a:p>
            <a:pPr algn="l"/>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Customizable Middle Name Patterns</a:t>
            </a:r>
            <a:r>
              <a:rPr lang="en-US" sz="2000" b="0" i="0" dirty="0">
                <a:solidFill>
                  <a:srgbClr val="0D0D0D"/>
                </a:solidFill>
                <a:effectLst/>
                <a:latin typeface="Söhne"/>
              </a:rPr>
              <a:t>: Allows users to define patterns or criteria for generating middle names, such as length, syllable structure, or thematic elements.</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Contextual Middle Name Suggestions</a:t>
            </a:r>
            <a:r>
              <a:rPr lang="en-US" sz="2000" b="0" i="0" dirty="0">
                <a:solidFill>
                  <a:srgbClr val="0D0D0D"/>
                </a:solidFill>
                <a:effectLst/>
                <a:latin typeface="Söhne"/>
              </a:rPr>
              <a:t>: Considers the user's preferences and the context of the name (e.g., cultural background, character traits) to provide relevant and meaningful middle name suggestions.</a:t>
            </a:r>
          </a:p>
          <a:p>
            <a:pPr algn="l"/>
            <a:endParaRPr lang="en-US" sz="2000" b="0" i="0" dirty="0">
              <a:solidFill>
                <a:srgbClr val="0D0D0D"/>
              </a:solidFill>
              <a:effectLst/>
              <a:latin typeface="Söhne"/>
            </a:endParaRPr>
          </a:p>
          <a:p>
            <a:pPr algn="l"/>
            <a:r>
              <a:rPr lang="en-US" sz="2000" dirty="0">
                <a:solidFill>
                  <a:srgbClr val="0D0D0D"/>
                </a:solidFill>
                <a:latin typeface="Söhne"/>
              </a:rPr>
              <a:t>3. </a:t>
            </a:r>
            <a:r>
              <a:rPr lang="en-US" sz="2000" b="0" i="0" dirty="0">
                <a:solidFill>
                  <a:srgbClr val="0D0D0D"/>
                </a:solidFill>
                <a:effectLst/>
                <a:latin typeface="Söhne"/>
              </a:rPr>
              <a:t>Surname Generation:</a:t>
            </a:r>
          </a:p>
          <a:p>
            <a:pPr algn="l">
              <a:buFont typeface="Arial" panose="020B0604020202020204" pitchFamily="34" charset="0"/>
              <a:buChar char="•"/>
            </a:pPr>
            <a:r>
              <a:rPr lang="en-US" sz="2000" b="1" i="0" dirty="0">
                <a:solidFill>
                  <a:srgbClr val="0D0D0D"/>
                </a:solidFill>
                <a:effectLst/>
                <a:latin typeface="Söhne"/>
              </a:rPr>
              <a:t>Surname Variants</a:t>
            </a:r>
            <a:r>
              <a:rPr lang="en-US" sz="2000" b="0" i="0" dirty="0">
                <a:solidFill>
                  <a:srgbClr val="0D0D0D"/>
                </a:solidFill>
                <a:effectLst/>
                <a:latin typeface="Söhne"/>
              </a:rPr>
              <a:t>: Offers variants or alternatives for surnames based on user input, allowing for exploration and creativity in surname selection.</a:t>
            </a:r>
          </a:p>
          <a:p>
            <a:pPr algn="l"/>
            <a:endParaRPr lang="en-US" sz="2000" b="0" i="0" dirty="0">
              <a:solidFill>
                <a:srgbClr val="0D0D0D"/>
              </a:solidFill>
              <a:effectLst/>
              <a:latin typeface="Söhne"/>
            </a:endParaRPr>
          </a:p>
          <a:p>
            <a:pPr algn="l"/>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5F973-CE9A-B53A-CA9E-115A5C9DAD9F}"/>
              </a:ext>
            </a:extLst>
          </p:cNvPr>
          <p:cNvSpPr>
            <a:spLocks noGrp="1"/>
          </p:cNvSpPr>
          <p:nvPr>
            <p:ph type="title"/>
          </p:nvPr>
        </p:nvSpPr>
        <p:spPr/>
        <p:txBody>
          <a:bodyPr/>
          <a:lstStyle/>
          <a:p>
            <a:r>
              <a:rPr lang="en-US" dirty="0"/>
              <a:t>Key Features</a:t>
            </a:r>
            <a:endParaRPr lang="en-IN" dirty="0"/>
          </a:p>
        </p:txBody>
      </p:sp>
      <p:sp>
        <p:nvSpPr>
          <p:cNvPr id="4" name="Content Placeholder 3">
            <a:extLst>
              <a:ext uri="{FF2B5EF4-FFF2-40B4-BE49-F238E27FC236}">
                <a16:creationId xmlns:a16="http://schemas.microsoft.com/office/drawing/2014/main" id="{52D85BF9-E8F1-4087-BF73-A126169DB7BF}"/>
              </a:ext>
            </a:extLst>
          </p:cNvPr>
          <p:cNvSpPr>
            <a:spLocks noGrp="1"/>
          </p:cNvSpPr>
          <p:nvPr>
            <p:ph idx="1"/>
          </p:nvPr>
        </p:nvSpPr>
        <p:spPr>
          <a:xfrm>
            <a:off x="107504" y="954832"/>
            <a:ext cx="8229600" cy="5903168"/>
          </a:xfrm>
        </p:spPr>
        <p:txBody>
          <a:bodyPr/>
          <a:lstStyle/>
          <a:p>
            <a:pPr marL="0" indent="0" algn="l">
              <a:buNone/>
            </a:pPr>
            <a:r>
              <a:rPr lang="en-US" b="0" i="0" dirty="0">
                <a:solidFill>
                  <a:srgbClr val="0D0D0D"/>
                </a:solidFill>
                <a:effectLst/>
                <a:latin typeface="Söhne"/>
              </a:rPr>
              <a:t>4.   Interactive User Interface:</a:t>
            </a:r>
          </a:p>
          <a:p>
            <a:pPr marL="457200" lvl="1" indent="0" algn="l">
              <a:buNone/>
            </a:pPr>
            <a:r>
              <a:rPr lang="en-US" b="1" i="0" dirty="0">
                <a:solidFill>
                  <a:srgbClr val="0D0D0D"/>
                </a:solidFill>
                <a:effectLst/>
                <a:latin typeface="Söhne"/>
              </a:rPr>
              <a:t>Intuitive Interface</a:t>
            </a:r>
            <a:r>
              <a:rPr lang="en-US" b="0" i="0" dirty="0">
                <a:solidFill>
                  <a:srgbClr val="0D0D0D"/>
                </a:solidFill>
                <a:effectLst/>
                <a:latin typeface="Söhne"/>
              </a:rPr>
              <a:t>: Features an intuitive and user-friendly interface that facilitates easy input of gender, middle name, and surname components.</a:t>
            </a:r>
          </a:p>
          <a:p>
            <a:pPr marL="457200" lvl="1" indent="0" algn="l">
              <a:buNone/>
            </a:pPr>
            <a:r>
              <a:rPr lang="en-US" b="1" i="0" dirty="0">
                <a:solidFill>
                  <a:srgbClr val="0D0D0D"/>
                </a:solidFill>
                <a:effectLst/>
                <a:latin typeface="Söhne"/>
              </a:rPr>
              <a:t>Real-time Suggestions</a:t>
            </a:r>
            <a:r>
              <a:rPr lang="en-US" b="0" i="0" dirty="0">
                <a:solidFill>
                  <a:srgbClr val="0D0D0D"/>
                </a:solidFill>
                <a:effectLst/>
                <a:latin typeface="Söhne"/>
              </a:rPr>
              <a:t>: Provides real-time feedback and suggestions as users input their criteria, enhancing the interactive and dynamic nature of the name generation process.</a:t>
            </a:r>
          </a:p>
          <a:p>
            <a:pPr marL="0" indent="0">
              <a:buNone/>
            </a:pPr>
            <a:br>
              <a:rPr lang="en-US" dirty="0"/>
            </a:br>
            <a:endParaRPr lang="en-IN" sz="2000" dirty="0"/>
          </a:p>
        </p:txBody>
      </p:sp>
    </p:spTree>
    <p:extLst>
      <p:ext uri="{BB962C8B-B14F-4D97-AF65-F5344CB8AC3E}">
        <p14:creationId xmlns:p14="http://schemas.microsoft.com/office/powerpoint/2010/main" val="162744549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3D56-A25E-D464-454B-6CEC861CFFD0}"/>
              </a:ext>
            </a:extLst>
          </p:cNvPr>
          <p:cNvSpPr>
            <a:spLocks noGrp="1"/>
          </p:cNvSpPr>
          <p:nvPr>
            <p:ph type="ctrTitle"/>
          </p:nvPr>
        </p:nvSpPr>
        <p:spPr/>
        <p:txBody>
          <a:bodyPr/>
          <a:lstStyle/>
          <a:p>
            <a:r>
              <a:rPr lang="en-IN" dirty="0"/>
              <a:t>Technical Details</a:t>
            </a:r>
          </a:p>
        </p:txBody>
      </p:sp>
      <p:sp>
        <p:nvSpPr>
          <p:cNvPr id="3" name="Subtitle 2">
            <a:extLst>
              <a:ext uri="{FF2B5EF4-FFF2-40B4-BE49-F238E27FC236}">
                <a16:creationId xmlns:a16="http://schemas.microsoft.com/office/drawing/2014/main" id="{F1514BA6-AC26-750E-464F-D6961C28234A}"/>
              </a:ext>
            </a:extLst>
          </p:cNvPr>
          <p:cNvSpPr>
            <a:spLocks noGrp="1"/>
          </p:cNvSpPr>
          <p:nvPr>
            <p:ph type="subTitle" idx="1"/>
          </p:nvPr>
        </p:nvSpPr>
        <p:spPr>
          <a:xfrm>
            <a:off x="495300" y="1066800"/>
            <a:ext cx="8153400" cy="4724400"/>
          </a:xfrm>
        </p:spPr>
        <p:txBody>
          <a:bodyPr/>
          <a:lstStyle/>
          <a:p>
            <a:pPr algn="l"/>
            <a:r>
              <a:rPr lang="en-US" sz="3600" b="1" i="0" dirty="0">
                <a:solidFill>
                  <a:srgbClr val="0D0D0D"/>
                </a:solidFill>
                <a:effectLst/>
                <a:latin typeface="Söhne"/>
              </a:rPr>
              <a:t>Programming Languages</a:t>
            </a:r>
            <a:r>
              <a:rPr lang="en-US" sz="3600" b="0" i="0" dirty="0">
                <a:solidFill>
                  <a:srgbClr val="0D0D0D"/>
                </a:solidFill>
                <a:effectLst/>
                <a:latin typeface="Söhne"/>
              </a:rPr>
              <a:t>:</a:t>
            </a:r>
          </a:p>
          <a:p>
            <a:pPr algn="l">
              <a:buFont typeface="Arial" panose="020B0604020202020204" pitchFamily="34" charset="0"/>
              <a:buChar char="•"/>
            </a:pPr>
            <a:r>
              <a:rPr lang="en-US" sz="3600" b="1" dirty="0">
                <a:solidFill>
                  <a:srgbClr val="0D0D0D"/>
                </a:solidFill>
                <a:latin typeface="Söhne"/>
              </a:rPr>
              <a:t>AIML</a:t>
            </a:r>
            <a:r>
              <a:rPr lang="en-US" sz="3600" dirty="0">
                <a:solidFill>
                  <a:srgbClr val="0D0D0D"/>
                </a:solidFill>
                <a:latin typeface="Söhne"/>
              </a:rPr>
              <a:t>: </a:t>
            </a:r>
            <a:r>
              <a:rPr lang="en-US" b="0" i="0" dirty="0">
                <a:solidFill>
                  <a:srgbClr val="0D0D0D"/>
                </a:solidFill>
                <a:effectLst/>
                <a:latin typeface="Söhne"/>
              </a:rPr>
              <a:t>used to define the conversational logic and pattern matching rules for generating names based on user input</a:t>
            </a:r>
          </a:p>
          <a:p>
            <a:pPr algn="l">
              <a:buFont typeface="Arial" panose="020B0604020202020204" pitchFamily="34" charset="0"/>
              <a:buChar char="•"/>
            </a:pPr>
            <a:r>
              <a:rPr lang="en-US" sz="3600" b="1" i="0" dirty="0">
                <a:solidFill>
                  <a:srgbClr val="0D0D0D"/>
                </a:solidFill>
                <a:effectLst/>
                <a:latin typeface="Söhne"/>
              </a:rPr>
              <a:t>Libraries Used:</a:t>
            </a:r>
          </a:p>
          <a:p>
            <a:pPr algn="l"/>
            <a:r>
              <a:rPr lang="en-US" sz="2600" b="1" i="0" dirty="0">
                <a:solidFill>
                  <a:srgbClr val="0D0D0D"/>
                </a:solidFill>
                <a:effectLst/>
                <a:latin typeface="Söhne"/>
              </a:rPr>
              <a:t>1.Tkinter</a:t>
            </a:r>
            <a:r>
              <a:rPr lang="en-US" sz="2600" b="0" i="0" dirty="0">
                <a:solidFill>
                  <a:srgbClr val="0D0D0D"/>
                </a:solidFill>
                <a:effectLst/>
                <a:latin typeface="Söhne"/>
              </a:rPr>
              <a:t>: </a:t>
            </a:r>
            <a:r>
              <a:rPr lang="en-US" b="0" i="0" dirty="0">
                <a:solidFill>
                  <a:srgbClr val="0D0D0D"/>
                </a:solidFill>
                <a:effectLst/>
                <a:latin typeface="Söhne"/>
              </a:rPr>
              <a:t>Tkinter is the standard GUI toolkit included with Python. It provides various widgets (such as buttons, labels, and comboboxes) and methods for building desktop applications with graphical interfaces.</a:t>
            </a:r>
            <a:endParaRPr lang="en-US" b="1" i="0" dirty="0">
              <a:solidFill>
                <a:srgbClr val="0D0D0D"/>
              </a:solidFill>
              <a:effectLst/>
              <a:latin typeface="Söhne"/>
            </a:endParaRPr>
          </a:p>
          <a:p>
            <a:pPr marL="457200" indent="-457200" algn="l">
              <a:buFont typeface="Arial" panose="020B0604020202020204" pitchFamily="34" charset="0"/>
              <a:buChar char="•"/>
            </a:pPr>
            <a:endParaRPr lang="en-IN" sz="3600" dirty="0">
              <a:solidFill>
                <a:schemeClr val="tx1"/>
              </a:solidFill>
            </a:endParaRPr>
          </a:p>
        </p:txBody>
      </p:sp>
    </p:spTree>
    <p:extLst>
      <p:ext uri="{BB962C8B-B14F-4D97-AF65-F5344CB8AC3E}">
        <p14:creationId xmlns:p14="http://schemas.microsoft.com/office/powerpoint/2010/main" val="183622401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1225</TotalTime>
  <Words>546</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Wingdings</vt:lpstr>
      <vt:lpstr>Bubble Sort</vt:lpstr>
      <vt:lpstr>PowerPoint Presentation</vt:lpstr>
      <vt:lpstr>PowerPoint Presentation</vt:lpstr>
      <vt:lpstr>Introduction</vt:lpstr>
      <vt:lpstr>Overview</vt:lpstr>
      <vt:lpstr>Snippets</vt:lpstr>
      <vt:lpstr>Snippets</vt:lpstr>
      <vt:lpstr>PowerPoint Presentation</vt:lpstr>
      <vt:lpstr>Key Features</vt:lpstr>
      <vt:lpstr>Technical Details</vt:lpstr>
      <vt:lpstr>Technical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Kritika Saini</cp:lastModifiedBy>
  <cp:revision>48</cp:revision>
  <dcterms:created xsi:type="dcterms:W3CDTF">2022-12-12T14:14:34Z</dcterms:created>
  <dcterms:modified xsi:type="dcterms:W3CDTF">2024-03-19T16:40:02Z</dcterms:modified>
</cp:coreProperties>
</file>